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5.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6.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7.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8.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9.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10.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859" r:id="rId2"/>
    <p:sldMasterId id="2147483744" r:id="rId3"/>
    <p:sldMasterId id="2147483973" r:id="rId4"/>
    <p:sldMasterId id="2147483780" r:id="rId5"/>
    <p:sldMasterId id="2147483838" r:id="rId6"/>
    <p:sldMasterId id="2147483713" r:id="rId7"/>
    <p:sldMasterId id="2147483674" r:id="rId8"/>
    <p:sldMasterId id="2147483897" r:id="rId9"/>
    <p:sldMasterId id="2147483960" r:id="rId10"/>
    <p:sldMasterId id="2147483986" r:id="rId11"/>
  </p:sldMasterIdLst>
  <p:notesMasterIdLst>
    <p:notesMasterId r:id="rId113"/>
  </p:notesMasterIdLst>
  <p:handoutMasterIdLst>
    <p:handoutMasterId r:id="rId114"/>
  </p:handoutMasterIdLst>
  <p:sldIdLst>
    <p:sldId id="256" r:id="rId12"/>
    <p:sldId id="557" r:id="rId13"/>
    <p:sldId id="284" r:id="rId14"/>
    <p:sldId id="285" r:id="rId15"/>
    <p:sldId id="396" r:id="rId16"/>
    <p:sldId id="397" r:id="rId17"/>
    <p:sldId id="398" r:id="rId18"/>
    <p:sldId id="461" r:id="rId19"/>
    <p:sldId id="462" r:id="rId20"/>
    <p:sldId id="555" r:id="rId21"/>
    <p:sldId id="554" r:id="rId22"/>
    <p:sldId id="465" r:id="rId23"/>
    <p:sldId id="466" r:id="rId24"/>
    <p:sldId id="467" r:id="rId25"/>
    <p:sldId id="468" r:id="rId26"/>
    <p:sldId id="556" r:id="rId27"/>
    <p:sldId id="470" r:id="rId28"/>
    <p:sldId id="471" r:id="rId29"/>
    <p:sldId id="472" r:id="rId30"/>
    <p:sldId id="473" r:id="rId31"/>
    <p:sldId id="474" r:id="rId32"/>
    <p:sldId id="475" r:id="rId33"/>
    <p:sldId id="476" r:id="rId34"/>
    <p:sldId id="477" r:id="rId35"/>
    <p:sldId id="478" r:id="rId36"/>
    <p:sldId id="479" r:id="rId37"/>
    <p:sldId id="480" r:id="rId38"/>
    <p:sldId id="481" r:id="rId39"/>
    <p:sldId id="482" r:id="rId40"/>
    <p:sldId id="483" r:id="rId41"/>
    <p:sldId id="484" r:id="rId42"/>
    <p:sldId id="485" r:id="rId43"/>
    <p:sldId id="486" r:id="rId44"/>
    <p:sldId id="487" r:id="rId45"/>
    <p:sldId id="488" r:id="rId46"/>
    <p:sldId id="489" r:id="rId47"/>
    <p:sldId id="490" r:id="rId48"/>
    <p:sldId id="491" r:id="rId49"/>
    <p:sldId id="492" r:id="rId50"/>
    <p:sldId id="493" r:id="rId51"/>
    <p:sldId id="494" r:id="rId52"/>
    <p:sldId id="495" r:id="rId53"/>
    <p:sldId id="496" r:id="rId54"/>
    <p:sldId id="497" r:id="rId55"/>
    <p:sldId id="498" r:id="rId56"/>
    <p:sldId id="499" r:id="rId57"/>
    <p:sldId id="500" r:id="rId58"/>
    <p:sldId id="501" r:id="rId59"/>
    <p:sldId id="502" r:id="rId60"/>
    <p:sldId id="503" r:id="rId61"/>
    <p:sldId id="504" r:id="rId62"/>
    <p:sldId id="505" r:id="rId63"/>
    <p:sldId id="506" r:id="rId64"/>
    <p:sldId id="507" r:id="rId65"/>
    <p:sldId id="508" r:id="rId66"/>
    <p:sldId id="509" r:id="rId67"/>
    <p:sldId id="510" r:id="rId68"/>
    <p:sldId id="511" r:id="rId69"/>
    <p:sldId id="512" r:id="rId70"/>
    <p:sldId id="513" r:id="rId71"/>
    <p:sldId id="514" r:id="rId72"/>
    <p:sldId id="515" r:id="rId73"/>
    <p:sldId id="516" r:id="rId74"/>
    <p:sldId id="517" r:id="rId75"/>
    <p:sldId id="518" r:id="rId76"/>
    <p:sldId id="519" r:id="rId77"/>
    <p:sldId id="520" r:id="rId78"/>
    <p:sldId id="521" r:id="rId79"/>
    <p:sldId id="522" r:id="rId80"/>
    <p:sldId id="523" r:id="rId81"/>
    <p:sldId id="524" r:id="rId82"/>
    <p:sldId id="525" r:id="rId83"/>
    <p:sldId id="526" r:id="rId84"/>
    <p:sldId id="527" r:id="rId85"/>
    <p:sldId id="528" r:id="rId86"/>
    <p:sldId id="529" r:id="rId87"/>
    <p:sldId id="530" r:id="rId88"/>
    <p:sldId id="531" r:id="rId89"/>
    <p:sldId id="532" r:id="rId90"/>
    <p:sldId id="533" r:id="rId91"/>
    <p:sldId id="534" r:id="rId92"/>
    <p:sldId id="535" r:id="rId93"/>
    <p:sldId id="536" r:id="rId94"/>
    <p:sldId id="537" r:id="rId95"/>
    <p:sldId id="538" r:id="rId96"/>
    <p:sldId id="539" r:id="rId97"/>
    <p:sldId id="540" r:id="rId98"/>
    <p:sldId id="541" r:id="rId99"/>
    <p:sldId id="542" r:id="rId100"/>
    <p:sldId id="543" r:id="rId101"/>
    <p:sldId id="544" r:id="rId102"/>
    <p:sldId id="545" r:id="rId103"/>
    <p:sldId id="546" r:id="rId104"/>
    <p:sldId id="547" r:id="rId105"/>
    <p:sldId id="548" r:id="rId106"/>
    <p:sldId id="549" r:id="rId107"/>
    <p:sldId id="550" r:id="rId108"/>
    <p:sldId id="551" r:id="rId109"/>
    <p:sldId id="552" r:id="rId110"/>
    <p:sldId id="553" r:id="rId111"/>
    <p:sldId id="460" r:id="rId112"/>
  </p:sldIdLst>
  <p:sldSz cx="9144000" cy="6858000" type="screen4x3"/>
  <p:notesSz cx="6858000" cy="9144000"/>
  <p:custDataLst>
    <p:tags r:id="rId11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Content" id="{B0D792FC-0556-4A59-B509-7075BF7382A5}">
          <p14:sldIdLst>
            <p14:sldId id="256"/>
            <p14:sldId id="557"/>
            <p14:sldId id="284"/>
            <p14:sldId id="285"/>
            <p14:sldId id="396"/>
            <p14:sldId id="397"/>
            <p14:sldId id="398"/>
            <p14:sldId id="461"/>
            <p14:sldId id="462"/>
            <p14:sldId id="555"/>
            <p14:sldId id="554"/>
            <p14:sldId id="465"/>
            <p14:sldId id="466"/>
            <p14:sldId id="467"/>
            <p14:sldId id="468"/>
            <p14:sldId id="556"/>
            <p14:sldId id="470"/>
            <p14:sldId id="471"/>
            <p14:sldId id="472"/>
            <p14:sldId id="473"/>
            <p14:sldId id="474"/>
            <p14:sldId id="475"/>
            <p14:sldId id="476"/>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460"/>
          </p14:sldIdLst>
        </p14:section>
      </p14:sectionLst>
    </p:ext>
    <p:ext uri="{EFAFB233-063F-42B5-8137-9DF3F51BA10A}">
      <p15:sldGuideLst xmlns:p15="http://schemas.microsoft.com/office/powerpoint/2012/main">
        <p15:guide id="1" orient="horz" pos="3408">
          <p15:clr>
            <a:srgbClr val="A4A3A4"/>
          </p15:clr>
        </p15:guide>
        <p15:guide id="2" orient="horz" pos="3600">
          <p15:clr>
            <a:srgbClr val="A4A3A4"/>
          </p15:clr>
        </p15:guide>
        <p15:guide id="3" orient="horz" pos="912" userDrawn="1">
          <p15:clr>
            <a:srgbClr val="A4A3A4"/>
          </p15:clr>
        </p15:guide>
        <p15:guide id="4" orient="horz" pos="3360">
          <p15:clr>
            <a:srgbClr val="A4A3A4"/>
          </p15:clr>
        </p15:guide>
        <p15:guide id="5" pos="5616">
          <p15:clr>
            <a:srgbClr val="A4A3A4"/>
          </p15:clr>
        </p15:guide>
        <p15:guide id="6" pos="43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0B1E"/>
    <a:srgbClr val="3333CC"/>
    <a:srgbClr val="344C68"/>
    <a:srgbClr val="B50B1F"/>
    <a:srgbClr val="C30C20"/>
    <a:srgbClr val="2C5E4F"/>
    <a:srgbClr val="357361"/>
    <a:srgbClr val="6A6A6A"/>
    <a:srgbClr val="E66618"/>
    <a:srgbClr val="3070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37" autoAdjust="0"/>
    <p:restoredTop sz="86443" autoAdjust="0"/>
  </p:normalViewPr>
  <p:slideViewPr>
    <p:cSldViewPr>
      <p:cViewPr varScale="1">
        <p:scale>
          <a:sx n="72" d="100"/>
          <a:sy n="72" d="100"/>
        </p:scale>
        <p:origin x="1284" y="66"/>
      </p:cViewPr>
      <p:guideLst>
        <p:guide orient="horz" pos="3408"/>
        <p:guide orient="horz" pos="3600"/>
        <p:guide orient="horz" pos="912"/>
        <p:guide orient="horz" pos="3360"/>
        <p:guide pos="5616"/>
        <p:guide pos="4320"/>
      </p:guideLst>
    </p:cSldViewPr>
  </p:slideViewPr>
  <p:outlineViewPr>
    <p:cViewPr>
      <p:scale>
        <a:sx n="33" d="100"/>
        <a:sy n="33" d="100"/>
      </p:scale>
      <p:origin x="0" y="-58218"/>
    </p:cViewPr>
  </p:outlineViewPr>
  <p:notesTextViewPr>
    <p:cViewPr>
      <p:scale>
        <a:sx n="125" d="100"/>
        <a:sy n="125" d="100"/>
      </p:scale>
      <p:origin x="0" y="0"/>
    </p:cViewPr>
  </p:notesTextViewPr>
  <p:sorterViewPr>
    <p:cViewPr>
      <p:scale>
        <a:sx n="100" d="100"/>
        <a:sy n="100" d="100"/>
      </p:scale>
      <p:origin x="0" y="0"/>
    </p:cViewPr>
  </p:sorterViewPr>
  <p:notesViewPr>
    <p:cSldViewPr>
      <p:cViewPr varScale="1">
        <p:scale>
          <a:sx n="83" d="100"/>
          <a:sy n="83" d="100"/>
        </p:scale>
        <p:origin x="-199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117" Type="http://schemas.openxmlformats.org/officeDocument/2006/relationships/viewProps" Target="viewProps.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slide" Target="slides/slide73.xml"/><Relationship Id="rId89" Type="http://schemas.openxmlformats.org/officeDocument/2006/relationships/slide" Target="slides/slide78.xml"/><Relationship Id="rId112" Type="http://schemas.openxmlformats.org/officeDocument/2006/relationships/slide" Target="slides/slide101.xml"/><Relationship Id="rId16" Type="http://schemas.openxmlformats.org/officeDocument/2006/relationships/slide" Target="slides/slide5.xml"/><Relationship Id="rId107" Type="http://schemas.openxmlformats.org/officeDocument/2006/relationships/slide" Target="slides/slide9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slide" Target="slides/slide55.xml"/><Relationship Id="rId74" Type="http://schemas.openxmlformats.org/officeDocument/2006/relationships/slide" Target="slides/slide63.xml"/><Relationship Id="rId79" Type="http://schemas.openxmlformats.org/officeDocument/2006/relationships/slide" Target="slides/slide68.xml"/><Relationship Id="rId87" Type="http://schemas.openxmlformats.org/officeDocument/2006/relationships/slide" Target="slides/slide76.xml"/><Relationship Id="rId102" Type="http://schemas.openxmlformats.org/officeDocument/2006/relationships/slide" Target="slides/slide91.xml"/><Relationship Id="rId110" Type="http://schemas.openxmlformats.org/officeDocument/2006/relationships/slide" Target="slides/slide99.xml"/><Relationship Id="rId115" Type="http://schemas.openxmlformats.org/officeDocument/2006/relationships/tags" Target="tags/tag1.xml"/><Relationship Id="rId5" Type="http://schemas.openxmlformats.org/officeDocument/2006/relationships/slideMaster" Target="slideMasters/slideMaster5.xml"/><Relationship Id="rId61" Type="http://schemas.openxmlformats.org/officeDocument/2006/relationships/slide" Target="slides/slide50.xml"/><Relationship Id="rId82" Type="http://schemas.openxmlformats.org/officeDocument/2006/relationships/slide" Target="slides/slide71.xml"/><Relationship Id="rId90" Type="http://schemas.openxmlformats.org/officeDocument/2006/relationships/slide" Target="slides/slide79.xml"/><Relationship Id="rId95" Type="http://schemas.openxmlformats.org/officeDocument/2006/relationships/slide" Target="slides/slide84.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113" Type="http://schemas.openxmlformats.org/officeDocument/2006/relationships/notesMaster" Target="notesMasters/notesMaster1.xml"/><Relationship Id="rId118"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80" Type="http://schemas.openxmlformats.org/officeDocument/2006/relationships/slide" Target="slides/slide69.xml"/><Relationship Id="rId85" Type="http://schemas.openxmlformats.org/officeDocument/2006/relationships/slide" Target="slides/slide74.xml"/><Relationship Id="rId93" Type="http://schemas.openxmlformats.org/officeDocument/2006/relationships/slide" Target="slides/slide82.xml"/><Relationship Id="rId98" Type="http://schemas.openxmlformats.org/officeDocument/2006/relationships/slide" Target="slides/slide87.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103" Type="http://schemas.openxmlformats.org/officeDocument/2006/relationships/slide" Target="slides/slide92.xml"/><Relationship Id="rId108" Type="http://schemas.openxmlformats.org/officeDocument/2006/relationships/slide" Target="slides/slide97.xml"/><Relationship Id="rId116" Type="http://schemas.openxmlformats.org/officeDocument/2006/relationships/presProps" Target="presProps.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83" Type="http://schemas.openxmlformats.org/officeDocument/2006/relationships/slide" Target="slides/slide72.xml"/><Relationship Id="rId88" Type="http://schemas.openxmlformats.org/officeDocument/2006/relationships/slide" Target="slides/slide77.xml"/><Relationship Id="rId91" Type="http://schemas.openxmlformats.org/officeDocument/2006/relationships/slide" Target="slides/slide80.xml"/><Relationship Id="rId96" Type="http://schemas.openxmlformats.org/officeDocument/2006/relationships/slide" Target="slides/slide85.xml"/><Relationship Id="rId111" Type="http://schemas.openxmlformats.org/officeDocument/2006/relationships/slide" Target="slides/slide100.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6" Type="http://schemas.openxmlformats.org/officeDocument/2006/relationships/slide" Target="slides/slide95.xml"/><Relationship Id="rId114" Type="http://schemas.openxmlformats.org/officeDocument/2006/relationships/handoutMaster" Target="handoutMasters/handoutMaster1.xml"/><Relationship Id="rId119" Type="http://schemas.openxmlformats.org/officeDocument/2006/relationships/tableStyles" Target="tableStyles.xml"/><Relationship Id="rId10" Type="http://schemas.openxmlformats.org/officeDocument/2006/relationships/slideMaster" Target="slideMasters/slideMaster10.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slide" Target="slides/slide75.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slide" Target="slides/slide9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7" Type="http://schemas.openxmlformats.org/officeDocument/2006/relationships/slideMaster" Target="slideMasters/slideMaster7.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slideMaster" Target="slideMasters/slideMaster2.xml"/><Relationship Id="rId2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51.wmf"/><Relationship Id="rId5" Type="http://schemas.openxmlformats.org/officeDocument/2006/relationships/image" Target="../media/image55.wmf"/><Relationship Id="rId4" Type="http://schemas.openxmlformats.org/officeDocument/2006/relationships/image" Target="../media/image54.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 Id="rId6" Type="http://schemas.openxmlformats.org/officeDocument/2006/relationships/image" Target="../media/image63.wmf"/><Relationship Id="rId5" Type="http://schemas.openxmlformats.org/officeDocument/2006/relationships/image" Target="../media/image62.wmf"/><Relationship Id="rId4" Type="http://schemas.openxmlformats.org/officeDocument/2006/relationships/image" Target="../media/image61.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76.wmf"/><Relationship Id="rId7" Type="http://schemas.openxmlformats.org/officeDocument/2006/relationships/image" Target="../media/image80.wmf"/><Relationship Id="rId2" Type="http://schemas.openxmlformats.org/officeDocument/2006/relationships/image" Target="../media/image75.wmf"/><Relationship Id="rId1" Type="http://schemas.openxmlformats.org/officeDocument/2006/relationships/image" Target="../media/image74.wmf"/><Relationship Id="rId6" Type="http://schemas.openxmlformats.org/officeDocument/2006/relationships/image" Target="../media/image79.png"/><Relationship Id="rId5" Type="http://schemas.openxmlformats.org/officeDocument/2006/relationships/image" Target="../media/image78.wmf"/><Relationship Id="rId4" Type="http://schemas.openxmlformats.org/officeDocument/2006/relationships/image" Target="../media/image77.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image" Target="../media/image84.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image" Target="../media/image88.wmf"/><Relationship Id="rId6" Type="http://schemas.openxmlformats.org/officeDocument/2006/relationships/image" Target="../media/image93.wmf"/><Relationship Id="rId5" Type="http://schemas.openxmlformats.org/officeDocument/2006/relationships/image" Target="../media/image92.wmf"/><Relationship Id="rId4" Type="http://schemas.openxmlformats.org/officeDocument/2006/relationships/image" Target="../media/image91.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image" Target="../media/image100.wmf"/><Relationship Id="rId1" Type="http://schemas.openxmlformats.org/officeDocument/2006/relationships/image" Target="../media/image99.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image" Target="../media/image104.wmf"/><Relationship Id="rId1" Type="http://schemas.openxmlformats.org/officeDocument/2006/relationships/image" Target="../media/image103.wmf"/><Relationship Id="rId4" Type="http://schemas.openxmlformats.org/officeDocument/2006/relationships/image" Target="../media/image106.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6.wmf"/><Relationship Id="rId1" Type="http://schemas.openxmlformats.org/officeDocument/2006/relationships/image" Target="../media/image18.wmf"/><Relationship Id="rId4" Type="http://schemas.openxmlformats.org/officeDocument/2006/relationships/image" Target="../media/image20.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108.wmf"/><Relationship Id="rId1" Type="http://schemas.openxmlformats.org/officeDocument/2006/relationships/image" Target="../media/image107.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image" Target="../media/image111.wmf"/><Relationship Id="rId1" Type="http://schemas.openxmlformats.org/officeDocument/2006/relationships/image" Target="../media/image110.wmf"/><Relationship Id="rId4" Type="http://schemas.openxmlformats.org/officeDocument/2006/relationships/image" Target="../media/image113.wmf"/></Relationships>
</file>

<file path=ppt/drawings/_rels/vmlDrawing22.vml.rels><?xml version="1.0" encoding="UTF-8" standalone="yes"?>
<Relationships xmlns="http://schemas.openxmlformats.org/package/2006/relationships"><Relationship Id="rId8" Type="http://schemas.openxmlformats.org/officeDocument/2006/relationships/image" Target="../media/image122.wmf"/><Relationship Id="rId13" Type="http://schemas.openxmlformats.org/officeDocument/2006/relationships/image" Target="../media/image127.wmf"/><Relationship Id="rId3" Type="http://schemas.openxmlformats.org/officeDocument/2006/relationships/image" Target="../media/image117.wmf"/><Relationship Id="rId7" Type="http://schemas.openxmlformats.org/officeDocument/2006/relationships/image" Target="../media/image121.wmf"/><Relationship Id="rId12" Type="http://schemas.openxmlformats.org/officeDocument/2006/relationships/image" Target="../media/image126.png"/><Relationship Id="rId2" Type="http://schemas.openxmlformats.org/officeDocument/2006/relationships/image" Target="../media/image116.wmf"/><Relationship Id="rId1" Type="http://schemas.openxmlformats.org/officeDocument/2006/relationships/image" Target="../media/image115.wmf"/><Relationship Id="rId6" Type="http://schemas.openxmlformats.org/officeDocument/2006/relationships/image" Target="../media/image120.wmf"/><Relationship Id="rId11" Type="http://schemas.openxmlformats.org/officeDocument/2006/relationships/image" Target="../media/image125.wmf"/><Relationship Id="rId5" Type="http://schemas.openxmlformats.org/officeDocument/2006/relationships/image" Target="../media/image119.wmf"/><Relationship Id="rId15" Type="http://schemas.openxmlformats.org/officeDocument/2006/relationships/image" Target="../media/image129.wmf"/><Relationship Id="rId10" Type="http://schemas.openxmlformats.org/officeDocument/2006/relationships/image" Target="../media/image124.wmf"/><Relationship Id="rId4" Type="http://schemas.openxmlformats.org/officeDocument/2006/relationships/image" Target="../media/image118.wmf"/><Relationship Id="rId9" Type="http://schemas.openxmlformats.org/officeDocument/2006/relationships/image" Target="../media/image123.wmf"/><Relationship Id="rId14" Type="http://schemas.openxmlformats.org/officeDocument/2006/relationships/image" Target="../media/image128.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32.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36.wmf"/><Relationship Id="rId2" Type="http://schemas.openxmlformats.org/officeDocument/2006/relationships/image" Target="../media/image135.wmf"/><Relationship Id="rId1" Type="http://schemas.openxmlformats.org/officeDocument/2006/relationships/image" Target="../media/image134.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40.wmf"/><Relationship Id="rId2" Type="http://schemas.openxmlformats.org/officeDocument/2006/relationships/image" Target="../media/image139.wmf"/><Relationship Id="rId1" Type="http://schemas.openxmlformats.org/officeDocument/2006/relationships/image" Target="../media/image138.wmf"/><Relationship Id="rId4" Type="http://schemas.openxmlformats.org/officeDocument/2006/relationships/image" Target="../media/image141.wmf"/></Relationships>
</file>

<file path=ppt/drawings/_rels/vmlDrawing26.vml.rels><?xml version="1.0" encoding="UTF-8" standalone="yes"?>
<Relationships xmlns="http://schemas.openxmlformats.org/package/2006/relationships"><Relationship Id="rId8" Type="http://schemas.openxmlformats.org/officeDocument/2006/relationships/image" Target="../media/image151.wmf"/><Relationship Id="rId3" Type="http://schemas.openxmlformats.org/officeDocument/2006/relationships/image" Target="../media/image146.wmf"/><Relationship Id="rId7" Type="http://schemas.openxmlformats.org/officeDocument/2006/relationships/image" Target="../media/image150.wmf"/><Relationship Id="rId2" Type="http://schemas.openxmlformats.org/officeDocument/2006/relationships/image" Target="../media/image145.wmf"/><Relationship Id="rId1" Type="http://schemas.openxmlformats.org/officeDocument/2006/relationships/image" Target="../media/image144.wmf"/><Relationship Id="rId6" Type="http://schemas.openxmlformats.org/officeDocument/2006/relationships/image" Target="../media/image149.wmf"/><Relationship Id="rId5" Type="http://schemas.openxmlformats.org/officeDocument/2006/relationships/image" Target="../media/image148.wmf"/><Relationship Id="rId10" Type="http://schemas.openxmlformats.org/officeDocument/2006/relationships/image" Target="../media/image153.wmf"/><Relationship Id="rId4" Type="http://schemas.openxmlformats.org/officeDocument/2006/relationships/image" Target="../media/image147.wmf"/><Relationship Id="rId9" Type="http://schemas.openxmlformats.org/officeDocument/2006/relationships/image" Target="../media/image152.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58.wmf"/><Relationship Id="rId2" Type="http://schemas.openxmlformats.org/officeDocument/2006/relationships/image" Target="../media/image157.wmf"/><Relationship Id="rId1" Type="http://schemas.openxmlformats.org/officeDocument/2006/relationships/image" Target="../media/image156.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63.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67.wmf"/><Relationship Id="rId2" Type="http://schemas.openxmlformats.org/officeDocument/2006/relationships/image" Target="../media/image166.wmf"/><Relationship Id="rId1" Type="http://schemas.openxmlformats.org/officeDocument/2006/relationships/image" Target="../media/image165.wmf"/><Relationship Id="rId4" Type="http://schemas.openxmlformats.org/officeDocument/2006/relationships/image" Target="../media/image16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72.wmf"/><Relationship Id="rId2" Type="http://schemas.openxmlformats.org/officeDocument/2006/relationships/image" Target="../media/image171.wmf"/><Relationship Id="rId1" Type="http://schemas.openxmlformats.org/officeDocument/2006/relationships/image" Target="../media/image170.wmf"/><Relationship Id="rId5" Type="http://schemas.openxmlformats.org/officeDocument/2006/relationships/image" Target="../media/image174.wmf"/><Relationship Id="rId4" Type="http://schemas.openxmlformats.org/officeDocument/2006/relationships/image" Target="../media/image173.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81.wmf"/><Relationship Id="rId2" Type="http://schemas.openxmlformats.org/officeDocument/2006/relationships/image" Target="../media/image180.wmf"/><Relationship Id="rId1" Type="http://schemas.openxmlformats.org/officeDocument/2006/relationships/image" Target="../media/image179.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192.wmf"/><Relationship Id="rId1" Type="http://schemas.openxmlformats.org/officeDocument/2006/relationships/image" Target="../media/image191.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205.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208.wmf"/><Relationship Id="rId1" Type="http://schemas.openxmlformats.org/officeDocument/2006/relationships/image" Target="../media/image207.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213.wmf"/><Relationship Id="rId2" Type="http://schemas.openxmlformats.org/officeDocument/2006/relationships/image" Target="../media/image212.wmf"/><Relationship Id="rId1" Type="http://schemas.openxmlformats.org/officeDocument/2006/relationships/image" Target="../media/image211.png"/><Relationship Id="rId4" Type="http://schemas.openxmlformats.org/officeDocument/2006/relationships/image" Target="../media/image214.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218.wmf"/></Relationships>
</file>

<file path=ppt/drawings/_rels/vmlDrawing39.vml.rels><?xml version="1.0" encoding="UTF-8" standalone="yes"?>
<Relationships xmlns="http://schemas.openxmlformats.org/package/2006/relationships"><Relationship Id="rId8" Type="http://schemas.openxmlformats.org/officeDocument/2006/relationships/image" Target="../media/image227.wmf"/><Relationship Id="rId3" Type="http://schemas.openxmlformats.org/officeDocument/2006/relationships/image" Target="../media/image222.wmf"/><Relationship Id="rId7" Type="http://schemas.openxmlformats.org/officeDocument/2006/relationships/image" Target="../media/image226.png"/><Relationship Id="rId2" Type="http://schemas.openxmlformats.org/officeDocument/2006/relationships/image" Target="../media/image221.wmf"/><Relationship Id="rId1" Type="http://schemas.openxmlformats.org/officeDocument/2006/relationships/image" Target="../media/image220.png"/><Relationship Id="rId6" Type="http://schemas.openxmlformats.org/officeDocument/2006/relationships/image" Target="../media/image225.wmf"/><Relationship Id="rId11" Type="http://schemas.openxmlformats.org/officeDocument/2006/relationships/image" Target="../media/image230.wmf"/><Relationship Id="rId5" Type="http://schemas.openxmlformats.org/officeDocument/2006/relationships/image" Target="../media/image224.wmf"/><Relationship Id="rId10" Type="http://schemas.openxmlformats.org/officeDocument/2006/relationships/image" Target="../media/image229.wmf"/><Relationship Id="rId4" Type="http://schemas.openxmlformats.org/officeDocument/2006/relationships/image" Target="../media/image223.png"/><Relationship Id="rId9" Type="http://schemas.openxmlformats.org/officeDocument/2006/relationships/image" Target="../media/image22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 Id="rId5" Type="http://schemas.openxmlformats.org/officeDocument/2006/relationships/image" Target="../media/image30.wmf"/><Relationship Id="rId4" Type="http://schemas.openxmlformats.org/officeDocument/2006/relationships/image" Target="../media/image29.wmf"/></Relationships>
</file>

<file path=ppt/drawings/_rels/vmlDrawing40.vml.rels><?xml version="1.0" encoding="UTF-8" standalone="yes"?>
<Relationships xmlns="http://schemas.openxmlformats.org/package/2006/relationships"><Relationship Id="rId8" Type="http://schemas.openxmlformats.org/officeDocument/2006/relationships/image" Target="../media/image230.wmf"/><Relationship Id="rId3" Type="http://schemas.openxmlformats.org/officeDocument/2006/relationships/image" Target="../media/image223.png"/><Relationship Id="rId7" Type="http://schemas.openxmlformats.org/officeDocument/2006/relationships/image" Target="../media/image229.wmf"/><Relationship Id="rId2" Type="http://schemas.openxmlformats.org/officeDocument/2006/relationships/image" Target="../media/image221.wmf"/><Relationship Id="rId1" Type="http://schemas.openxmlformats.org/officeDocument/2006/relationships/image" Target="../media/image220.png"/><Relationship Id="rId6" Type="http://schemas.openxmlformats.org/officeDocument/2006/relationships/image" Target="../media/image228.wmf"/><Relationship Id="rId11" Type="http://schemas.openxmlformats.org/officeDocument/2006/relationships/image" Target="../media/image234.wmf"/><Relationship Id="rId5" Type="http://schemas.openxmlformats.org/officeDocument/2006/relationships/image" Target="../media/image226.png"/><Relationship Id="rId10" Type="http://schemas.openxmlformats.org/officeDocument/2006/relationships/image" Target="../media/image233.wmf"/><Relationship Id="rId4" Type="http://schemas.openxmlformats.org/officeDocument/2006/relationships/image" Target="../media/image225.wmf"/><Relationship Id="rId9" Type="http://schemas.openxmlformats.org/officeDocument/2006/relationships/image" Target="../media/image232.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236.wmf"/></Relationships>
</file>

<file path=ppt/drawings/_rels/vmlDrawing42.vml.rels><?xml version="1.0" encoding="UTF-8" standalone="yes"?>
<Relationships xmlns="http://schemas.openxmlformats.org/package/2006/relationships"><Relationship Id="rId8" Type="http://schemas.openxmlformats.org/officeDocument/2006/relationships/image" Target="../media/image245.png"/><Relationship Id="rId3" Type="http://schemas.openxmlformats.org/officeDocument/2006/relationships/image" Target="../media/image240.wmf"/><Relationship Id="rId7" Type="http://schemas.openxmlformats.org/officeDocument/2006/relationships/image" Target="../media/image244.wmf"/><Relationship Id="rId2" Type="http://schemas.openxmlformats.org/officeDocument/2006/relationships/image" Target="../media/image239.wmf"/><Relationship Id="rId1" Type="http://schemas.openxmlformats.org/officeDocument/2006/relationships/image" Target="../media/image238.wmf"/><Relationship Id="rId6" Type="http://schemas.openxmlformats.org/officeDocument/2006/relationships/image" Target="../media/image243.wmf"/><Relationship Id="rId5" Type="http://schemas.openxmlformats.org/officeDocument/2006/relationships/image" Target="../media/image242.wmf"/><Relationship Id="rId4" Type="http://schemas.openxmlformats.org/officeDocument/2006/relationships/image" Target="../media/image241.wmf"/></Relationships>
</file>

<file path=ppt/drawings/_rels/vmlDrawing43.vml.rels><?xml version="1.0" encoding="UTF-8" standalone="yes"?>
<Relationships xmlns="http://schemas.openxmlformats.org/package/2006/relationships"><Relationship Id="rId8" Type="http://schemas.openxmlformats.org/officeDocument/2006/relationships/image" Target="../media/image253.wmf"/><Relationship Id="rId3" Type="http://schemas.openxmlformats.org/officeDocument/2006/relationships/image" Target="../media/image242.wmf"/><Relationship Id="rId7" Type="http://schemas.openxmlformats.org/officeDocument/2006/relationships/image" Target="../media/image252.wmf"/><Relationship Id="rId2" Type="http://schemas.openxmlformats.org/officeDocument/2006/relationships/image" Target="../media/image248.wmf"/><Relationship Id="rId1" Type="http://schemas.openxmlformats.org/officeDocument/2006/relationships/image" Target="../media/image247.wmf"/><Relationship Id="rId6" Type="http://schemas.openxmlformats.org/officeDocument/2006/relationships/image" Target="../media/image251.wmf"/><Relationship Id="rId5" Type="http://schemas.openxmlformats.org/officeDocument/2006/relationships/image" Target="../media/image250.wmf"/><Relationship Id="rId4" Type="http://schemas.openxmlformats.org/officeDocument/2006/relationships/image" Target="../media/image249.wmf"/><Relationship Id="rId9" Type="http://schemas.openxmlformats.org/officeDocument/2006/relationships/image" Target="../media/image254.wmf"/></Relationships>
</file>

<file path=ppt/drawings/_rels/vmlDrawing44.vml.rels><?xml version="1.0" encoding="UTF-8" standalone="yes"?>
<Relationships xmlns="http://schemas.openxmlformats.org/package/2006/relationships"><Relationship Id="rId2" Type="http://schemas.openxmlformats.org/officeDocument/2006/relationships/image" Target="../media/image258.wmf"/><Relationship Id="rId1" Type="http://schemas.openxmlformats.org/officeDocument/2006/relationships/image" Target="../media/image257.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262.wmf"/><Relationship Id="rId7" Type="http://schemas.openxmlformats.org/officeDocument/2006/relationships/image" Target="../media/image266.wmf"/><Relationship Id="rId2" Type="http://schemas.openxmlformats.org/officeDocument/2006/relationships/image" Target="../media/image261.wmf"/><Relationship Id="rId1" Type="http://schemas.openxmlformats.org/officeDocument/2006/relationships/image" Target="../media/image260.wmf"/><Relationship Id="rId6" Type="http://schemas.openxmlformats.org/officeDocument/2006/relationships/image" Target="../media/image265.wmf"/><Relationship Id="rId5" Type="http://schemas.openxmlformats.org/officeDocument/2006/relationships/image" Target="../media/image264.wmf"/><Relationship Id="rId4" Type="http://schemas.openxmlformats.org/officeDocument/2006/relationships/image" Target="../media/image263.wmf"/></Relationships>
</file>

<file path=ppt/drawings/_rels/vmlDrawing46.vml.rels><?xml version="1.0" encoding="UTF-8" standalone="yes"?>
<Relationships xmlns="http://schemas.openxmlformats.org/package/2006/relationships"><Relationship Id="rId8" Type="http://schemas.openxmlformats.org/officeDocument/2006/relationships/image" Target="../media/image275.wmf"/><Relationship Id="rId3" Type="http://schemas.openxmlformats.org/officeDocument/2006/relationships/image" Target="../media/image270.wmf"/><Relationship Id="rId7" Type="http://schemas.openxmlformats.org/officeDocument/2006/relationships/image" Target="../media/image274.wmf"/><Relationship Id="rId2" Type="http://schemas.openxmlformats.org/officeDocument/2006/relationships/image" Target="../media/image269.wmf"/><Relationship Id="rId1" Type="http://schemas.openxmlformats.org/officeDocument/2006/relationships/image" Target="../media/image268.wmf"/><Relationship Id="rId6" Type="http://schemas.openxmlformats.org/officeDocument/2006/relationships/image" Target="../media/image273.wmf"/><Relationship Id="rId5" Type="http://schemas.openxmlformats.org/officeDocument/2006/relationships/image" Target="../media/image272.wmf"/><Relationship Id="rId4" Type="http://schemas.openxmlformats.org/officeDocument/2006/relationships/image" Target="../media/image271.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279.wmf"/><Relationship Id="rId2" Type="http://schemas.openxmlformats.org/officeDocument/2006/relationships/image" Target="../media/image278.wmf"/><Relationship Id="rId1" Type="http://schemas.openxmlformats.org/officeDocument/2006/relationships/image" Target="../media/image277.wmf"/><Relationship Id="rId4" Type="http://schemas.openxmlformats.org/officeDocument/2006/relationships/image" Target="../media/image280.wmf"/></Relationships>
</file>

<file path=ppt/drawings/_rels/vmlDrawing48.vml.rels><?xml version="1.0" encoding="UTF-8" standalone="yes"?>
<Relationships xmlns="http://schemas.openxmlformats.org/package/2006/relationships"><Relationship Id="rId8" Type="http://schemas.openxmlformats.org/officeDocument/2006/relationships/image" Target="../media/image245.png"/><Relationship Id="rId3" Type="http://schemas.openxmlformats.org/officeDocument/2006/relationships/image" Target="../media/image288.wmf"/><Relationship Id="rId7" Type="http://schemas.openxmlformats.org/officeDocument/2006/relationships/image" Target="../media/image292.wmf"/><Relationship Id="rId2" Type="http://schemas.openxmlformats.org/officeDocument/2006/relationships/image" Target="../media/image287.wmf"/><Relationship Id="rId1" Type="http://schemas.openxmlformats.org/officeDocument/2006/relationships/image" Target="../media/image286.png"/><Relationship Id="rId6" Type="http://schemas.openxmlformats.org/officeDocument/2006/relationships/image" Target="../media/image291.wmf"/><Relationship Id="rId5" Type="http://schemas.openxmlformats.org/officeDocument/2006/relationships/image" Target="../media/image290.wmf"/><Relationship Id="rId4" Type="http://schemas.openxmlformats.org/officeDocument/2006/relationships/image" Target="../media/image289.wmf"/></Relationships>
</file>

<file path=ppt/drawings/_rels/vmlDrawing49.vml.rels><?xml version="1.0" encoding="UTF-8" standalone="yes"?>
<Relationships xmlns="http://schemas.openxmlformats.org/package/2006/relationships"><Relationship Id="rId8" Type="http://schemas.openxmlformats.org/officeDocument/2006/relationships/image" Target="../media/image300.wmf"/><Relationship Id="rId3" Type="http://schemas.openxmlformats.org/officeDocument/2006/relationships/image" Target="../media/image295.wmf"/><Relationship Id="rId7" Type="http://schemas.openxmlformats.org/officeDocument/2006/relationships/image" Target="../media/image299.png"/><Relationship Id="rId2" Type="http://schemas.openxmlformats.org/officeDocument/2006/relationships/image" Target="../media/image223.png"/><Relationship Id="rId1" Type="http://schemas.openxmlformats.org/officeDocument/2006/relationships/image" Target="../media/image294.wmf"/><Relationship Id="rId6" Type="http://schemas.openxmlformats.org/officeDocument/2006/relationships/image" Target="../media/image298.png"/><Relationship Id="rId5" Type="http://schemas.openxmlformats.org/officeDocument/2006/relationships/image" Target="../media/image297.wmf"/><Relationship Id="rId4" Type="http://schemas.openxmlformats.org/officeDocument/2006/relationships/image" Target="../media/image296.wmf"/><Relationship Id="rId9" Type="http://schemas.openxmlformats.org/officeDocument/2006/relationships/image" Target="../media/image30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305.wmf"/><Relationship Id="rId2" Type="http://schemas.openxmlformats.org/officeDocument/2006/relationships/image" Target="../media/image304.wmf"/><Relationship Id="rId1" Type="http://schemas.openxmlformats.org/officeDocument/2006/relationships/image" Target="../media/image303.wmf"/><Relationship Id="rId4" Type="http://schemas.openxmlformats.org/officeDocument/2006/relationships/image" Target="../media/image306.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310.wmf"/><Relationship Id="rId2" Type="http://schemas.openxmlformats.org/officeDocument/2006/relationships/image" Target="../media/image309.wmf"/><Relationship Id="rId1" Type="http://schemas.openxmlformats.org/officeDocument/2006/relationships/image" Target="../media/image306.wmf"/><Relationship Id="rId5" Type="http://schemas.openxmlformats.org/officeDocument/2006/relationships/image" Target="../media/image312.wmf"/><Relationship Id="rId4" Type="http://schemas.openxmlformats.org/officeDocument/2006/relationships/image" Target="../media/image311.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319.wmf"/><Relationship Id="rId2" Type="http://schemas.openxmlformats.org/officeDocument/2006/relationships/image" Target="../media/image318.wmf"/><Relationship Id="rId1" Type="http://schemas.openxmlformats.org/officeDocument/2006/relationships/image" Target="../media/image317.wmf"/><Relationship Id="rId4" Type="http://schemas.openxmlformats.org/officeDocument/2006/relationships/image" Target="../media/image320.wmf"/></Relationships>
</file>

<file path=ppt/drawings/_rels/vmlDrawing53.vml.rels><?xml version="1.0" encoding="UTF-8" standalone="yes"?>
<Relationships xmlns="http://schemas.openxmlformats.org/package/2006/relationships"><Relationship Id="rId8" Type="http://schemas.openxmlformats.org/officeDocument/2006/relationships/image" Target="../media/image330.wmf"/><Relationship Id="rId3" Type="http://schemas.openxmlformats.org/officeDocument/2006/relationships/image" Target="../media/image325.wmf"/><Relationship Id="rId7" Type="http://schemas.openxmlformats.org/officeDocument/2006/relationships/image" Target="../media/image329.wmf"/><Relationship Id="rId2" Type="http://schemas.openxmlformats.org/officeDocument/2006/relationships/image" Target="../media/image324.wmf"/><Relationship Id="rId1" Type="http://schemas.openxmlformats.org/officeDocument/2006/relationships/image" Target="../media/image323.wmf"/><Relationship Id="rId6" Type="http://schemas.openxmlformats.org/officeDocument/2006/relationships/image" Target="../media/image328.wmf"/><Relationship Id="rId5" Type="http://schemas.openxmlformats.org/officeDocument/2006/relationships/image" Target="../media/image327.wmf"/><Relationship Id="rId10" Type="http://schemas.openxmlformats.org/officeDocument/2006/relationships/image" Target="../media/image332.wmf"/><Relationship Id="rId4" Type="http://schemas.openxmlformats.org/officeDocument/2006/relationships/image" Target="../media/image326.wmf"/><Relationship Id="rId9" Type="http://schemas.openxmlformats.org/officeDocument/2006/relationships/image" Target="../media/image331.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337.w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340.wmf"/><Relationship Id="rId2" Type="http://schemas.openxmlformats.org/officeDocument/2006/relationships/image" Target="../media/image339.wmf"/><Relationship Id="rId1" Type="http://schemas.openxmlformats.org/officeDocument/2006/relationships/image" Target="../media/image337.wmf"/><Relationship Id="rId6" Type="http://schemas.openxmlformats.org/officeDocument/2006/relationships/image" Target="../media/image343.wmf"/><Relationship Id="rId5" Type="http://schemas.openxmlformats.org/officeDocument/2006/relationships/image" Target="../media/image342.wmf"/><Relationship Id="rId4" Type="http://schemas.openxmlformats.org/officeDocument/2006/relationships/image" Target="../media/image341.w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346.wmf"/><Relationship Id="rId2" Type="http://schemas.openxmlformats.org/officeDocument/2006/relationships/image" Target="../media/image345.wmf"/><Relationship Id="rId1" Type="http://schemas.openxmlformats.org/officeDocument/2006/relationships/image" Target="../media/image33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7.wmf"/><Relationship Id="rId1" Type="http://schemas.openxmlformats.org/officeDocument/2006/relationships/image" Target="../media/image3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724CCBF-31CF-4FCA-A5B4-50142834420A}" type="datetimeFigureOut">
              <a:rPr lang="en-US" smtClean="0"/>
              <a:t>7/15/2019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6895618-5249-4F12-80E4-2F3A0FD18481}" type="slidenum">
              <a:rPr lang="en-US" smtClean="0"/>
              <a:t>‹#›</a:t>
            </a:fld>
            <a:endParaRPr lang="en-US" dirty="0"/>
          </a:p>
        </p:txBody>
      </p:sp>
    </p:spTree>
    <p:extLst>
      <p:ext uri="{BB962C8B-B14F-4D97-AF65-F5344CB8AC3E}">
        <p14:creationId xmlns:p14="http://schemas.microsoft.com/office/powerpoint/2010/main" val="4721105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84B720-C9F6-4BFC-BC5C-B1B8D70204DA}" type="datetimeFigureOut">
              <a:rPr lang="en-US" smtClean="0"/>
              <a:t>7/15/2019</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003D02-7E89-4EBF-B123-9C334E1BFEF7}" type="slidenum">
              <a:rPr lang="en-US" smtClean="0"/>
              <a:t>‹#›</a:t>
            </a:fld>
            <a:endParaRPr lang="en-US" dirty="0"/>
          </a:p>
        </p:txBody>
      </p:sp>
    </p:spTree>
    <p:extLst>
      <p:ext uri="{BB962C8B-B14F-4D97-AF65-F5344CB8AC3E}">
        <p14:creationId xmlns:p14="http://schemas.microsoft.com/office/powerpoint/2010/main" val="618904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D003D02-7E89-4EBF-B123-9C334E1BFEF7}" type="slidenum">
              <a:rPr lang="en-US" smtClean="0"/>
              <a:t>3</a:t>
            </a:fld>
            <a:endParaRPr lang="en-US" dirty="0"/>
          </a:p>
        </p:txBody>
      </p:sp>
    </p:spTree>
    <p:extLst>
      <p:ext uri="{BB962C8B-B14F-4D97-AF65-F5344CB8AC3E}">
        <p14:creationId xmlns:p14="http://schemas.microsoft.com/office/powerpoint/2010/main" val="3830653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D003D02-7E89-4EBF-B123-9C334E1BFEF7}" type="slidenum">
              <a:rPr lang="en-US" smtClean="0"/>
              <a:t>5</a:t>
            </a:fld>
            <a:endParaRPr lang="en-US"/>
          </a:p>
        </p:txBody>
      </p:sp>
    </p:spTree>
    <p:extLst>
      <p:ext uri="{BB962C8B-B14F-4D97-AF65-F5344CB8AC3E}">
        <p14:creationId xmlns:p14="http://schemas.microsoft.com/office/powerpoint/2010/main" val="3662786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10"/>
          </p:nvPr>
        </p:nvSpPr>
        <p:spPr/>
        <p:txBody>
          <a:bodyPr/>
          <a:lstStyle/>
          <a:p>
            <a:fld id="{5D003D02-7E89-4EBF-B123-9C334E1BFEF7}" type="slidenum">
              <a:rPr lang="en-US" smtClean="0"/>
              <a:t>101</a:t>
            </a:fld>
            <a:endParaRPr lang="en-US"/>
          </a:p>
        </p:txBody>
      </p:sp>
    </p:spTree>
    <p:extLst>
      <p:ext uri="{BB962C8B-B14F-4D97-AF65-F5344CB8AC3E}">
        <p14:creationId xmlns:p14="http://schemas.microsoft.com/office/powerpoint/2010/main" val="87640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1.xml"/><Relationship Id="rId4" Type="http://schemas.openxmlformats.org/officeDocument/2006/relationships/image" Target="../media/image7.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1.xml"/><Relationship Id="rId4" Type="http://schemas.openxmlformats.org/officeDocument/2006/relationships/image" Target="../media/image7.emf"/></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1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1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d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44196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429000"/>
            <a:ext cx="561594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49530" y="4114800"/>
            <a:ext cx="5615940" cy="685800"/>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5" name="Text Placeholder 4"/>
          <p:cNvSpPr>
            <a:spLocks noGrp="1"/>
          </p:cNvSpPr>
          <p:nvPr>
            <p:ph type="body" sz="quarter" idx="12"/>
          </p:nvPr>
        </p:nvSpPr>
        <p:spPr>
          <a:xfrm>
            <a:off x="49213" y="6781800"/>
            <a:ext cx="8408987" cy="762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602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hiteTagline-Gray BG, 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436620" y="3581400"/>
            <a:ext cx="569976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3436620" y="4260273"/>
            <a:ext cx="569976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384814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hiteTagline-Gray BG, Title 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581400"/>
            <a:ext cx="561594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1069168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hiteTagline-Gray BG, Title 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436620" y="3581400"/>
            <a:ext cx="569976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4076172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hiteTagline-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dirty="0"/>
              <a:t>Click to edit Master title style</a:t>
            </a:r>
          </a:p>
        </p:txBody>
      </p:sp>
      <p:sp>
        <p:nvSpPr>
          <p:cNvPr id="3" name="Subtitle 1"/>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42355271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hiteTagline-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2294791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hiteTagline-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36955695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No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228600"/>
            <a:ext cx="91440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idx="1"/>
          </p:nvPr>
        </p:nvSpPr>
        <p:spPr>
          <a:xfrm>
            <a:off x="457200" y="990600"/>
            <a:ext cx="8229600" cy="5562600"/>
          </a:xfrm>
          <a:prstGeom prst="rect">
            <a:avLst/>
          </a:prstGeom>
        </p:spPr>
        <p:txBody>
          <a:bodyPr/>
          <a:lstStyle>
            <a:lvl1pPr marL="0" indent="0">
              <a:spcAft>
                <a:spcPts val="800"/>
              </a:spcAft>
              <a:buFont typeface="Arial" panose="020B0604020202020204" pitchFamily="34" charset="0"/>
              <a:buNone/>
              <a:defRPr sz="2400"/>
            </a:lvl1pPr>
            <a:lvl2pPr marL="742950" indent="-285750">
              <a:spcAft>
                <a:spcPts val="800"/>
              </a:spcAft>
              <a:buFont typeface="Arial" panose="020B0604020202020204" pitchFamily="34" charset="0"/>
              <a:buChar char="•"/>
              <a:defRPr sz="2000"/>
            </a:lvl2pPr>
            <a:lvl3pPr marL="1143000" indent="-228600">
              <a:spcAft>
                <a:spcPts val="800"/>
              </a:spcAft>
              <a:buFont typeface="Arial" panose="020B0604020202020204" pitchFamily="34" charset="0"/>
              <a:buChar char="•"/>
              <a:defRPr sz="1800"/>
            </a:lvl3pPr>
            <a:lvl4pPr marL="1600200" indent="-228600">
              <a:spcAft>
                <a:spcPts val="800"/>
              </a:spcAft>
              <a:buFont typeface="Arial" panose="020B0604020202020204" pitchFamily="34" charset="0"/>
              <a:buChar char="•"/>
              <a:defRPr sz="1600"/>
            </a:lvl4pPr>
            <a:lvl5pPr marL="2057400" indent="-22860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7" hasCustomPrompt="1"/>
          </p:nvPr>
        </p:nvSpPr>
        <p:spPr>
          <a:xfrm>
            <a:off x="3465912" y="66056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3801041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oBar-Six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0" y="228600"/>
            <a:ext cx="9144000" cy="639762"/>
          </a:xfrm>
          <a:prstGeom prst="rect">
            <a:avLst/>
          </a:prstGeom>
        </p:spPr>
        <p:txBody>
          <a:bodyPr/>
          <a:lstStyle>
            <a:lvl1pPr>
              <a:defRPr lang="en-US" sz="3600" dirty="0">
                <a:solidFill>
                  <a:schemeClr val="bg2"/>
                </a:solidFill>
              </a:defRPr>
            </a:lvl1pPr>
          </a:lstStyle>
          <a:p>
            <a:pPr lvl="0"/>
            <a:r>
              <a:rPr lang="en-US" dirty="0"/>
              <a:t>Click to edit Master title style</a:t>
            </a:r>
          </a:p>
        </p:txBody>
      </p:sp>
      <p:sp>
        <p:nvSpPr>
          <p:cNvPr id="8" name="Content Placeholder 1"/>
          <p:cNvSpPr>
            <a:spLocks noGrp="1"/>
          </p:cNvSpPr>
          <p:nvPr>
            <p:ph sz="quarter" idx="12"/>
          </p:nvPr>
        </p:nvSpPr>
        <p:spPr>
          <a:xfrm>
            <a:off x="533400" y="1066800"/>
            <a:ext cx="8153400" cy="8382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533400" y="2011680"/>
            <a:ext cx="8153400" cy="7620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4"/>
          </p:nvPr>
        </p:nvSpPr>
        <p:spPr>
          <a:xfrm>
            <a:off x="533400" y="2880360"/>
            <a:ext cx="8153400" cy="6858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533400" y="3672840"/>
            <a:ext cx="8153400" cy="8382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533400" y="4617720"/>
            <a:ext cx="8153400" cy="9144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6"/>
          <p:cNvSpPr>
            <a:spLocks noGrp="1"/>
          </p:cNvSpPr>
          <p:nvPr>
            <p:ph sz="quarter" idx="11"/>
          </p:nvPr>
        </p:nvSpPr>
        <p:spPr>
          <a:xfrm>
            <a:off x="533400" y="5638800"/>
            <a:ext cx="8153400" cy="7620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Jump Link"/>
          <p:cNvSpPr>
            <a:spLocks noGrp="1"/>
          </p:cNvSpPr>
          <p:nvPr>
            <p:ph type="body" sz="quarter" idx="17" hasCustomPrompt="1"/>
          </p:nvPr>
        </p:nvSpPr>
        <p:spPr>
          <a:xfrm>
            <a:off x="3465912"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1" name="Photo Credit"/>
          <p:cNvSpPr>
            <a:spLocks noGrp="1"/>
          </p:cNvSpPr>
          <p:nvPr>
            <p:ph type="body" sz="quarter" idx="16"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5620235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oBar-12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0" y="228600"/>
            <a:ext cx="9144000" cy="639762"/>
          </a:xfrm>
          <a:prstGeom prst="rect">
            <a:avLst/>
          </a:prstGeom>
        </p:spPr>
        <p:txBody>
          <a:bodyPr/>
          <a:lstStyle>
            <a:lvl1pPr>
              <a:defRPr lang="en-US" sz="3600" dirty="0">
                <a:solidFill>
                  <a:schemeClr val="bg2"/>
                </a:solidFill>
              </a:defRPr>
            </a:lvl1pPr>
          </a:lstStyle>
          <a:p>
            <a:pPr lvl="0"/>
            <a:r>
              <a:rPr lang="en-US" dirty="0"/>
              <a:t>Click to edit Master title style</a:t>
            </a:r>
          </a:p>
        </p:txBody>
      </p:sp>
      <p:sp>
        <p:nvSpPr>
          <p:cNvPr id="8" name="Content Placeholder 1"/>
          <p:cNvSpPr>
            <a:spLocks noGrp="1"/>
          </p:cNvSpPr>
          <p:nvPr>
            <p:ph sz="quarter" idx="12"/>
          </p:nvPr>
        </p:nvSpPr>
        <p:spPr>
          <a:xfrm>
            <a:off x="159416" y="10668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159416" y="19812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4"/>
          </p:nvPr>
        </p:nvSpPr>
        <p:spPr>
          <a:xfrm>
            <a:off x="159416" y="28956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159416" y="38100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159416" y="47244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6"/>
          <p:cNvSpPr>
            <a:spLocks noGrp="1"/>
          </p:cNvSpPr>
          <p:nvPr>
            <p:ph sz="quarter" idx="11"/>
          </p:nvPr>
        </p:nvSpPr>
        <p:spPr>
          <a:xfrm>
            <a:off x="159416" y="56388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7"/>
          <p:cNvSpPr>
            <a:spLocks noGrp="1"/>
          </p:cNvSpPr>
          <p:nvPr>
            <p:ph sz="quarter" idx="18"/>
          </p:nvPr>
        </p:nvSpPr>
        <p:spPr>
          <a:xfrm>
            <a:off x="4800600" y="10668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dirty="0"/>
              <a:t>Click to edit Master text styles</a:t>
            </a:r>
          </a:p>
          <a:p>
            <a:pPr marL="800100" lvl="1" indent="-342900">
              <a:spcAft>
                <a:spcPts val="800"/>
              </a:spcAft>
              <a:buFont typeface="Arial" panose="020B0604020202020204" pitchFamily="34" charset="0"/>
              <a:buChar char="•"/>
            </a:pPr>
            <a:r>
              <a:rPr lang="en-US" dirty="0"/>
              <a:t>Second level</a:t>
            </a:r>
          </a:p>
          <a:p>
            <a:pPr marL="1200150" lvl="2" indent="-285750">
              <a:spcAft>
                <a:spcPts val="800"/>
              </a:spcAft>
              <a:buFont typeface="Arial" panose="020B0604020202020204" pitchFamily="34" charset="0"/>
            </a:pPr>
            <a:r>
              <a:rPr lang="en-US" dirty="0"/>
              <a:t>Third level</a:t>
            </a:r>
          </a:p>
          <a:p>
            <a:pPr marL="1657350" lvl="3" indent="-285750">
              <a:spcAft>
                <a:spcPts val="800"/>
              </a:spcAft>
              <a:buFont typeface="Arial" panose="020B0604020202020204" pitchFamily="34" charset="0"/>
              <a:buChar char="•"/>
            </a:pPr>
            <a:r>
              <a:rPr lang="en-US" dirty="0"/>
              <a:t>Fourth level</a:t>
            </a:r>
          </a:p>
          <a:p>
            <a:pPr marL="2114550" lvl="4" indent="-285750">
              <a:spcAft>
                <a:spcPts val="800"/>
              </a:spcAft>
              <a:buFont typeface="Arial" panose="020B0604020202020204" pitchFamily="34" charset="0"/>
              <a:buChar char="•"/>
            </a:pPr>
            <a:r>
              <a:rPr lang="en-US" dirty="0"/>
              <a:t>Fifth level</a:t>
            </a:r>
          </a:p>
        </p:txBody>
      </p:sp>
      <p:sp>
        <p:nvSpPr>
          <p:cNvPr id="19" name="Content Placeholder 8"/>
          <p:cNvSpPr>
            <a:spLocks noGrp="1"/>
          </p:cNvSpPr>
          <p:nvPr>
            <p:ph sz="quarter" idx="19"/>
          </p:nvPr>
        </p:nvSpPr>
        <p:spPr>
          <a:xfrm>
            <a:off x="4800600" y="19812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1" name="Content Placeholder 9"/>
          <p:cNvSpPr>
            <a:spLocks noGrp="1"/>
          </p:cNvSpPr>
          <p:nvPr>
            <p:ph sz="quarter" idx="20"/>
          </p:nvPr>
        </p:nvSpPr>
        <p:spPr>
          <a:xfrm>
            <a:off x="4800600" y="28956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3" name="Content Placeholder 10"/>
          <p:cNvSpPr>
            <a:spLocks noGrp="1"/>
          </p:cNvSpPr>
          <p:nvPr>
            <p:ph sz="quarter" idx="21"/>
          </p:nvPr>
        </p:nvSpPr>
        <p:spPr>
          <a:xfrm>
            <a:off x="4800600" y="38100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5" name="Content Placeholder 11"/>
          <p:cNvSpPr>
            <a:spLocks noGrp="1"/>
          </p:cNvSpPr>
          <p:nvPr>
            <p:ph sz="quarter" idx="22"/>
          </p:nvPr>
        </p:nvSpPr>
        <p:spPr>
          <a:xfrm>
            <a:off x="4800600" y="47244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7" name="Content Placeholder 12"/>
          <p:cNvSpPr>
            <a:spLocks noGrp="1"/>
          </p:cNvSpPr>
          <p:nvPr>
            <p:ph sz="quarter" idx="23"/>
          </p:nvPr>
        </p:nvSpPr>
        <p:spPr>
          <a:xfrm>
            <a:off x="4800600" y="56388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13" name="Jump Link"/>
          <p:cNvSpPr>
            <a:spLocks noGrp="1"/>
          </p:cNvSpPr>
          <p:nvPr>
            <p:ph type="body" sz="quarter" idx="17" hasCustomPrompt="1"/>
          </p:nvPr>
        </p:nvSpPr>
        <p:spPr>
          <a:xfrm>
            <a:off x="3467512"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1" name="Photo Credit"/>
          <p:cNvSpPr>
            <a:spLocks noGrp="1"/>
          </p:cNvSpPr>
          <p:nvPr>
            <p:ph type="body" sz="quarter" idx="16"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9805406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NoBar-Two Content">
    <p:spTree>
      <p:nvGrpSpPr>
        <p:cNvPr id="1" name=""/>
        <p:cNvGrpSpPr/>
        <p:nvPr/>
      </p:nvGrpSpPr>
      <p:grpSpPr>
        <a:xfrm>
          <a:off x="0" y="0"/>
          <a:ext cx="0" cy="0"/>
          <a:chOff x="0" y="0"/>
          <a:chExt cx="0" cy="0"/>
        </a:xfrm>
      </p:grpSpPr>
      <p:sp>
        <p:nvSpPr>
          <p:cNvPr id="7" name="Slide Title"/>
          <p:cNvSpPr>
            <a:spLocks noGrp="1"/>
          </p:cNvSpPr>
          <p:nvPr>
            <p:ph type="title"/>
          </p:nvPr>
        </p:nvSpPr>
        <p:spPr>
          <a:xfrm>
            <a:off x="-1" y="228600"/>
            <a:ext cx="9144001"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sz="half" idx="1"/>
          </p:nvPr>
        </p:nvSpPr>
        <p:spPr>
          <a:xfrm>
            <a:off x="457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sz="half" idx="2"/>
          </p:nvPr>
        </p:nvSpPr>
        <p:spPr>
          <a:xfrm>
            <a:off x="4648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Jump Link"/>
          <p:cNvSpPr>
            <a:spLocks noGrp="1"/>
          </p:cNvSpPr>
          <p:nvPr>
            <p:ph type="body" sz="quarter" idx="17" hasCustomPrompt="1"/>
          </p:nvPr>
        </p:nvSpPr>
        <p:spPr>
          <a:xfrm>
            <a:off x="3465912" y="655320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0"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118797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edTagline-Gray BG, 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436620" y="3581400"/>
            <a:ext cx="569976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a:t>Click to edit Master title style</a:t>
            </a:r>
            <a:endParaRPr lang="en-US" dirty="0"/>
          </a:p>
        </p:txBody>
      </p:sp>
      <p:sp>
        <p:nvSpPr>
          <p:cNvPr id="7" name="Text Placeholder 1"/>
          <p:cNvSpPr>
            <a:spLocks noGrp="1"/>
          </p:cNvSpPr>
          <p:nvPr>
            <p:ph type="body" sz="quarter" idx="10"/>
          </p:nvPr>
        </p:nvSpPr>
        <p:spPr>
          <a:xfrm>
            <a:off x="3436620" y="4260273"/>
            <a:ext cx="569976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480686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oBar-Two-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5612" y="960438"/>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Jump Link"/>
          <p:cNvSpPr>
            <a:spLocks noGrp="1"/>
          </p:cNvSpPr>
          <p:nvPr>
            <p:ph type="body" sz="quarter" idx="17" hasCustomPrompt="1"/>
          </p:nvPr>
        </p:nvSpPr>
        <p:spPr>
          <a:xfrm>
            <a:off x="3465912" y="655320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2"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8740734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NoBar-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Header 3"/>
          <p:cNvSpPr>
            <a:spLocks noGrp="1"/>
          </p:cNvSpPr>
          <p:nvPr>
            <p:ph type="body" sz="quarter" idx="12"/>
          </p:nvPr>
        </p:nvSpPr>
        <p:spPr>
          <a:xfrm>
            <a:off x="457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4" name="Content Placeholder 3"/>
          <p:cNvSpPr>
            <a:spLocks noGrp="1"/>
          </p:cNvSpPr>
          <p:nvPr>
            <p:ph sz="half" idx="14"/>
          </p:nvPr>
        </p:nvSpPr>
        <p:spPr>
          <a:xfrm>
            <a:off x="457200" y="41910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Header 4"/>
          <p:cNvSpPr>
            <a:spLocks noGrp="1"/>
          </p:cNvSpPr>
          <p:nvPr>
            <p:ph type="body" sz="quarter" idx="13"/>
          </p:nvPr>
        </p:nvSpPr>
        <p:spPr>
          <a:xfrm>
            <a:off x="4648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5" name="Content Placeholder 4"/>
          <p:cNvSpPr>
            <a:spLocks noGrp="1"/>
          </p:cNvSpPr>
          <p:nvPr>
            <p:ph sz="quarter" idx="15"/>
          </p:nvPr>
        </p:nvSpPr>
        <p:spPr>
          <a:xfrm>
            <a:off x="4645025" y="41910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Jump Link"/>
          <p:cNvSpPr>
            <a:spLocks noGrp="1"/>
          </p:cNvSpPr>
          <p:nvPr>
            <p:ph type="body" sz="quarter" idx="17" hasCustomPrompt="1"/>
          </p:nvPr>
        </p:nvSpPr>
        <p:spPr>
          <a:xfrm>
            <a:off x="3465912" y="601980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15873770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NoBar-Content with Lef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457201"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457201"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357505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Jump Link"/>
          <p:cNvSpPr>
            <a:spLocks noGrp="1"/>
          </p:cNvSpPr>
          <p:nvPr>
            <p:ph type="body" sz="quarter" idx="13" hasCustomPrompt="1"/>
          </p:nvPr>
        </p:nvSpPr>
        <p:spPr>
          <a:xfrm>
            <a:off x="4999894" y="6488875"/>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8"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9750495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NoBar-Content with Righ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5678487"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5678487"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45720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1908587" y="6488875"/>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14910042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Bar-Picture with Caption">
    <p:spTree>
      <p:nvGrpSpPr>
        <p:cNvPr id="1" name=""/>
        <p:cNvGrpSpPr/>
        <p:nvPr/>
      </p:nvGrpSpPr>
      <p:grpSpPr>
        <a:xfrm>
          <a:off x="0" y="0"/>
          <a:ext cx="0" cy="0"/>
          <a:chOff x="0" y="0"/>
          <a:chExt cx="0" cy="0"/>
        </a:xfrm>
      </p:grpSpPr>
      <p:sp>
        <p:nvSpPr>
          <p:cNvPr id="2" name="Slide Title"/>
          <p:cNvSpPr>
            <a:spLocks noGrp="1"/>
          </p:cNvSpPr>
          <p:nvPr>
            <p:ph type="title"/>
          </p:nvPr>
        </p:nvSpPr>
        <p:spPr>
          <a:xfrm>
            <a:off x="1828800" y="5253037"/>
            <a:ext cx="5486400" cy="566738"/>
          </a:xfrm>
          <a:prstGeom prst="rect">
            <a:avLst/>
          </a:prstGeom>
        </p:spPr>
        <p:txBody>
          <a:bodyPr anchor="b"/>
          <a:lstStyle>
            <a:lvl1pPr algn="l">
              <a:defRPr sz="24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1828800" y="5895975"/>
            <a:ext cx="5486400" cy="6096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1"/>
          <p:cNvSpPr>
            <a:spLocks noGrp="1"/>
          </p:cNvSpPr>
          <p:nvPr>
            <p:ph type="pic" idx="1"/>
          </p:nvPr>
        </p:nvSpPr>
        <p:spPr>
          <a:xfrm>
            <a:off x="1028700" y="128650"/>
            <a:ext cx="7086600" cy="494462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8" name="Jump Link"/>
          <p:cNvSpPr>
            <a:spLocks noGrp="1"/>
          </p:cNvSpPr>
          <p:nvPr>
            <p:ph type="body" sz="quarter" idx="12" hasCustomPrompt="1"/>
          </p:nvPr>
        </p:nvSpPr>
        <p:spPr>
          <a:xfrm>
            <a:off x="3357063" y="510540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1326611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Bar-Title and Video">
    <p:spTree>
      <p:nvGrpSpPr>
        <p:cNvPr id="1" name=""/>
        <p:cNvGrpSpPr/>
        <p:nvPr/>
      </p:nvGrpSpPr>
      <p:grpSpPr>
        <a:xfrm>
          <a:off x="0" y="0"/>
          <a:ext cx="0" cy="0"/>
          <a:chOff x="0" y="0"/>
          <a:chExt cx="0" cy="0"/>
        </a:xfrm>
      </p:grpSpPr>
      <p:sp>
        <p:nvSpPr>
          <p:cNvPr id="2" name="Slide Title"/>
          <p:cNvSpPr>
            <a:spLocks noGrp="1"/>
          </p:cNvSpPr>
          <p:nvPr>
            <p:ph type="title"/>
          </p:nvPr>
        </p:nvSpPr>
        <p:spPr>
          <a:xfrm>
            <a:off x="-2251" y="228600"/>
            <a:ext cx="9172252" cy="609600"/>
          </a:xfrm>
          <a:prstGeom prst="rect">
            <a:avLst/>
          </a:prstGeom>
        </p:spPr>
        <p:txBody>
          <a:bodyPr/>
          <a:lstStyle>
            <a:lvl1pPr>
              <a:defRPr sz="3600">
                <a:solidFill>
                  <a:schemeClr val="bg2"/>
                </a:solidFill>
              </a:defRPr>
            </a:lvl1pPr>
          </a:lstStyle>
          <a:p>
            <a:r>
              <a:rPr lang="en-US" dirty="0"/>
              <a:t>Click to edit Master title style</a:t>
            </a:r>
          </a:p>
        </p:txBody>
      </p:sp>
      <p:sp>
        <p:nvSpPr>
          <p:cNvPr id="6" name="Media Placeholder 1"/>
          <p:cNvSpPr>
            <a:spLocks noGrp="1"/>
          </p:cNvSpPr>
          <p:nvPr>
            <p:ph type="media" sz="quarter" idx="11"/>
          </p:nvPr>
        </p:nvSpPr>
        <p:spPr>
          <a:xfrm>
            <a:off x="0" y="1066799"/>
            <a:ext cx="9144000" cy="5315957"/>
          </a:xfrm>
          <a:prstGeom prst="rect">
            <a:avLst/>
          </a:prstGeom>
        </p:spPr>
        <p:txBody>
          <a:bodyPr/>
          <a:lstStyle>
            <a:lvl1pPr marL="0" indent="0">
              <a:buNone/>
              <a:defRPr/>
            </a:lvl1pPr>
          </a:lstStyle>
          <a:p>
            <a:endParaRPr lang="en-US" dirty="0"/>
          </a:p>
        </p:txBody>
      </p:sp>
      <p:sp>
        <p:nvSpPr>
          <p:cNvPr id="5" name="Video Credit"/>
          <p:cNvSpPr>
            <a:spLocks noGrp="1"/>
          </p:cNvSpPr>
          <p:nvPr>
            <p:ph type="body" sz="quarter" idx="12"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Video Credit Here</a:t>
            </a:r>
          </a:p>
        </p:txBody>
      </p:sp>
    </p:spTree>
    <p:extLst>
      <p:ext uri="{BB962C8B-B14F-4D97-AF65-F5344CB8AC3E}">
        <p14:creationId xmlns:p14="http://schemas.microsoft.com/office/powerpoint/2010/main" val="1987417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28">
          <p15:clr>
            <a:srgbClr val="FBAE40"/>
          </p15:clr>
        </p15:guide>
        <p15:guide id="3" pos="513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190F35B-B161-45F0-B5D9-AD63575E81D2}" type="datetimeFigureOut">
              <a:rPr lang="en-US" smtClean="0"/>
              <a:t>7/15/2019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E89F42-1906-4162-90D9-049B68F3D786}" type="slidenum">
              <a:rPr lang="en-US" smtClean="0"/>
              <a:t>‹#›</a:t>
            </a:fld>
            <a:endParaRPr lang="en-US"/>
          </a:p>
        </p:txBody>
      </p:sp>
    </p:spTree>
    <p:extLst>
      <p:ext uri="{BB962C8B-B14F-4D97-AF65-F5344CB8AC3E}">
        <p14:creationId xmlns:p14="http://schemas.microsoft.com/office/powerpoint/2010/main" val="23408552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90F35B-B161-45F0-B5D9-AD63575E81D2}" type="datetimeFigureOut">
              <a:rPr lang="en-US" smtClean="0"/>
              <a:t>7/15/2019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E89F42-1906-4162-90D9-049B68F3D786}" type="slidenum">
              <a:rPr lang="en-US" smtClean="0"/>
              <a:t>‹#›</a:t>
            </a:fld>
            <a:endParaRPr lang="en-US"/>
          </a:p>
        </p:txBody>
      </p:sp>
    </p:spTree>
    <p:extLst>
      <p:ext uri="{BB962C8B-B14F-4D97-AF65-F5344CB8AC3E}">
        <p14:creationId xmlns:p14="http://schemas.microsoft.com/office/powerpoint/2010/main" val="4643647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90F35B-B161-45F0-B5D9-AD63575E81D2}" type="datetimeFigureOut">
              <a:rPr lang="en-US" smtClean="0"/>
              <a:t>7/15/2019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E89F42-1906-4162-90D9-049B68F3D786}" type="slidenum">
              <a:rPr lang="en-US" smtClean="0"/>
              <a:t>‹#›</a:t>
            </a:fld>
            <a:endParaRPr lang="en-US"/>
          </a:p>
        </p:txBody>
      </p:sp>
    </p:spTree>
    <p:extLst>
      <p:ext uri="{BB962C8B-B14F-4D97-AF65-F5344CB8AC3E}">
        <p14:creationId xmlns:p14="http://schemas.microsoft.com/office/powerpoint/2010/main" val="33512455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190F35B-B161-45F0-B5D9-AD63575E81D2}" type="datetimeFigureOut">
              <a:rPr lang="en-US" smtClean="0"/>
              <a:t>7/15/2019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E89F42-1906-4162-90D9-049B68F3D786}" type="slidenum">
              <a:rPr lang="en-US" smtClean="0"/>
              <a:t>‹#›</a:t>
            </a:fld>
            <a:endParaRPr lang="en-US"/>
          </a:p>
        </p:txBody>
      </p:sp>
    </p:spTree>
    <p:extLst>
      <p:ext uri="{BB962C8B-B14F-4D97-AF65-F5344CB8AC3E}">
        <p14:creationId xmlns:p14="http://schemas.microsoft.com/office/powerpoint/2010/main" val="2320549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edTagline-Gray BG, Title-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581400"/>
            <a:ext cx="561594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a:t>Click to edit Master title style</a:t>
            </a:r>
            <a:endParaRPr lang="en-US" dirty="0"/>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336828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190F35B-B161-45F0-B5D9-AD63575E81D2}" type="datetimeFigureOut">
              <a:rPr lang="en-US" smtClean="0"/>
              <a:t>7/15/2019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E89F42-1906-4162-90D9-049B68F3D786}" type="slidenum">
              <a:rPr lang="en-US" smtClean="0"/>
              <a:t>‹#›</a:t>
            </a:fld>
            <a:endParaRPr lang="en-US"/>
          </a:p>
        </p:txBody>
      </p:sp>
    </p:spTree>
    <p:extLst>
      <p:ext uri="{BB962C8B-B14F-4D97-AF65-F5344CB8AC3E}">
        <p14:creationId xmlns:p14="http://schemas.microsoft.com/office/powerpoint/2010/main" val="33379474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190F35B-B161-45F0-B5D9-AD63575E81D2}" type="datetimeFigureOut">
              <a:rPr lang="en-US" smtClean="0"/>
              <a:t>7/15/2019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E89F42-1906-4162-90D9-049B68F3D786}" type="slidenum">
              <a:rPr lang="en-US" smtClean="0"/>
              <a:t>‹#›</a:t>
            </a:fld>
            <a:endParaRPr lang="en-US"/>
          </a:p>
        </p:txBody>
      </p:sp>
    </p:spTree>
    <p:extLst>
      <p:ext uri="{BB962C8B-B14F-4D97-AF65-F5344CB8AC3E}">
        <p14:creationId xmlns:p14="http://schemas.microsoft.com/office/powerpoint/2010/main" val="10939046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90F35B-B161-45F0-B5D9-AD63575E81D2}" type="datetimeFigureOut">
              <a:rPr lang="en-US" smtClean="0"/>
              <a:t>7/15/2019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E89F42-1906-4162-90D9-049B68F3D786}" type="slidenum">
              <a:rPr lang="en-US" smtClean="0"/>
              <a:t>‹#›</a:t>
            </a:fld>
            <a:endParaRPr lang="en-US"/>
          </a:p>
        </p:txBody>
      </p:sp>
    </p:spTree>
    <p:extLst>
      <p:ext uri="{BB962C8B-B14F-4D97-AF65-F5344CB8AC3E}">
        <p14:creationId xmlns:p14="http://schemas.microsoft.com/office/powerpoint/2010/main" val="27693099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190F35B-B161-45F0-B5D9-AD63575E81D2}" type="datetimeFigureOut">
              <a:rPr lang="en-US" smtClean="0"/>
              <a:t>7/15/2019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E89F42-1906-4162-90D9-049B68F3D786}" type="slidenum">
              <a:rPr lang="en-US" smtClean="0"/>
              <a:t>‹#›</a:t>
            </a:fld>
            <a:endParaRPr lang="en-US"/>
          </a:p>
        </p:txBody>
      </p:sp>
    </p:spTree>
    <p:extLst>
      <p:ext uri="{BB962C8B-B14F-4D97-AF65-F5344CB8AC3E}">
        <p14:creationId xmlns:p14="http://schemas.microsoft.com/office/powerpoint/2010/main" val="31841781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190F35B-B161-45F0-B5D9-AD63575E81D2}" type="datetimeFigureOut">
              <a:rPr lang="en-US" smtClean="0"/>
              <a:t>7/15/2019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E89F42-1906-4162-90D9-049B68F3D786}" type="slidenum">
              <a:rPr lang="en-US" smtClean="0"/>
              <a:t>‹#›</a:t>
            </a:fld>
            <a:endParaRPr lang="en-US"/>
          </a:p>
        </p:txBody>
      </p:sp>
    </p:spTree>
    <p:extLst>
      <p:ext uri="{BB962C8B-B14F-4D97-AF65-F5344CB8AC3E}">
        <p14:creationId xmlns:p14="http://schemas.microsoft.com/office/powerpoint/2010/main" val="1786714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90F35B-B161-45F0-B5D9-AD63575E81D2}" type="datetimeFigureOut">
              <a:rPr lang="en-US" smtClean="0"/>
              <a:t>7/15/2019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E89F42-1906-4162-90D9-049B68F3D786}" type="slidenum">
              <a:rPr lang="en-US" smtClean="0"/>
              <a:t>‹#›</a:t>
            </a:fld>
            <a:endParaRPr lang="en-US"/>
          </a:p>
        </p:txBody>
      </p:sp>
    </p:spTree>
    <p:extLst>
      <p:ext uri="{BB962C8B-B14F-4D97-AF65-F5344CB8AC3E}">
        <p14:creationId xmlns:p14="http://schemas.microsoft.com/office/powerpoint/2010/main" val="18027826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90F35B-B161-45F0-B5D9-AD63575E81D2}" type="datetimeFigureOut">
              <a:rPr lang="en-US" smtClean="0"/>
              <a:t>7/15/2019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E89F42-1906-4162-90D9-049B68F3D786}" type="slidenum">
              <a:rPr lang="en-US" smtClean="0"/>
              <a:t>‹#›</a:t>
            </a:fld>
            <a:endParaRPr lang="en-US"/>
          </a:p>
        </p:txBody>
      </p:sp>
    </p:spTree>
    <p:extLst>
      <p:ext uri="{BB962C8B-B14F-4D97-AF65-F5344CB8AC3E}">
        <p14:creationId xmlns:p14="http://schemas.microsoft.com/office/powerpoint/2010/main" val="33687227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457200" y="228600"/>
            <a:ext cx="8229600" cy="609600"/>
          </a:xfrm>
          <a:prstGeom prst="rect">
            <a:avLst/>
          </a:prstGeom>
        </p:spPr>
        <p:txBody>
          <a:bodyPr/>
          <a:lstStyle>
            <a:lvl1pPr>
              <a:defRPr sz="3600">
                <a:solidFill>
                  <a:srgbClr val="AD0B1E"/>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1"/>
          <p:cNvSpPr>
            <a:spLocks noGrp="1"/>
          </p:cNvSpPr>
          <p:nvPr>
            <p:ph idx="1"/>
          </p:nvPr>
        </p:nvSpPr>
        <p:spPr>
          <a:xfrm>
            <a:off x="457200" y="990600"/>
            <a:ext cx="8229600" cy="55626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467512" y="6553200"/>
            <a:ext cx="2208976" cy="99950"/>
          </a:xfrm>
          <a:prstGeom prst="rect">
            <a:avLst/>
          </a:prstGeom>
        </p:spPr>
        <p:txBody>
          <a:bodyPr lIns="0" tIns="0" rIns="0" bIns="0"/>
          <a:lstStyle>
            <a:lvl1pPr marL="0" indent="0" algn="ctr">
              <a:buNone/>
              <a:defRPr sz="800">
                <a:latin typeface="Times New Roman" panose="02020603050405020304" pitchFamily="18" charset="0"/>
                <a:cs typeface="Times New Roman" panose="02020603050405020304" pitchFamily="18" charset="0"/>
              </a:defRPr>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Times New Roman" panose="02020603050405020304" pitchFamily="18" charset="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862655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457200" y="228600"/>
            <a:ext cx="8229600" cy="609600"/>
          </a:xfrm>
          <a:prstGeom prst="rect">
            <a:avLst/>
          </a:prstGeom>
        </p:spPr>
        <p:txBody>
          <a:bodyPr/>
          <a:lstStyle>
            <a:lvl1pPr>
              <a:defRPr sz="3600">
                <a:solidFill>
                  <a:srgbClr val="AD0B1E"/>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1"/>
          <p:cNvSpPr>
            <a:spLocks noGrp="1"/>
          </p:cNvSpPr>
          <p:nvPr>
            <p:ph idx="1"/>
          </p:nvPr>
        </p:nvSpPr>
        <p:spPr>
          <a:xfrm>
            <a:off x="457200" y="990600"/>
            <a:ext cx="8229600" cy="10668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467512" y="6553200"/>
            <a:ext cx="2208976" cy="99950"/>
          </a:xfrm>
          <a:prstGeom prst="rect">
            <a:avLst/>
          </a:prstGeom>
        </p:spPr>
        <p:txBody>
          <a:bodyPr lIns="0" tIns="0" rIns="0" bIns="0"/>
          <a:lstStyle>
            <a:lvl1pPr marL="0" indent="0" algn="ctr">
              <a:buNone/>
              <a:defRPr sz="800">
                <a:latin typeface="Times New Roman" panose="02020603050405020304" pitchFamily="18" charset="0"/>
                <a:cs typeface="Times New Roman" panose="02020603050405020304" pitchFamily="18" charset="0"/>
              </a:defRPr>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Times New Roman" panose="02020603050405020304" pitchFamily="18" charset="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7" name="Content Placeholder 1"/>
          <p:cNvSpPr>
            <a:spLocks noGrp="1"/>
          </p:cNvSpPr>
          <p:nvPr>
            <p:ph idx="13"/>
          </p:nvPr>
        </p:nvSpPr>
        <p:spPr>
          <a:xfrm>
            <a:off x="457200" y="2552700"/>
            <a:ext cx="8229600" cy="10668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4"/>
          </p:nvPr>
        </p:nvSpPr>
        <p:spPr>
          <a:xfrm>
            <a:off x="457200" y="3848100"/>
            <a:ext cx="8229600" cy="10668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5980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457200" y="228600"/>
            <a:ext cx="8229600" cy="609600"/>
          </a:xfrm>
          <a:prstGeom prst="rect">
            <a:avLst/>
          </a:prstGeom>
        </p:spPr>
        <p:txBody>
          <a:bodyPr/>
          <a:lstStyle>
            <a:lvl1pPr>
              <a:defRPr sz="3600">
                <a:solidFill>
                  <a:srgbClr val="AD0B1E"/>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1"/>
          <p:cNvSpPr>
            <a:spLocks noGrp="1"/>
          </p:cNvSpPr>
          <p:nvPr>
            <p:ph idx="1"/>
          </p:nvPr>
        </p:nvSpPr>
        <p:spPr>
          <a:xfrm>
            <a:off x="457200" y="990600"/>
            <a:ext cx="8229600" cy="10668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467512" y="6553200"/>
            <a:ext cx="2208976" cy="99950"/>
          </a:xfrm>
          <a:prstGeom prst="rect">
            <a:avLst/>
          </a:prstGeom>
        </p:spPr>
        <p:txBody>
          <a:bodyPr lIns="0" tIns="0" rIns="0" bIns="0"/>
          <a:lstStyle>
            <a:lvl1pPr marL="0" indent="0" algn="ctr">
              <a:buNone/>
              <a:defRPr sz="800">
                <a:latin typeface="Times New Roman" panose="02020603050405020304" pitchFamily="18" charset="0"/>
                <a:cs typeface="Times New Roman" panose="02020603050405020304" pitchFamily="18" charset="0"/>
              </a:defRPr>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Times New Roman" panose="02020603050405020304" pitchFamily="18" charset="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7" name="Content Placeholder 1"/>
          <p:cNvSpPr>
            <a:spLocks noGrp="1"/>
          </p:cNvSpPr>
          <p:nvPr>
            <p:ph idx="13"/>
          </p:nvPr>
        </p:nvSpPr>
        <p:spPr>
          <a:xfrm>
            <a:off x="457200" y="2552700"/>
            <a:ext cx="8229600" cy="10668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4"/>
          </p:nvPr>
        </p:nvSpPr>
        <p:spPr>
          <a:xfrm>
            <a:off x="457200" y="3848100"/>
            <a:ext cx="8229600" cy="5715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
          <p:cNvSpPr>
            <a:spLocks noGrp="1"/>
          </p:cNvSpPr>
          <p:nvPr>
            <p:ph idx="15"/>
          </p:nvPr>
        </p:nvSpPr>
        <p:spPr>
          <a:xfrm>
            <a:off x="457200" y="4857750"/>
            <a:ext cx="4114800" cy="5715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
          <p:cNvSpPr>
            <a:spLocks noGrp="1"/>
          </p:cNvSpPr>
          <p:nvPr>
            <p:ph idx="16"/>
          </p:nvPr>
        </p:nvSpPr>
        <p:spPr>
          <a:xfrm>
            <a:off x="4724400" y="4857750"/>
            <a:ext cx="4114800" cy="5715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656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edTagline-Gray BG, Title-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436620" y="3581400"/>
            <a:ext cx="569976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a:t>Click to edit Master title style</a:t>
            </a:r>
            <a:endParaRPr lang="en-US" dirty="0"/>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8335032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457200" y="228600"/>
            <a:ext cx="8229600" cy="609600"/>
          </a:xfrm>
          <a:prstGeom prst="rect">
            <a:avLst/>
          </a:prstGeom>
        </p:spPr>
        <p:txBody>
          <a:bodyPr/>
          <a:lstStyle>
            <a:lvl1pPr>
              <a:defRPr sz="3600">
                <a:solidFill>
                  <a:srgbClr val="AD0B1E"/>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1"/>
          <p:cNvSpPr>
            <a:spLocks noGrp="1"/>
          </p:cNvSpPr>
          <p:nvPr>
            <p:ph idx="1"/>
          </p:nvPr>
        </p:nvSpPr>
        <p:spPr>
          <a:xfrm>
            <a:off x="457200" y="99060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467512" y="6553200"/>
            <a:ext cx="2208976" cy="99950"/>
          </a:xfrm>
          <a:prstGeom prst="rect">
            <a:avLst/>
          </a:prstGeom>
        </p:spPr>
        <p:txBody>
          <a:bodyPr lIns="0" tIns="0" rIns="0" bIns="0"/>
          <a:lstStyle>
            <a:lvl1pPr marL="0" indent="0" algn="ctr">
              <a:buNone/>
              <a:defRPr sz="800">
                <a:latin typeface="Times New Roman" panose="02020603050405020304" pitchFamily="18" charset="0"/>
                <a:cs typeface="Times New Roman" panose="02020603050405020304" pitchFamily="18" charset="0"/>
              </a:defRPr>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Times New Roman" panose="02020603050405020304" pitchFamily="18" charset="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7" name="Content Placeholder 1"/>
          <p:cNvSpPr>
            <a:spLocks noGrp="1"/>
          </p:cNvSpPr>
          <p:nvPr>
            <p:ph idx="13"/>
          </p:nvPr>
        </p:nvSpPr>
        <p:spPr>
          <a:xfrm>
            <a:off x="457200" y="160020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4"/>
          </p:nvPr>
        </p:nvSpPr>
        <p:spPr>
          <a:xfrm>
            <a:off x="457200" y="2215376"/>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
          <p:cNvSpPr>
            <a:spLocks noGrp="1"/>
          </p:cNvSpPr>
          <p:nvPr>
            <p:ph idx="15"/>
          </p:nvPr>
        </p:nvSpPr>
        <p:spPr>
          <a:xfrm>
            <a:off x="457200" y="2830552"/>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
          <p:cNvSpPr>
            <a:spLocks noGrp="1"/>
          </p:cNvSpPr>
          <p:nvPr>
            <p:ph idx="16"/>
          </p:nvPr>
        </p:nvSpPr>
        <p:spPr>
          <a:xfrm>
            <a:off x="457200" y="3445728"/>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
          <p:cNvSpPr>
            <a:spLocks noGrp="1"/>
          </p:cNvSpPr>
          <p:nvPr>
            <p:ph idx="17"/>
          </p:nvPr>
        </p:nvSpPr>
        <p:spPr>
          <a:xfrm>
            <a:off x="457200" y="4003288"/>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
          <p:cNvSpPr>
            <a:spLocks noGrp="1"/>
          </p:cNvSpPr>
          <p:nvPr>
            <p:ph idx="18"/>
          </p:nvPr>
        </p:nvSpPr>
        <p:spPr>
          <a:xfrm>
            <a:off x="457200" y="4601737"/>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
          <p:cNvSpPr>
            <a:spLocks noGrp="1"/>
          </p:cNvSpPr>
          <p:nvPr>
            <p:ph idx="19"/>
          </p:nvPr>
        </p:nvSpPr>
        <p:spPr>
          <a:xfrm>
            <a:off x="457200" y="5168591"/>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
          <p:cNvSpPr>
            <a:spLocks noGrp="1"/>
          </p:cNvSpPr>
          <p:nvPr>
            <p:ph idx="20"/>
          </p:nvPr>
        </p:nvSpPr>
        <p:spPr>
          <a:xfrm>
            <a:off x="457200" y="569084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453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457200" y="228600"/>
            <a:ext cx="8229600" cy="609600"/>
          </a:xfrm>
          <a:prstGeom prst="rect">
            <a:avLst/>
          </a:prstGeom>
        </p:spPr>
        <p:txBody>
          <a:bodyPr/>
          <a:lstStyle>
            <a:lvl1pPr>
              <a:defRPr sz="3600">
                <a:solidFill>
                  <a:srgbClr val="AD0B1E"/>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1"/>
          <p:cNvSpPr>
            <a:spLocks noGrp="1"/>
          </p:cNvSpPr>
          <p:nvPr>
            <p:ph idx="1"/>
          </p:nvPr>
        </p:nvSpPr>
        <p:spPr>
          <a:xfrm>
            <a:off x="457200" y="99060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467512" y="6553200"/>
            <a:ext cx="2208976" cy="99950"/>
          </a:xfrm>
          <a:prstGeom prst="rect">
            <a:avLst/>
          </a:prstGeom>
        </p:spPr>
        <p:txBody>
          <a:bodyPr lIns="0" tIns="0" rIns="0" bIns="0"/>
          <a:lstStyle>
            <a:lvl1pPr marL="0" indent="0" algn="ctr">
              <a:buNone/>
              <a:defRPr sz="800">
                <a:latin typeface="Times New Roman" panose="02020603050405020304" pitchFamily="18" charset="0"/>
                <a:cs typeface="Times New Roman" panose="02020603050405020304" pitchFamily="18" charset="0"/>
              </a:defRPr>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Times New Roman" panose="02020603050405020304" pitchFamily="18" charset="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7" name="Content Placeholder 1"/>
          <p:cNvSpPr>
            <a:spLocks noGrp="1"/>
          </p:cNvSpPr>
          <p:nvPr>
            <p:ph idx="13"/>
          </p:nvPr>
        </p:nvSpPr>
        <p:spPr>
          <a:xfrm>
            <a:off x="457200" y="160020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4"/>
          </p:nvPr>
        </p:nvSpPr>
        <p:spPr>
          <a:xfrm>
            <a:off x="457200" y="2215376"/>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
          <p:cNvSpPr>
            <a:spLocks noGrp="1"/>
          </p:cNvSpPr>
          <p:nvPr>
            <p:ph idx="15"/>
          </p:nvPr>
        </p:nvSpPr>
        <p:spPr>
          <a:xfrm>
            <a:off x="457200" y="2830552"/>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
          <p:cNvSpPr>
            <a:spLocks noGrp="1"/>
          </p:cNvSpPr>
          <p:nvPr>
            <p:ph idx="16"/>
          </p:nvPr>
        </p:nvSpPr>
        <p:spPr>
          <a:xfrm>
            <a:off x="457200" y="3445728"/>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
          <p:cNvSpPr>
            <a:spLocks noGrp="1"/>
          </p:cNvSpPr>
          <p:nvPr>
            <p:ph idx="17"/>
          </p:nvPr>
        </p:nvSpPr>
        <p:spPr>
          <a:xfrm>
            <a:off x="457200" y="4003288"/>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
          <p:cNvSpPr>
            <a:spLocks noGrp="1"/>
          </p:cNvSpPr>
          <p:nvPr>
            <p:ph idx="18"/>
          </p:nvPr>
        </p:nvSpPr>
        <p:spPr>
          <a:xfrm>
            <a:off x="457200" y="4601737"/>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
          <p:cNvSpPr>
            <a:spLocks noGrp="1"/>
          </p:cNvSpPr>
          <p:nvPr>
            <p:ph idx="19"/>
          </p:nvPr>
        </p:nvSpPr>
        <p:spPr>
          <a:xfrm>
            <a:off x="457200" y="5168591"/>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
          <p:cNvSpPr>
            <a:spLocks noGrp="1"/>
          </p:cNvSpPr>
          <p:nvPr>
            <p:ph idx="20"/>
          </p:nvPr>
        </p:nvSpPr>
        <p:spPr>
          <a:xfrm>
            <a:off x="457200" y="5690840"/>
            <a:ext cx="37338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1"/>
          <p:cNvSpPr>
            <a:spLocks noGrp="1"/>
          </p:cNvSpPr>
          <p:nvPr>
            <p:ph idx="21"/>
          </p:nvPr>
        </p:nvSpPr>
        <p:spPr>
          <a:xfrm>
            <a:off x="4343400" y="5681546"/>
            <a:ext cx="37338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4805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457200" y="228600"/>
            <a:ext cx="8229600" cy="609600"/>
          </a:xfrm>
          <a:prstGeom prst="rect">
            <a:avLst/>
          </a:prstGeom>
        </p:spPr>
        <p:txBody>
          <a:bodyPr/>
          <a:lstStyle>
            <a:lvl1pPr>
              <a:defRPr sz="3600">
                <a:solidFill>
                  <a:schemeClr val="bg2"/>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1"/>
          <p:cNvSpPr>
            <a:spLocks noGrp="1"/>
          </p:cNvSpPr>
          <p:nvPr>
            <p:ph idx="1"/>
          </p:nvPr>
        </p:nvSpPr>
        <p:spPr>
          <a:xfrm>
            <a:off x="457200" y="99060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467512" y="6553200"/>
            <a:ext cx="2208976" cy="99950"/>
          </a:xfrm>
          <a:prstGeom prst="rect">
            <a:avLst/>
          </a:prstGeom>
        </p:spPr>
        <p:txBody>
          <a:bodyPr lIns="0" tIns="0" rIns="0" bIns="0"/>
          <a:lstStyle>
            <a:lvl1pPr marL="0" indent="0" algn="ctr">
              <a:buNone/>
              <a:defRPr sz="800">
                <a:latin typeface="Times New Roman" panose="02020603050405020304" pitchFamily="18" charset="0"/>
                <a:cs typeface="Times New Roman" panose="02020603050405020304" pitchFamily="18" charset="0"/>
              </a:defRPr>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Times New Roman" panose="02020603050405020304" pitchFamily="18" charset="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7" name="Content Placeholder 1"/>
          <p:cNvSpPr>
            <a:spLocks noGrp="1"/>
          </p:cNvSpPr>
          <p:nvPr>
            <p:ph idx="13"/>
          </p:nvPr>
        </p:nvSpPr>
        <p:spPr>
          <a:xfrm>
            <a:off x="457200" y="160020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4"/>
          </p:nvPr>
        </p:nvSpPr>
        <p:spPr>
          <a:xfrm>
            <a:off x="457200" y="2215376"/>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
          <p:cNvSpPr>
            <a:spLocks noGrp="1"/>
          </p:cNvSpPr>
          <p:nvPr>
            <p:ph idx="15"/>
          </p:nvPr>
        </p:nvSpPr>
        <p:spPr>
          <a:xfrm>
            <a:off x="457200" y="2830552"/>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
          <p:cNvSpPr>
            <a:spLocks noGrp="1"/>
          </p:cNvSpPr>
          <p:nvPr>
            <p:ph idx="16"/>
          </p:nvPr>
        </p:nvSpPr>
        <p:spPr>
          <a:xfrm>
            <a:off x="457200" y="3445728"/>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
          <p:cNvSpPr>
            <a:spLocks noGrp="1"/>
          </p:cNvSpPr>
          <p:nvPr>
            <p:ph idx="17"/>
          </p:nvPr>
        </p:nvSpPr>
        <p:spPr>
          <a:xfrm>
            <a:off x="457200" y="4003288"/>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
          <p:cNvSpPr>
            <a:spLocks noGrp="1"/>
          </p:cNvSpPr>
          <p:nvPr>
            <p:ph idx="18"/>
          </p:nvPr>
        </p:nvSpPr>
        <p:spPr>
          <a:xfrm>
            <a:off x="457200" y="4601737"/>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
          <p:cNvSpPr>
            <a:spLocks noGrp="1"/>
          </p:cNvSpPr>
          <p:nvPr>
            <p:ph idx="19"/>
          </p:nvPr>
        </p:nvSpPr>
        <p:spPr>
          <a:xfrm>
            <a:off x="457200" y="5168591"/>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
          <p:cNvSpPr>
            <a:spLocks noGrp="1"/>
          </p:cNvSpPr>
          <p:nvPr>
            <p:ph idx="20"/>
          </p:nvPr>
        </p:nvSpPr>
        <p:spPr>
          <a:xfrm>
            <a:off x="457200" y="5690840"/>
            <a:ext cx="37338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1"/>
          <p:cNvSpPr>
            <a:spLocks noGrp="1"/>
          </p:cNvSpPr>
          <p:nvPr>
            <p:ph idx="21"/>
          </p:nvPr>
        </p:nvSpPr>
        <p:spPr>
          <a:xfrm>
            <a:off x="4343400" y="5681546"/>
            <a:ext cx="2133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
          <p:cNvSpPr>
            <a:spLocks noGrp="1"/>
          </p:cNvSpPr>
          <p:nvPr>
            <p:ph idx="22"/>
          </p:nvPr>
        </p:nvSpPr>
        <p:spPr>
          <a:xfrm>
            <a:off x="5401733" y="6096000"/>
            <a:ext cx="2133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
          <p:cNvSpPr>
            <a:spLocks noGrp="1"/>
          </p:cNvSpPr>
          <p:nvPr>
            <p:ph idx="23"/>
          </p:nvPr>
        </p:nvSpPr>
        <p:spPr>
          <a:xfrm>
            <a:off x="6743700" y="5656973"/>
            <a:ext cx="2133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
          <p:cNvSpPr>
            <a:spLocks noGrp="1"/>
          </p:cNvSpPr>
          <p:nvPr>
            <p:ph idx="24"/>
          </p:nvPr>
        </p:nvSpPr>
        <p:spPr>
          <a:xfrm>
            <a:off x="6734821" y="6172200"/>
            <a:ext cx="2133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
          <p:cNvSpPr>
            <a:spLocks noGrp="1"/>
          </p:cNvSpPr>
          <p:nvPr>
            <p:ph idx="25"/>
          </p:nvPr>
        </p:nvSpPr>
        <p:spPr>
          <a:xfrm>
            <a:off x="457200" y="624840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1273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RedBar-Six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533400" y="228600"/>
            <a:ext cx="8153400" cy="639762"/>
          </a:xfrm>
          <a:prstGeom prst="rect">
            <a:avLst/>
          </a:prstGeom>
        </p:spPr>
        <p:txBody>
          <a:bodyPr/>
          <a:lstStyle>
            <a:lvl1pPr>
              <a:defRPr lang="en-US" sz="3600" dirty="0">
                <a:solidFill>
                  <a:schemeClr val="bg2"/>
                </a:solidFill>
                <a:latin typeface="Times New Roman" panose="02020603050405020304" pitchFamily="18" charset="0"/>
                <a:cs typeface="Times New Roman" panose="02020603050405020304" pitchFamily="18" charset="0"/>
              </a:defRPr>
            </a:lvl1pPr>
          </a:lstStyle>
          <a:p>
            <a:pPr lvl="0"/>
            <a:r>
              <a:rPr lang="en-US" dirty="0"/>
              <a:t>Click to edit Master title style</a:t>
            </a:r>
          </a:p>
        </p:txBody>
      </p:sp>
      <p:sp>
        <p:nvSpPr>
          <p:cNvPr id="8" name="Content Placeholder 1"/>
          <p:cNvSpPr>
            <a:spLocks noGrp="1"/>
          </p:cNvSpPr>
          <p:nvPr>
            <p:ph sz="quarter" idx="12"/>
          </p:nvPr>
        </p:nvSpPr>
        <p:spPr>
          <a:xfrm>
            <a:off x="533400" y="1066800"/>
            <a:ext cx="8153400" cy="838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533400" y="2011680"/>
            <a:ext cx="8153400" cy="7620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4"/>
          </p:nvPr>
        </p:nvSpPr>
        <p:spPr>
          <a:xfrm>
            <a:off x="533400" y="2880360"/>
            <a:ext cx="8153400" cy="6858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533400" y="3672840"/>
            <a:ext cx="8153400" cy="838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533400" y="4617720"/>
            <a:ext cx="8153400" cy="9144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6"/>
          <p:cNvSpPr>
            <a:spLocks noGrp="1"/>
          </p:cNvSpPr>
          <p:nvPr>
            <p:ph sz="quarter" idx="11"/>
          </p:nvPr>
        </p:nvSpPr>
        <p:spPr>
          <a:xfrm>
            <a:off x="533400" y="5638800"/>
            <a:ext cx="4267200" cy="7620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Jump Link"/>
          <p:cNvSpPr>
            <a:spLocks noGrp="1"/>
          </p:cNvSpPr>
          <p:nvPr>
            <p:ph type="body" sz="quarter" idx="17" hasCustomPrompt="1"/>
          </p:nvPr>
        </p:nvSpPr>
        <p:spPr>
          <a:xfrm>
            <a:off x="3467512" y="6529450"/>
            <a:ext cx="2208976" cy="99950"/>
          </a:xfrm>
          <a:prstGeom prst="rect">
            <a:avLst/>
          </a:prstGeom>
        </p:spPr>
        <p:txBody>
          <a:bodyPr lIns="0" tIns="0" rIns="0" bIns="0"/>
          <a:lstStyle>
            <a:lvl1pPr marL="0" indent="0" algn="ctr">
              <a:buNone/>
              <a:defRPr sz="800">
                <a:latin typeface="Times New Roman" panose="02020603050405020304" pitchFamily="18" charset="0"/>
                <a:cs typeface="Times New Roman" panose="02020603050405020304" pitchFamily="18" charset="0"/>
              </a:defRPr>
            </a:lvl1pPr>
          </a:lstStyle>
          <a:p>
            <a:pPr lvl="0"/>
            <a:r>
              <a:rPr lang="en-US" dirty="0"/>
              <a:t>Add “Access the text alternative for slide images.”</a:t>
            </a:r>
          </a:p>
        </p:txBody>
      </p:sp>
      <p:sp>
        <p:nvSpPr>
          <p:cNvPr id="11" name="Photo Credit"/>
          <p:cNvSpPr>
            <a:spLocks noGrp="1"/>
          </p:cNvSpPr>
          <p:nvPr>
            <p:ph type="body" sz="quarter" idx="16"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Times New Roman" panose="02020603050405020304" pitchFamily="18" charset="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15" name="Content Placeholder 6"/>
          <p:cNvSpPr>
            <a:spLocks noGrp="1"/>
          </p:cNvSpPr>
          <p:nvPr>
            <p:ph sz="quarter" idx="18"/>
          </p:nvPr>
        </p:nvSpPr>
        <p:spPr>
          <a:xfrm>
            <a:off x="4876800" y="5649785"/>
            <a:ext cx="4267200" cy="7620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244490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RedBar-12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159416" y="228600"/>
            <a:ext cx="8755984" cy="639762"/>
          </a:xfrm>
          <a:prstGeom prst="rect">
            <a:avLst/>
          </a:prstGeom>
        </p:spPr>
        <p:txBody>
          <a:bodyPr/>
          <a:lstStyle>
            <a:lvl1pPr>
              <a:defRPr lang="en-US" sz="3600" dirty="0">
                <a:solidFill>
                  <a:schemeClr val="bg2"/>
                </a:solidFill>
              </a:defRPr>
            </a:lvl1pPr>
          </a:lstStyle>
          <a:p>
            <a:pPr lvl="0"/>
            <a:r>
              <a:rPr lang="en-US" dirty="0"/>
              <a:t>Click to edit Master title style</a:t>
            </a:r>
          </a:p>
        </p:txBody>
      </p:sp>
      <p:sp>
        <p:nvSpPr>
          <p:cNvPr id="8" name="Content Placeholder 1"/>
          <p:cNvSpPr>
            <a:spLocks noGrp="1"/>
          </p:cNvSpPr>
          <p:nvPr>
            <p:ph sz="quarter" idx="12"/>
          </p:nvPr>
        </p:nvSpPr>
        <p:spPr>
          <a:xfrm>
            <a:off x="159416" y="10668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159416" y="19812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4"/>
          </p:nvPr>
        </p:nvSpPr>
        <p:spPr>
          <a:xfrm>
            <a:off x="159416" y="28956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159416" y="38100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159416" y="47244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6"/>
          <p:cNvSpPr>
            <a:spLocks noGrp="1"/>
          </p:cNvSpPr>
          <p:nvPr>
            <p:ph sz="quarter" idx="11"/>
          </p:nvPr>
        </p:nvSpPr>
        <p:spPr>
          <a:xfrm>
            <a:off x="159416" y="56388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7"/>
          <p:cNvSpPr>
            <a:spLocks noGrp="1"/>
          </p:cNvSpPr>
          <p:nvPr>
            <p:ph sz="quarter" idx="18"/>
          </p:nvPr>
        </p:nvSpPr>
        <p:spPr>
          <a:xfrm>
            <a:off x="4800600" y="10668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dirty="0"/>
              <a:t>Click to edit Master text styles</a:t>
            </a:r>
          </a:p>
          <a:p>
            <a:pPr marL="800100" lvl="1" indent="-342900">
              <a:spcAft>
                <a:spcPts val="800"/>
              </a:spcAft>
              <a:buFont typeface="Arial" panose="020B0604020202020204" pitchFamily="34" charset="0"/>
              <a:buChar char="•"/>
            </a:pPr>
            <a:r>
              <a:rPr lang="en-US" dirty="0"/>
              <a:t>Second level</a:t>
            </a:r>
          </a:p>
          <a:p>
            <a:pPr marL="1200150" lvl="2" indent="-285750">
              <a:spcAft>
                <a:spcPts val="800"/>
              </a:spcAft>
              <a:buFont typeface="Arial" panose="020B0604020202020204" pitchFamily="34" charset="0"/>
            </a:pPr>
            <a:r>
              <a:rPr lang="en-US" dirty="0"/>
              <a:t>Third level</a:t>
            </a:r>
          </a:p>
          <a:p>
            <a:pPr marL="1657350" lvl="3" indent="-285750">
              <a:spcAft>
                <a:spcPts val="800"/>
              </a:spcAft>
              <a:buFont typeface="Arial" panose="020B0604020202020204" pitchFamily="34" charset="0"/>
              <a:buChar char="•"/>
            </a:pPr>
            <a:r>
              <a:rPr lang="en-US" dirty="0"/>
              <a:t>Fourth level</a:t>
            </a:r>
          </a:p>
          <a:p>
            <a:pPr marL="2114550" lvl="4" indent="-285750">
              <a:spcAft>
                <a:spcPts val="800"/>
              </a:spcAft>
              <a:buFont typeface="Arial" panose="020B0604020202020204" pitchFamily="34" charset="0"/>
              <a:buChar char="•"/>
            </a:pPr>
            <a:r>
              <a:rPr lang="en-US" dirty="0"/>
              <a:t>Fifth level</a:t>
            </a:r>
          </a:p>
        </p:txBody>
      </p:sp>
      <p:sp>
        <p:nvSpPr>
          <p:cNvPr id="19" name="Content Placeholder 8"/>
          <p:cNvSpPr>
            <a:spLocks noGrp="1"/>
          </p:cNvSpPr>
          <p:nvPr>
            <p:ph sz="quarter" idx="19"/>
          </p:nvPr>
        </p:nvSpPr>
        <p:spPr>
          <a:xfrm>
            <a:off x="4800600" y="19812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1" name="Content Placeholder 9"/>
          <p:cNvSpPr>
            <a:spLocks noGrp="1"/>
          </p:cNvSpPr>
          <p:nvPr>
            <p:ph sz="quarter" idx="20"/>
          </p:nvPr>
        </p:nvSpPr>
        <p:spPr>
          <a:xfrm>
            <a:off x="4800600" y="28956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3" name="Content Placeholder 10"/>
          <p:cNvSpPr>
            <a:spLocks noGrp="1"/>
          </p:cNvSpPr>
          <p:nvPr>
            <p:ph sz="quarter" idx="21"/>
          </p:nvPr>
        </p:nvSpPr>
        <p:spPr>
          <a:xfrm>
            <a:off x="4800600" y="38100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5" name="Content Placeholder 11"/>
          <p:cNvSpPr>
            <a:spLocks noGrp="1"/>
          </p:cNvSpPr>
          <p:nvPr>
            <p:ph sz="quarter" idx="22"/>
          </p:nvPr>
        </p:nvSpPr>
        <p:spPr>
          <a:xfrm>
            <a:off x="4800600" y="47244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7" name="Content Placeholder 12"/>
          <p:cNvSpPr>
            <a:spLocks noGrp="1"/>
          </p:cNvSpPr>
          <p:nvPr>
            <p:ph sz="quarter" idx="23"/>
          </p:nvPr>
        </p:nvSpPr>
        <p:spPr>
          <a:xfrm>
            <a:off x="4800600" y="56388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13" name="Jump Link"/>
          <p:cNvSpPr>
            <a:spLocks noGrp="1"/>
          </p:cNvSpPr>
          <p:nvPr>
            <p:ph type="body" sz="quarter" idx="17" hasCustomPrompt="1"/>
          </p:nvPr>
        </p:nvSpPr>
        <p:spPr>
          <a:xfrm>
            <a:off x="3357063" y="65294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1" name="Photo Credit"/>
          <p:cNvSpPr>
            <a:spLocks noGrp="1"/>
          </p:cNvSpPr>
          <p:nvPr>
            <p:ph type="body" sz="quarter" idx="16"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778188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RedBar-Two Content">
    <p:spTree>
      <p:nvGrpSpPr>
        <p:cNvPr id="1" name=""/>
        <p:cNvGrpSpPr/>
        <p:nvPr/>
      </p:nvGrpSpPr>
      <p:grpSpPr>
        <a:xfrm>
          <a:off x="0" y="0"/>
          <a:ext cx="0" cy="0"/>
          <a:chOff x="0" y="0"/>
          <a:chExt cx="0" cy="0"/>
        </a:xfrm>
      </p:grpSpPr>
      <p:sp>
        <p:nvSpPr>
          <p:cNvPr id="7" name="Slide Title"/>
          <p:cNvSpPr>
            <a:spLocks noGrp="1"/>
          </p:cNvSpPr>
          <p:nvPr>
            <p:ph type="title"/>
          </p:nvPr>
        </p:nvSpPr>
        <p:spPr>
          <a:xfrm>
            <a:off x="457200" y="228600"/>
            <a:ext cx="82296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sz="half" idx="1"/>
          </p:nvPr>
        </p:nvSpPr>
        <p:spPr>
          <a:xfrm>
            <a:off x="457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sz="half" idx="2"/>
          </p:nvPr>
        </p:nvSpPr>
        <p:spPr>
          <a:xfrm>
            <a:off x="4648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357063" y="65294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0"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31940190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RedBar-Two-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457201" y="228600"/>
            <a:ext cx="82296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Jump Link"/>
          <p:cNvSpPr>
            <a:spLocks noGrp="1"/>
          </p:cNvSpPr>
          <p:nvPr>
            <p:ph type="body" sz="quarter" idx="12" hasCustomPrompt="1"/>
          </p:nvPr>
        </p:nvSpPr>
        <p:spPr>
          <a:xfrm>
            <a:off x="3273243" y="65294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2"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7505567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RedBar-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457199" y="228600"/>
            <a:ext cx="8229601"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Header 3"/>
          <p:cNvSpPr>
            <a:spLocks noGrp="1"/>
          </p:cNvSpPr>
          <p:nvPr>
            <p:ph type="body" sz="quarter" idx="12"/>
          </p:nvPr>
        </p:nvSpPr>
        <p:spPr>
          <a:xfrm>
            <a:off x="457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4" name="Content Placeholder 3"/>
          <p:cNvSpPr>
            <a:spLocks noGrp="1"/>
          </p:cNvSpPr>
          <p:nvPr>
            <p:ph sz="half" idx="14"/>
          </p:nvPr>
        </p:nvSpPr>
        <p:spPr>
          <a:xfrm>
            <a:off x="457200" y="41910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Header 4"/>
          <p:cNvSpPr>
            <a:spLocks noGrp="1"/>
          </p:cNvSpPr>
          <p:nvPr>
            <p:ph type="body" sz="quarter" idx="13"/>
          </p:nvPr>
        </p:nvSpPr>
        <p:spPr>
          <a:xfrm>
            <a:off x="4648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5" name="Content Placeholder 4"/>
          <p:cNvSpPr>
            <a:spLocks noGrp="1"/>
          </p:cNvSpPr>
          <p:nvPr>
            <p:ph sz="quarter" idx="15"/>
          </p:nvPr>
        </p:nvSpPr>
        <p:spPr>
          <a:xfrm>
            <a:off x="4645025" y="41910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Jump Link"/>
          <p:cNvSpPr>
            <a:spLocks noGrp="1"/>
          </p:cNvSpPr>
          <p:nvPr>
            <p:ph type="body" sz="quarter" idx="16" hasCustomPrompt="1"/>
          </p:nvPr>
        </p:nvSpPr>
        <p:spPr>
          <a:xfrm>
            <a:off x="3357063" y="59960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40207924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RedBar-Content with Lef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457201"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457201"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357505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5026437"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8"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48539004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RedBar-Content with Righ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5678487"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5678487"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45720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1908587"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916435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edTagline-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5"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8599204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RedBar-Picture with Caption">
    <p:spTree>
      <p:nvGrpSpPr>
        <p:cNvPr id="1" name=""/>
        <p:cNvGrpSpPr/>
        <p:nvPr/>
      </p:nvGrpSpPr>
      <p:grpSpPr>
        <a:xfrm>
          <a:off x="0" y="0"/>
          <a:ext cx="0" cy="0"/>
          <a:chOff x="0" y="0"/>
          <a:chExt cx="0" cy="0"/>
        </a:xfrm>
      </p:grpSpPr>
      <p:sp>
        <p:nvSpPr>
          <p:cNvPr id="2" name="Slide Title"/>
          <p:cNvSpPr>
            <a:spLocks noGrp="1"/>
          </p:cNvSpPr>
          <p:nvPr>
            <p:ph type="title"/>
          </p:nvPr>
        </p:nvSpPr>
        <p:spPr>
          <a:xfrm>
            <a:off x="1828800" y="5253037"/>
            <a:ext cx="5486400" cy="566738"/>
          </a:xfrm>
          <a:prstGeom prst="rect">
            <a:avLst/>
          </a:prstGeom>
        </p:spPr>
        <p:txBody>
          <a:bodyPr anchor="b"/>
          <a:lstStyle>
            <a:lvl1pPr algn="l">
              <a:defRPr sz="24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1828800" y="5895975"/>
            <a:ext cx="5486400" cy="6096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1"/>
          <p:cNvSpPr>
            <a:spLocks noGrp="1"/>
          </p:cNvSpPr>
          <p:nvPr>
            <p:ph type="pic" idx="1"/>
          </p:nvPr>
        </p:nvSpPr>
        <p:spPr>
          <a:xfrm>
            <a:off x="1028700" y="128650"/>
            <a:ext cx="7086600" cy="494462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Jump Link"/>
          <p:cNvSpPr>
            <a:spLocks noGrp="1"/>
          </p:cNvSpPr>
          <p:nvPr>
            <p:ph type="body" sz="quarter" idx="16" hasCustomPrompt="1"/>
          </p:nvPr>
        </p:nvSpPr>
        <p:spPr>
          <a:xfrm>
            <a:off x="3467512" y="50816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1579501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RedBar-Title and Video">
    <p:spTree>
      <p:nvGrpSpPr>
        <p:cNvPr id="1" name=""/>
        <p:cNvGrpSpPr/>
        <p:nvPr/>
      </p:nvGrpSpPr>
      <p:grpSpPr>
        <a:xfrm>
          <a:off x="0" y="0"/>
          <a:ext cx="0" cy="0"/>
          <a:chOff x="0" y="0"/>
          <a:chExt cx="0" cy="0"/>
        </a:xfrm>
      </p:grpSpPr>
      <p:sp>
        <p:nvSpPr>
          <p:cNvPr id="2" name="Slide Title"/>
          <p:cNvSpPr>
            <a:spLocks noGrp="1"/>
          </p:cNvSpPr>
          <p:nvPr>
            <p:ph type="title"/>
          </p:nvPr>
        </p:nvSpPr>
        <p:spPr>
          <a:xfrm>
            <a:off x="-2251" y="228600"/>
            <a:ext cx="9172252" cy="609600"/>
          </a:xfrm>
          <a:prstGeom prst="rect">
            <a:avLst/>
          </a:prstGeom>
        </p:spPr>
        <p:txBody>
          <a:bodyPr/>
          <a:lstStyle>
            <a:lvl1pPr>
              <a:defRPr sz="3600">
                <a:solidFill>
                  <a:schemeClr val="bg2"/>
                </a:solidFill>
              </a:defRPr>
            </a:lvl1pPr>
          </a:lstStyle>
          <a:p>
            <a:r>
              <a:rPr lang="en-US" dirty="0"/>
              <a:t>Click to edit Master title style</a:t>
            </a:r>
          </a:p>
        </p:txBody>
      </p:sp>
      <p:sp>
        <p:nvSpPr>
          <p:cNvPr id="6" name="Media Placeholder 5"/>
          <p:cNvSpPr>
            <a:spLocks noGrp="1"/>
          </p:cNvSpPr>
          <p:nvPr>
            <p:ph type="media" sz="quarter" idx="11"/>
          </p:nvPr>
        </p:nvSpPr>
        <p:spPr>
          <a:xfrm>
            <a:off x="0" y="1066799"/>
            <a:ext cx="9144000" cy="5315957"/>
          </a:xfrm>
          <a:prstGeom prst="rect">
            <a:avLst/>
          </a:prstGeom>
        </p:spPr>
        <p:txBody>
          <a:bodyPr/>
          <a:lstStyle>
            <a:lvl1pPr marL="0" indent="0">
              <a:buNone/>
              <a:defRPr/>
            </a:lvl1pPr>
          </a:lstStyle>
          <a:p>
            <a:endParaRPr lang="en-US" dirty="0"/>
          </a:p>
        </p:txBody>
      </p:sp>
      <p:sp>
        <p:nvSpPr>
          <p:cNvPr id="5" name="Video Credit"/>
          <p:cNvSpPr>
            <a:spLocks noGrp="1"/>
          </p:cNvSpPr>
          <p:nvPr>
            <p:ph type="body" sz="quarter" idx="12"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Video Credit Here</a:t>
            </a:r>
          </a:p>
        </p:txBody>
      </p:sp>
    </p:spTree>
    <p:extLst>
      <p:ext uri="{BB962C8B-B14F-4D97-AF65-F5344CB8AC3E}">
        <p14:creationId xmlns:p14="http://schemas.microsoft.com/office/powerpoint/2010/main" val="24692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28">
          <p15:clr>
            <a:srgbClr val="FBAE40"/>
          </p15:clr>
        </p15:guide>
        <p15:guide id="3" pos="5136">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SmallRedBar-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4244637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No 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429000"/>
            <a:ext cx="510540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228600" y="4114800"/>
            <a:ext cx="510540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400497328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No Tagline-Gray BG, 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3733800" y="4260273"/>
            <a:ext cx="518160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238481487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No Tagline-Gray BG, Title 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581400"/>
            <a:ext cx="51054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106916897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No Tagline-Gray BG, Title 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40761728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NoTagline-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dirty="0"/>
              <a:t>Click to edit Master title style</a:t>
            </a:r>
          </a:p>
        </p:txBody>
      </p:sp>
      <p:sp>
        <p:nvSpPr>
          <p:cNvPr id="3" name="Subtitle 1"/>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423552719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NoTagline-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7"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222947916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NoTagline-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3"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3695569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dTagline-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a:t>Click to edit Master title style</a:t>
            </a:r>
            <a:endParaRPr lang="en-US" dirty="0"/>
          </a:p>
        </p:txBody>
      </p:sp>
      <p:sp>
        <p:nvSpPr>
          <p:cNvPr id="3" name="Text Placeholder 1"/>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07556411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mallRedBar-Gray BG, Title &amp; Subtitle Left1_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429000"/>
            <a:ext cx="510540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228600" y="4114800"/>
            <a:ext cx="510540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400497328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mallRedBar-Gray BG, Title &amp; Subtitle Left1_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3733800" y="4260273"/>
            <a:ext cx="518160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38481487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mallRedBar-Gray BG, Title 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581400"/>
            <a:ext cx="51054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06916897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mallRedBar-Gray BG, Title 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40761728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mallRedBar-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423552719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mallRedBar-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dirty="0"/>
              <a:t>Click to edit Master title style</a:t>
            </a:r>
          </a:p>
        </p:txBody>
      </p:sp>
      <p:sp>
        <p:nvSpPr>
          <p:cNvPr id="3" name="Text Placeholder 2"/>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22947916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mallRedBar-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69556950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ue Slide Title above text">
    <p:spTree>
      <p:nvGrpSpPr>
        <p:cNvPr id="1" name=""/>
        <p:cNvGrpSpPr/>
        <p:nvPr/>
      </p:nvGrpSpPr>
      <p:grpSpPr>
        <a:xfrm>
          <a:off x="0" y="0"/>
          <a:ext cx="0" cy="0"/>
          <a:chOff x="0" y="0"/>
          <a:chExt cx="0" cy="0"/>
        </a:xfrm>
      </p:grpSpPr>
      <p:sp>
        <p:nvSpPr>
          <p:cNvPr id="2" name="Slide Title"/>
          <p:cNvSpPr>
            <a:spLocks noGrp="1"/>
          </p:cNvSpPr>
          <p:nvPr>
            <p:ph type="ctrTitle"/>
          </p:nvPr>
        </p:nvSpPr>
        <p:spPr>
          <a:xfrm>
            <a:off x="1066800" y="1524000"/>
            <a:ext cx="7048500" cy="1470025"/>
          </a:xfrm>
          <a:prstGeom prst="rect">
            <a:avLst/>
          </a:prstGeom>
        </p:spPr>
        <p:txBody>
          <a:bodyPr/>
          <a:lstStyle>
            <a:lvl1pPr algn="l">
              <a:defRPr sz="4400">
                <a:solidFill>
                  <a:schemeClr val="bg1"/>
                </a:solidFill>
              </a:defRPr>
            </a:lvl1pPr>
          </a:lstStyle>
          <a:p>
            <a:r>
              <a:rPr lang="en-US" dirty="0"/>
              <a:t>Click to edit Master title style</a:t>
            </a:r>
          </a:p>
        </p:txBody>
      </p:sp>
      <p:sp>
        <p:nvSpPr>
          <p:cNvPr id="3" name="Subtitle 1"/>
          <p:cNvSpPr>
            <a:spLocks noGrp="1"/>
          </p:cNvSpPr>
          <p:nvPr>
            <p:ph type="subTitle" idx="1"/>
          </p:nvPr>
        </p:nvSpPr>
        <p:spPr>
          <a:xfrm>
            <a:off x="1066800" y="2971800"/>
            <a:ext cx="6400800" cy="1752600"/>
          </a:xfrm>
          <a:prstGeom prst="rect">
            <a:avLst/>
          </a:prstGeom>
        </p:spPr>
        <p:txBody>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38872374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Blue Slide 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722313" y="2643186"/>
            <a:ext cx="7202487" cy="1362075"/>
          </a:xfrm>
          <a:prstGeom prst="rect">
            <a:avLst/>
          </a:prstGeom>
        </p:spPr>
        <p:txBody>
          <a:bodyPr anchor="t"/>
          <a:lstStyle>
            <a:lvl1pPr algn="l">
              <a:defRPr sz="4400" b="1" cap="all">
                <a:solidFill>
                  <a:schemeClr val="bg1"/>
                </a:solidFill>
              </a:defRPr>
            </a:lvl1pPr>
          </a:lstStyle>
          <a:p>
            <a:r>
              <a:rPr lang="en-US" dirty="0"/>
              <a:t>Click to edit Master title style</a:t>
            </a:r>
          </a:p>
        </p:txBody>
      </p:sp>
      <p:sp>
        <p:nvSpPr>
          <p:cNvPr id="3" name="Text Placeholder 1"/>
          <p:cNvSpPr>
            <a:spLocks noGrp="1"/>
          </p:cNvSpPr>
          <p:nvPr>
            <p:ph type="body" idx="1"/>
          </p:nvPr>
        </p:nvSpPr>
        <p:spPr>
          <a:xfrm>
            <a:off x="722313" y="1143000"/>
            <a:ext cx="7202487" cy="1500187"/>
          </a:xfrm>
          <a:prstGeom prst="rect">
            <a:avLst/>
          </a:prstGeo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70531504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lain_Appendix_Title and Text">
    <p:spTree>
      <p:nvGrpSpPr>
        <p:cNvPr id="1" name=""/>
        <p:cNvGrpSpPr/>
        <p:nvPr/>
      </p:nvGrpSpPr>
      <p:grpSpPr>
        <a:xfrm>
          <a:off x="0" y="0"/>
          <a:ext cx="0" cy="0"/>
          <a:chOff x="0" y="0"/>
          <a:chExt cx="0" cy="0"/>
        </a:xfrm>
      </p:grpSpPr>
      <p:sp>
        <p:nvSpPr>
          <p:cNvPr id="6" name="Slide Title"/>
          <p:cNvSpPr>
            <a:spLocks noGrp="1"/>
          </p:cNvSpPr>
          <p:nvPr>
            <p:ph type="title"/>
          </p:nvPr>
        </p:nvSpPr>
        <p:spPr>
          <a:xfrm>
            <a:off x="0" y="228600"/>
            <a:ext cx="91440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8" name="Text Placeholder 1"/>
          <p:cNvSpPr>
            <a:spLocks noGrp="1"/>
          </p:cNvSpPr>
          <p:nvPr>
            <p:ph type="body" sz="quarter" idx="12"/>
          </p:nvPr>
        </p:nvSpPr>
        <p:spPr>
          <a:xfrm>
            <a:off x="457200" y="1066800"/>
            <a:ext cx="8229600" cy="5562600"/>
          </a:xfrm>
          <a:prstGeom prst="rect">
            <a:avLst/>
          </a:prstGeom>
        </p:spPr>
        <p:txBody>
          <a:bodyPr/>
          <a:lstStyle>
            <a:lvl1pPr marL="0" indent="0">
              <a:spcAft>
                <a:spcPts val="800"/>
              </a:spcAft>
              <a:buNone/>
              <a:defRPr sz="24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edit Master text styles</a:t>
            </a:r>
          </a:p>
        </p:txBody>
      </p:sp>
      <p:sp>
        <p:nvSpPr>
          <p:cNvPr id="7" name="Jump Link"/>
          <p:cNvSpPr>
            <a:spLocks noGrp="1"/>
          </p:cNvSpPr>
          <p:nvPr>
            <p:ph type="body" sz="quarter" idx="11" hasCustomPrompt="1"/>
          </p:nvPr>
        </p:nvSpPr>
        <p:spPr>
          <a:xfrm>
            <a:off x="3356610" y="66294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Tree>
    <p:extLst>
      <p:ext uri="{BB962C8B-B14F-4D97-AF65-F5344CB8AC3E}">
        <p14:creationId xmlns:p14="http://schemas.microsoft.com/office/powerpoint/2010/main" val="701755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dTagline-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a:t>Click to edit Master title style</a:t>
            </a:r>
            <a:endParaRPr lang="en-US" dirty="0"/>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30741044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lain_Appendix_2-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Text Placeholder 1"/>
          <p:cNvSpPr>
            <a:spLocks noGrp="1"/>
          </p:cNvSpPr>
          <p:nvPr>
            <p:ph type="body" sz="quarter" idx="12"/>
          </p:nvPr>
        </p:nvSpPr>
        <p:spPr>
          <a:xfrm>
            <a:off x="457200" y="1600200"/>
            <a:ext cx="4038600" cy="4800600"/>
          </a:xfrm>
          <a:prstGeom prst="rect">
            <a:avLst/>
          </a:prstGeom>
        </p:spPr>
        <p:txBody>
          <a:bodyPr/>
          <a:lstStyle>
            <a:lvl1pPr marL="0" indent="0">
              <a:spcAft>
                <a:spcPts val="800"/>
              </a:spcAft>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 name="Header 2"/>
          <p:cNvSpPr>
            <a:spLocks noGrp="1"/>
          </p:cNvSpPr>
          <p:nvPr>
            <p:ph type="body" sz="quarter" idx="3"/>
          </p:nvPr>
        </p:nvSpPr>
        <p:spPr>
          <a:xfrm>
            <a:off x="4645026" y="960438"/>
            <a:ext cx="4117974"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2"/>
          <p:cNvSpPr>
            <a:spLocks noGrp="1"/>
          </p:cNvSpPr>
          <p:nvPr>
            <p:ph type="body" sz="quarter" idx="14"/>
          </p:nvPr>
        </p:nvSpPr>
        <p:spPr>
          <a:xfrm>
            <a:off x="4648200" y="1600200"/>
            <a:ext cx="4114800" cy="4800600"/>
          </a:xfrm>
          <a:prstGeom prst="rect">
            <a:avLst/>
          </a:prstGeom>
        </p:spPr>
        <p:txBody>
          <a:bodyPr/>
          <a:lstStyle>
            <a:lvl1pPr marL="0" indent="0">
              <a:spcAft>
                <a:spcPts val="800"/>
              </a:spcAft>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8" name="Jump Link"/>
          <p:cNvSpPr>
            <a:spLocks noGrp="1"/>
          </p:cNvSpPr>
          <p:nvPr>
            <p:ph type="body" sz="quarter" idx="11" hasCustomPrompt="1"/>
          </p:nvPr>
        </p:nvSpPr>
        <p:spPr>
          <a:xfrm>
            <a:off x="3356610" y="64770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Tree>
    <p:extLst>
      <p:ext uri="{BB962C8B-B14F-4D97-AF65-F5344CB8AC3E}">
        <p14:creationId xmlns:p14="http://schemas.microsoft.com/office/powerpoint/2010/main" val="394921454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lain_Appendix_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1"/>
          <p:cNvSpPr>
            <a:spLocks noGrp="1"/>
          </p:cNvSpPr>
          <p:nvPr>
            <p:ph type="body" sz="quarter" idx="14"/>
          </p:nvPr>
        </p:nvSpPr>
        <p:spPr>
          <a:xfrm>
            <a:off x="457200" y="1600200"/>
            <a:ext cx="4038600" cy="1981200"/>
          </a:xfrm>
          <a:prstGeom prst="rect">
            <a:avLst/>
          </a:prstGeom>
        </p:spPr>
        <p:txBody>
          <a:bodyPr/>
          <a:lstStyle>
            <a:lvl1pPr marL="0" indent="0">
              <a:spcAft>
                <a:spcPts val="800"/>
              </a:spcAft>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Text Placeholder 2"/>
          <p:cNvSpPr>
            <a:spLocks noGrp="1"/>
          </p:cNvSpPr>
          <p:nvPr>
            <p:ph type="body" sz="quarter" idx="15"/>
          </p:nvPr>
        </p:nvSpPr>
        <p:spPr>
          <a:xfrm>
            <a:off x="4648200" y="1600200"/>
            <a:ext cx="4038600" cy="19812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7" name="Header 3"/>
          <p:cNvSpPr>
            <a:spLocks noGrp="1"/>
          </p:cNvSpPr>
          <p:nvPr>
            <p:ph type="body" sz="quarter" idx="12"/>
          </p:nvPr>
        </p:nvSpPr>
        <p:spPr>
          <a:xfrm>
            <a:off x="457200" y="3733800"/>
            <a:ext cx="4038600" cy="609600"/>
          </a:xfrm>
          <a:prstGeom prst="rect">
            <a:avLst/>
          </a:prstGeom>
        </p:spPr>
        <p:txBody>
          <a:bodyPr anchor="b"/>
          <a:lstStyle>
            <a:lvl1pPr>
              <a:defRPr lang="en-US" sz="18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25" name="Text Placeholder 3"/>
          <p:cNvSpPr>
            <a:spLocks noGrp="1"/>
          </p:cNvSpPr>
          <p:nvPr>
            <p:ph type="body" sz="quarter" idx="16"/>
          </p:nvPr>
        </p:nvSpPr>
        <p:spPr>
          <a:xfrm>
            <a:off x="457200" y="4343400"/>
            <a:ext cx="4038600" cy="21336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10" name="Header 4"/>
          <p:cNvSpPr>
            <a:spLocks noGrp="1"/>
          </p:cNvSpPr>
          <p:nvPr>
            <p:ph type="body" sz="quarter" idx="13"/>
          </p:nvPr>
        </p:nvSpPr>
        <p:spPr>
          <a:xfrm>
            <a:off x="4648200" y="3733800"/>
            <a:ext cx="4038600" cy="609600"/>
          </a:xfrm>
          <a:prstGeom prst="rect">
            <a:avLst/>
          </a:prstGeom>
        </p:spPr>
        <p:txBody>
          <a:bodyPr anchor="b"/>
          <a:lstStyle>
            <a:lvl1pPr>
              <a:defRPr lang="en-US" sz="18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27" name="Text Placeholder 4"/>
          <p:cNvSpPr>
            <a:spLocks noGrp="1"/>
          </p:cNvSpPr>
          <p:nvPr>
            <p:ph type="body" sz="quarter" idx="17"/>
          </p:nvPr>
        </p:nvSpPr>
        <p:spPr>
          <a:xfrm>
            <a:off x="4648200" y="4343400"/>
            <a:ext cx="4038600" cy="21336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12" name="Jump Link"/>
          <p:cNvSpPr>
            <a:spLocks noGrp="1"/>
          </p:cNvSpPr>
          <p:nvPr>
            <p:ph type="body" sz="quarter" idx="11" hasCustomPrompt="1"/>
          </p:nvPr>
        </p:nvSpPr>
        <p:spPr>
          <a:xfrm>
            <a:off x="3356610" y="64770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Tree>
    <p:extLst>
      <p:ext uri="{BB962C8B-B14F-4D97-AF65-F5344CB8AC3E}">
        <p14:creationId xmlns:p14="http://schemas.microsoft.com/office/powerpoint/2010/main" val="365626086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Red Bar Footer_Appendix_Title and Text">
    <p:spTree>
      <p:nvGrpSpPr>
        <p:cNvPr id="1" name=""/>
        <p:cNvGrpSpPr/>
        <p:nvPr/>
      </p:nvGrpSpPr>
      <p:grpSpPr>
        <a:xfrm>
          <a:off x="0" y="0"/>
          <a:ext cx="0" cy="0"/>
          <a:chOff x="0" y="0"/>
          <a:chExt cx="0" cy="0"/>
        </a:xfrm>
      </p:grpSpPr>
      <p:sp>
        <p:nvSpPr>
          <p:cNvPr id="6" name="Slide Title"/>
          <p:cNvSpPr>
            <a:spLocks noGrp="1"/>
          </p:cNvSpPr>
          <p:nvPr>
            <p:ph type="title"/>
          </p:nvPr>
        </p:nvSpPr>
        <p:spPr>
          <a:xfrm>
            <a:off x="0" y="228600"/>
            <a:ext cx="91440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5" name="Jump Link"/>
          <p:cNvSpPr>
            <a:spLocks noGrp="1"/>
          </p:cNvSpPr>
          <p:nvPr>
            <p:ph type="body" sz="quarter" idx="11" hasCustomPrompt="1"/>
          </p:nvPr>
        </p:nvSpPr>
        <p:spPr>
          <a:xfrm>
            <a:off x="3356610" y="64770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
        <p:nvSpPr>
          <p:cNvPr id="8" name="Text Placeholder 1"/>
          <p:cNvSpPr>
            <a:spLocks noGrp="1"/>
          </p:cNvSpPr>
          <p:nvPr>
            <p:ph type="body" sz="quarter" idx="12"/>
          </p:nvPr>
        </p:nvSpPr>
        <p:spPr>
          <a:xfrm>
            <a:off x="457200" y="990600"/>
            <a:ext cx="8229600" cy="5410200"/>
          </a:xfrm>
          <a:prstGeom prst="rect">
            <a:avLst/>
          </a:prstGeom>
        </p:spPr>
        <p:txBody>
          <a:bodyPr/>
          <a:lstStyle>
            <a:lvl1pPr marL="0" indent="0">
              <a:spcAft>
                <a:spcPts val="800"/>
              </a:spcAft>
              <a:buNone/>
              <a:defRPr sz="24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edit Master text styles</a:t>
            </a:r>
          </a:p>
        </p:txBody>
      </p:sp>
    </p:spTree>
    <p:extLst>
      <p:ext uri="{BB962C8B-B14F-4D97-AF65-F5344CB8AC3E}">
        <p14:creationId xmlns:p14="http://schemas.microsoft.com/office/powerpoint/2010/main" val="267836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Red Bar Footer_Appendix_2-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Text Placeholder 1"/>
          <p:cNvSpPr>
            <a:spLocks noGrp="1"/>
          </p:cNvSpPr>
          <p:nvPr>
            <p:ph type="body" sz="quarter" idx="12"/>
          </p:nvPr>
        </p:nvSpPr>
        <p:spPr>
          <a:xfrm>
            <a:off x="457200" y="1600200"/>
            <a:ext cx="4038600" cy="4800600"/>
          </a:xfrm>
          <a:prstGeom prst="rect">
            <a:avLst/>
          </a:prstGeom>
        </p:spPr>
        <p:txBody>
          <a:bodyPr/>
          <a:lstStyle>
            <a:lvl1pPr marL="0" indent="0">
              <a:spcAft>
                <a:spcPts val="800"/>
              </a:spcAft>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 name="Header 2"/>
          <p:cNvSpPr>
            <a:spLocks noGrp="1"/>
          </p:cNvSpPr>
          <p:nvPr>
            <p:ph type="body" sz="quarter" idx="3"/>
          </p:nvPr>
        </p:nvSpPr>
        <p:spPr>
          <a:xfrm>
            <a:off x="4645026" y="960438"/>
            <a:ext cx="4117974"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2"/>
          <p:cNvSpPr>
            <a:spLocks noGrp="1"/>
          </p:cNvSpPr>
          <p:nvPr>
            <p:ph type="body" sz="quarter" idx="14"/>
          </p:nvPr>
        </p:nvSpPr>
        <p:spPr>
          <a:xfrm>
            <a:off x="4648200" y="1600200"/>
            <a:ext cx="4114800" cy="4800600"/>
          </a:xfrm>
          <a:prstGeom prst="rect">
            <a:avLst/>
          </a:prstGeom>
        </p:spPr>
        <p:txBody>
          <a:bodyPr/>
          <a:lstStyle>
            <a:lvl1pPr marL="0" indent="0">
              <a:spcAft>
                <a:spcPts val="800"/>
              </a:spcAft>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3" name="Jump link"/>
          <p:cNvSpPr>
            <a:spLocks noGrp="1"/>
          </p:cNvSpPr>
          <p:nvPr>
            <p:ph type="body" sz="quarter" idx="13" hasCustomPrompt="1"/>
          </p:nvPr>
        </p:nvSpPr>
        <p:spPr>
          <a:xfrm>
            <a:off x="3356610" y="64770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Tree>
    <p:extLst>
      <p:ext uri="{BB962C8B-B14F-4D97-AF65-F5344CB8AC3E}">
        <p14:creationId xmlns:p14="http://schemas.microsoft.com/office/powerpoint/2010/main" val="109974784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d Bar Footer_Appendix_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1"/>
          <p:cNvSpPr>
            <a:spLocks noGrp="1"/>
          </p:cNvSpPr>
          <p:nvPr>
            <p:ph type="body" sz="quarter" idx="14"/>
          </p:nvPr>
        </p:nvSpPr>
        <p:spPr>
          <a:xfrm>
            <a:off x="457200" y="1600200"/>
            <a:ext cx="4038600" cy="1981200"/>
          </a:xfrm>
          <a:prstGeom prst="rect">
            <a:avLst/>
          </a:prstGeom>
        </p:spPr>
        <p:txBody>
          <a:bodyPr/>
          <a:lstStyle>
            <a:lvl1pPr marL="0" indent="0">
              <a:spcAft>
                <a:spcPts val="800"/>
              </a:spcAft>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Text Placeholder 2"/>
          <p:cNvSpPr>
            <a:spLocks noGrp="1"/>
          </p:cNvSpPr>
          <p:nvPr>
            <p:ph type="body" sz="quarter" idx="15"/>
          </p:nvPr>
        </p:nvSpPr>
        <p:spPr>
          <a:xfrm>
            <a:off x="4648200" y="1600200"/>
            <a:ext cx="4038600" cy="19812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7" name="Header 3"/>
          <p:cNvSpPr>
            <a:spLocks noGrp="1"/>
          </p:cNvSpPr>
          <p:nvPr>
            <p:ph type="body" sz="quarter" idx="12"/>
          </p:nvPr>
        </p:nvSpPr>
        <p:spPr>
          <a:xfrm>
            <a:off x="457200" y="3657600"/>
            <a:ext cx="4038600" cy="609600"/>
          </a:xfrm>
          <a:prstGeom prst="rect">
            <a:avLst/>
          </a:prstGeom>
        </p:spPr>
        <p:txBody>
          <a:bodyPr anchor="b"/>
          <a:lstStyle>
            <a:lvl1pPr>
              <a:defRPr lang="en-US" sz="18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25" name="Text Placeholder 3"/>
          <p:cNvSpPr>
            <a:spLocks noGrp="1"/>
          </p:cNvSpPr>
          <p:nvPr>
            <p:ph type="body" sz="quarter" idx="16"/>
          </p:nvPr>
        </p:nvSpPr>
        <p:spPr>
          <a:xfrm>
            <a:off x="457200" y="4267200"/>
            <a:ext cx="4038600" cy="21336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10" name="Header 4"/>
          <p:cNvSpPr>
            <a:spLocks noGrp="1"/>
          </p:cNvSpPr>
          <p:nvPr>
            <p:ph type="body" sz="quarter" idx="13"/>
          </p:nvPr>
        </p:nvSpPr>
        <p:spPr>
          <a:xfrm>
            <a:off x="4648200" y="3657600"/>
            <a:ext cx="4038600" cy="609600"/>
          </a:xfrm>
          <a:prstGeom prst="rect">
            <a:avLst/>
          </a:prstGeom>
        </p:spPr>
        <p:txBody>
          <a:bodyPr anchor="b"/>
          <a:lstStyle>
            <a:lvl1pPr>
              <a:defRPr lang="en-US" sz="18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27" name="Text Placeholder 4"/>
          <p:cNvSpPr>
            <a:spLocks noGrp="1"/>
          </p:cNvSpPr>
          <p:nvPr>
            <p:ph type="body" sz="quarter" idx="17"/>
          </p:nvPr>
        </p:nvSpPr>
        <p:spPr>
          <a:xfrm>
            <a:off x="4648200" y="4267200"/>
            <a:ext cx="4038600" cy="21336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18" name="Jump Link"/>
          <p:cNvSpPr>
            <a:spLocks noGrp="1"/>
          </p:cNvSpPr>
          <p:nvPr>
            <p:ph type="body" sz="quarter" idx="11" hasCustomPrompt="1"/>
          </p:nvPr>
        </p:nvSpPr>
        <p:spPr>
          <a:xfrm>
            <a:off x="3356610" y="64770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Tree>
    <p:extLst>
      <p:ext uri="{BB962C8B-B14F-4D97-AF65-F5344CB8AC3E}">
        <p14:creationId xmlns:p14="http://schemas.microsoft.com/office/powerpoint/2010/main" val="31123782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903DB6BE-E2F3-2A47-94A8-585F5DD0180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777" t="11823" r="5903" b="4524"/>
          <a:stretch/>
        </p:blipFill>
        <p:spPr>
          <a:xfrm>
            <a:off x="0" y="1520825"/>
            <a:ext cx="9144000" cy="4846438"/>
          </a:xfrm>
          <a:prstGeom prst="rect">
            <a:avLst/>
          </a:prstGeom>
        </p:spPr>
      </p:pic>
      <p:grpSp>
        <p:nvGrpSpPr>
          <p:cNvPr id="20" name="Group 19"/>
          <p:cNvGrpSpPr/>
          <p:nvPr userDrawn="1"/>
        </p:nvGrpSpPr>
        <p:grpSpPr>
          <a:xfrm>
            <a:off x="331115" y="2099014"/>
            <a:ext cx="3863458" cy="3863458"/>
            <a:chOff x="331115" y="2099014"/>
            <a:chExt cx="3863458" cy="3863458"/>
          </a:xfrm>
        </p:grpSpPr>
        <p:sp>
          <p:nvSpPr>
            <p:cNvPr id="13" name="Rectangle 12">
              <a:extLst>
                <a:ext uri="{FF2B5EF4-FFF2-40B4-BE49-F238E27FC236}">
                  <a16:creationId xmlns:a16="http://schemas.microsoft.com/office/drawing/2014/main" id="{FD9DDEA9-6897-2B48-BA6A-9075880AA615}"/>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6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EC86C884-D766-9149-B40E-B86A943DE6D1}"/>
              </a:ext>
            </a:extLst>
          </p:cNvPr>
          <p:cNvCxnSpPr>
            <a:cxnSpLocks/>
          </p:cNvCxnSpPr>
          <p:nvPr userDrawn="1"/>
        </p:nvCxnSpPr>
        <p:spPr>
          <a:xfrm>
            <a:off x="713232" y="4919472"/>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32"/>
          <p:cNvSpPr>
            <a:spLocks noGrp="1"/>
          </p:cNvSpPr>
          <p:nvPr>
            <p:ph type="body" sz="quarter" idx="10"/>
          </p:nvPr>
        </p:nvSpPr>
        <p:spPr>
          <a:xfrm>
            <a:off x="621792" y="5093208"/>
            <a:ext cx="2788920" cy="576185"/>
          </a:xfr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pic>
        <p:nvPicPr>
          <p:cNvPr id="16" name="Picture 15">
            <a:extLst>
              <a:ext uri="{FF2B5EF4-FFF2-40B4-BE49-F238E27FC236}">
                <a16:creationId xmlns:a16="http://schemas.microsoft.com/office/drawing/2014/main" id="{28A1600F-0570-410C-9F95-5DDBAF63CCF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pic>
        <p:nvPicPr>
          <p:cNvPr id="21" name="Picture 20">
            <a:extLst>
              <a:ext uri="{FF2B5EF4-FFF2-40B4-BE49-F238E27FC236}">
                <a16:creationId xmlns:a16="http://schemas.microsoft.com/office/drawing/2014/main" id="{CE58448A-1EBE-41B2-B940-5B338FAA80A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167734" y="472527"/>
            <a:ext cx="3587614" cy="189801"/>
          </a:xfrm>
          <a:prstGeom prst="rect">
            <a:avLst/>
          </a:prstGeom>
        </p:spPr>
      </p:pic>
    </p:spTree>
    <p:extLst>
      <p:ext uri="{BB962C8B-B14F-4D97-AF65-F5344CB8AC3E}">
        <p14:creationId xmlns:p14="http://schemas.microsoft.com/office/powerpoint/2010/main" val="3963914375"/>
      </p:ext>
    </p:extLst>
  </p:cSld>
  <p:clrMapOvr>
    <a:masterClrMapping/>
  </p:clrMapOvr>
  <p:extLst>
    <p:ext uri="{DCECCB84-F9BA-43D5-87BE-67443E8EF086}">
      <p15:sldGuideLst xmlns:p15="http://schemas.microsoft.com/office/powerpoint/2012/main">
        <p15:guide id="1" orient="horz" pos="957">
          <p15:clr>
            <a:srgbClr val="FBAE40"/>
          </p15:clr>
        </p15:guide>
        <p15:guide id="2" pos="2880">
          <p15:clr>
            <a:srgbClr val="FBAE40"/>
          </p15:clr>
        </p15:guide>
        <p15:guide id="3" pos="456">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Slide Photo">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C0C4BDB-A03D-4245-B68D-139B6936858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9486" r="23740"/>
          <a:stretch/>
        </p:blipFill>
        <p:spPr>
          <a:xfrm>
            <a:off x="-13645" y="1524000"/>
            <a:ext cx="9157646" cy="4845007"/>
          </a:xfrm>
          <a:prstGeom prst="rect">
            <a:avLst/>
          </a:prstGeom>
        </p:spPr>
      </p:pic>
      <p:cxnSp>
        <p:nvCxnSpPr>
          <p:cNvPr id="9" name="Straight Connector 8">
            <a:extLst>
              <a:ext uri="{FF2B5EF4-FFF2-40B4-BE49-F238E27FC236}">
                <a16:creationId xmlns:a16="http://schemas.microsoft.com/office/drawing/2014/main" id="{EC86C884-D766-9149-B40E-B86A943DE6D1}"/>
              </a:ext>
            </a:extLst>
          </p:cNvPr>
          <p:cNvCxnSpPr>
            <a:cxnSpLocks/>
          </p:cNvCxnSpPr>
          <p:nvPr userDrawn="1"/>
        </p:nvCxnSpPr>
        <p:spPr>
          <a:xfrm>
            <a:off x="713232" y="4919472"/>
            <a:ext cx="2532888"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DCD42FAE-26E3-4DE5-BC8F-C630755CABB5}"/>
              </a:ext>
            </a:extLst>
          </p:cNvPr>
          <p:cNvGrpSpPr/>
          <p:nvPr userDrawn="1"/>
        </p:nvGrpSpPr>
        <p:grpSpPr>
          <a:xfrm>
            <a:off x="331115" y="2099014"/>
            <a:ext cx="3863458" cy="3863458"/>
            <a:chOff x="331115" y="2099014"/>
            <a:chExt cx="3863458" cy="3863458"/>
          </a:xfrm>
        </p:grpSpPr>
        <p:sp>
          <p:nvSpPr>
            <p:cNvPr id="36" name="Rectangle 35">
              <a:extLst>
                <a:ext uri="{FF2B5EF4-FFF2-40B4-BE49-F238E27FC236}">
                  <a16:creationId xmlns:a16="http://schemas.microsoft.com/office/drawing/2014/main" id="{BC05BDC1-9FD2-487F-96D3-99A60DFF2DF9}"/>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3B6C85AF-40BF-481F-B230-2EC2FE116ADE}"/>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19C82988-802C-4FB8-98AD-D2FC0A223CD6}"/>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39" name="Straight Connector 38">
              <a:extLst>
                <a:ext uri="{FF2B5EF4-FFF2-40B4-BE49-F238E27FC236}">
                  <a16:creationId xmlns:a16="http://schemas.microsoft.com/office/drawing/2014/main" id="{50748757-6631-4B8F-B2B2-0A5D2A24C956}"/>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itle 1">
            <a:extLst>
              <a:ext uri="{FF2B5EF4-FFF2-40B4-BE49-F238E27FC236}">
                <a16:creationId xmlns:a16="http://schemas.microsoft.com/office/drawing/2014/main" id="{DB33C924-3FD6-46F3-8F4D-D93347665641}"/>
              </a:ext>
            </a:extLst>
          </p:cNvPr>
          <p:cNvSpPr>
            <a:spLocks noGrp="1"/>
          </p:cNvSpPr>
          <p:nvPr>
            <p:ph type="ctrTitle"/>
          </p:nvPr>
        </p:nvSpPr>
        <p:spPr>
          <a:xfrm>
            <a:off x="621792" y="3008376"/>
            <a:ext cx="2788920" cy="1289304"/>
          </a:xfrm>
        </p:spPr>
        <p:txBody>
          <a:bodyPr anchor="t">
            <a:noAutofit/>
          </a:bodyPr>
          <a:lstStyle>
            <a:lvl1pPr algn="l">
              <a:lnSpc>
                <a:spcPct val="100000"/>
              </a:lnSpc>
              <a:defRPr sz="2600" b="1">
                <a:solidFill>
                  <a:srgbClr val="FFB600"/>
                </a:solidFill>
              </a:defRPr>
            </a:lvl1pPr>
          </a:lstStyle>
          <a:p>
            <a:r>
              <a:rPr lang="en-US"/>
              <a:t>Click to edit Master title style</a:t>
            </a:r>
            <a:endParaRPr lang="en-US" dirty="0"/>
          </a:p>
        </p:txBody>
      </p:sp>
      <p:sp>
        <p:nvSpPr>
          <p:cNvPr id="41" name="Subtitle 2">
            <a:extLst>
              <a:ext uri="{FF2B5EF4-FFF2-40B4-BE49-F238E27FC236}">
                <a16:creationId xmlns:a16="http://schemas.microsoft.com/office/drawing/2014/main" id="{AFDF1C8C-EF32-4F80-8B3B-9EDA8D988F24}"/>
              </a:ext>
            </a:extLst>
          </p:cNvPr>
          <p:cNvSpPr>
            <a:spLocks noGrp="1"/>
          </p:cNvSpPr>
          <p:nvPr>
            <p:ph type="subTitle" idx="1"/>
          </p:nvPr>
        </p:nvSpPr>
        <p:spPr>
          <a:xfrm>
            <a:off x="621792" y="4261104"/>
            <a:ext cx="2788920" cy="457200"/>
          </a:xfr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2" name="Text Placeholder 32">
            <a:extLst>
              <a:ext uri="{FF2B5EF4-FFF2-40B4-BE49-F238E27FC236}">
                <a16:creationId xmlns:a16="http://schemas.microsoft.com/office/drawing/2014/main" id="{88D52AD4-24DE-462D-AACA-5C2FA46AAB19}"/>
              </a:ext>
            </a:extLst>
          </p:cNvPr>
          <p:cNvSpPr>
            <a:spLocks noGrp="1"/>
          </p:cNvSpPr>
          <p:nvPr>
            <p:ph type="body" sz="quarter" idx="10"/>
          </p:nvPr>
        </p:nvSpPr>
        <p:spPr>
          <a:xfrm>
            <a:off x="621792" y="5093208"/>
            <a:ext cx="2788920" cy="576185"/>
          </a:xfr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cxnSp>
        <p:nvCxnSpPr>
          <p:cNvPr id="14" name="Straight Connector 13">
            <a:extLst>
              <a:ext uri="{FF2B5EF4-FFF2-40B4-BE49-F238E27FC236}">
                <a16:creationId xmlns:a16="http://schemas.microsoft.com/office/drawing/2014/main" id="{9D86DC85-02AF-42BC-85AD-A7AA80CB2076}"/>
              </a:ext>
            </a:extLst>
          </p:cNvPr>
          <p:cNvCxnSpPr>
            <a:cxnSpLocks/>
          </p:cNvCxnSpPr>
          <p:nvPr userDrawn="1"/>
        </p:nvCxnSpPr>
        <p:spPr>
          <a:xfrm>
            <a:off x="714711" y="4913464"/>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F0168EFA-D6C2-4F7E-B228-815598EC2B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pic>
        <p:nvPicPr>
          <p:cNvPr id="19" name="Picture 18">
            <a:extLst>
              <a:ext uri="{FF2B5EF4-FFF2-40B4-BE49-F238E27FC236}">
                <a16:creationId xmlns:a16="http://schemas.microsoft.com/office/drawing/2014/main" id="{E111D669-74A6-4F41-BFAC-F4CB24AEC38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167734" y="472527"/>
            <a:ext cx="3587614" cy="189801"/>
          </a:xfrm>
          <a:prstGeom prst="rect">
            <a:avLst/>
          </a:prstGeom>
        </p:spPr>
      </p:pic>
    </p:spTree>
    <p:extLst>
      <p:ext uri="{BB962C8B-B14F-4D97-AF65-F5344CB8AC3E}">
        <p14:creationId xmlns:p14="http://schemas.microsoft.com/office/powerpoint/2010/main" val="416136688"/>
      </p:ext>
    </p:extLst>
  </p:cSld>
  <p:clrMapOvr>
    <a:masterClrMapping/>
  </p:clrMapOvr>
  <p:extLst>
    <p:ext uri="{DCECCB84-F9BA-43D5-87BE-67443E8EF086}">
      <p15:sldGuideLst xmlns:p15="http://schemas.microsoft.com/office/powerpoint/2012/main">
        <p15:guide id="1" orient="horz" pos="95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Graphic">
    <p:spTree>
      <p:nvGrpSpPr>
        <p:cNvPr id="1" name=""/>
        <p:cNvGrpSpPr/>
        <p:nvPr/>
      </p:nvGrpSpPr>
      <p:grpSpPr>
        <a:xfrm>
          <a:off x="0" y="0"/>
          <a:ext cx="0" cy="0"/>
          <a:chOff x="0" y="0"/>
          <a:chExt cx="0" cy="0"/>
        </a:xfrm>
      </p:grpSpPr>
      <p:grpSp>
        <p:nvGrpSpPr>
          <p:cNvPr id="20" name="Group 19"/>
          <p:cNvGrpSpPr/>
          <p:nvPr userDrawn="1"/>
        </p:nvGrpSpPr>
        <p:grpSpPr>
          <a:xfrm>
            <a:off x="0" y="1521567"/>
            <a:ext cx="9144000" cy="4846438"/>
            <a:chOff x="0" y="1521567"/>
            <a:chExt cx="9144000" cy="4846438"/>
          </a:xfrm>
        </p:grpSpPr>
        <p:sp>
          <p:nvSpPr>
            <p:cNvPr id="11" name="Rectangle 10">
              <a:extLst>
                <a:ext uri="{FF2B5EF4-FFF2-40B4-BE49-F238E27FC236}">
                  <a16:creationId xmlns:a16="http://schemas.microsoft.com/office/drawing/2014/main" id="{23FD8DC8-1EF1-6B48-9F31-D9D254F85818}"/>
                </a:ext>
              </a:extLst>
            </p:cNvPr>
            <p:cNvSpPr/>
            <p:nvPr userDrawn="1"/>
          </p:nvSpPr>
          <p:spPr>
            <a:xfrm>
              <a:off x="0" y="1521567"/>
              <a:ext cx="9144000" cy="484643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500492E-5EBE-C745-8EEE-F17D4BB4582E}"/>
                </a:ext>
              </a:extLst>
            </p:cNvPr>
            <p:cNvSpPr/>
            <p:nvPr userDrawn="1"/>
          </p:nvSpPr>
          <p:spPr>
            <a:xfrm>
              <a:off x="185629" y="2001422"/>
              <a:ext cx="8493233" cy="4166364"/>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364385" y="2475809"/>
              <a:ext cx="7858340" cy="351322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1"/>
          <p:cNvSpPr>
            <a:spLocks noGrp="1"/>
          </p:cNvSpPr>
          <p:nvPr userDrawn="1">
            <p:ph type="ctrTitle"/>
          </p:nvPr>
        </p:nvSpPr>
        <p:spPr>
          <a:xfrm>
            <a:off x="777240" y="2985555"/>
            <a:ext cx="6521640" cy="873214"/>
          </a:xfrm>
        </p:spPr>
        <p:txBody>
          <a:bodyPr anchor="t">
            <a:noAutofit/>
          </a:bodyPr>
          <a:lstStyle>
            <a:lvl1pPr algn="l">
              <a:lnSpc>
                <a:spcPct val="100000"/>
              </a:lnSpc>
              <a:defRPr sz="2600" b="1">
                <a:solidFill>
                  <a:schemeClr val="accent2"/>
                </a:solidFill>
              </a:defRPr>
            </a:lvl1pPr>
          </a:lstStyle>
          <a:p>
            <a:r>
              <a:rPr lang="en-US"/>
              <a:t>Click to edit Master title style</a:t>
            </a:r>
            <a:endParaRPr lang="en-US" dirty="0"/>
          </a:p>
        </p:txBody>
      </p:sp>
      <p:sp>
        <p:nvSpPr>
          <p:cNvPr id="3" name="Subtitle 2"/>
          <p:cNvSpPr>
            <a:spLocks noGrp="1"/>
          </p:cNvSpPr>
          <p:nvPr>
            <p:ph type="subTitle" idx="1"/>
          </p:nvPr>
        </p:nvSpPr>
        <p:spPr>
          <a:xfrm>
            <a:off x="782058" y="3986784"/>
            <a:ext cx="4297680" cy="517585"/>
          </a:xfr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21" name="Straight Connector 20">
            <a:extLst>
              <a:ext uri="{FF2B5EF4-FFF2-40B4-BE49-F238E27FC236}">
                <a16:creationId xmlns:a16="http://schemas.microsoft.com/office/drawing/2014/main" id="{EC86C884-D766-9149-B40E-B86A943DE6D1}"/>
              </a:ext>
            </a:extLst>
          </p:cNvPr>
          <p:cNvCxnSpPr>
            <a:cxnSpLocks/>
          </p:cNvCxnSpPr>
          <p:nvPr userDrawn="1"/>
        </p:nvCxnSpPr>
        <p:spPr>
          <a:xfrm>
            <a:off x="867202" y="465003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32"/>
          <p:cNvSpPr>
            <a:spLocks noGrp="1"/>
          </p:cNvSpPr>
          <p:nvPr>
            <p:ph type="body" sz="quarter" idx="10"/>
          </p:nvPr>
        </p:nvSpPr>
        <p:spPr>
          <a:xfrm>
            <a:off x="777240" y="4718304"/>
            <a:ext cx="4443413" cy="576185"/>
          </a:xfrm>
        </p:spPr>
        <p:txBody>
          <a:bodyPr/>
          <a:lstStyle>
            <a:lvl1pPr>
              <a:spcBef>
                <a:spcPts val="0"/>
              </a:spcBef>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pic>
        <p:nvPicPr>
          <p:cNvPr id="15" name="Picture 14">
            <a:extLst>
              <a:ext uri="{FF2B5EF4-FFF2-40B4-BE49-F238E27FC236}">
                <a16:creationId xmlns:a16="http://schemas.microsoft.com/office/drawing/2014/main" id="{F99EC3BB-4571-47EE-A5F0-E16F7B4F295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pic>
        <p:nvPicPr>
          <p:cNvPr id="17" name="Picture 16">
            <a:extLst>
              <a:ext uri="{FF2B5EF4-FFF2-40B4-BE49-F238E27FC236}">
                <a16:creationId xmlns:a16="http://schemas.microsoft.com/office/drawing/2014/main" id="{853D62D0-94AB-439B-AC37-064E8506720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67734" y="472527"/>
            <a:ext cx="3587614" cy="189801"/>
          </a:xfrm>
          <a:prstGeom prst="rect">
            <a:avLst/>
          </a:prstGeom>
        </p:spPr>
      </p:pic>
    </p:spTree>
    <p:extLst>
      <p:ext uri="{BB962C8B-B14F-4D97-AF65-F5344CB8AC3E}">
        <p14:creationId xmlns:p14="http://schemas.microsoft.com/office/powerpoint/2010/main" val="2657170944"/>
      </p:ext>
    </p:extLst>
  </p:cSld>
  <p:clrMapOvr>
    <a:masterClrMapping/>
  </p:clrMapOvr>
  <p:extLst>
    <p:ext uri="{DCECCB84-F9BA-43D5-87BE-67443E8EF086}">
      <p15:sldGuideLst xmlns:p15="http://schemas.microsoft.com/office/powerpoint/2012/main">
        <p15:guide id="1" orient="horz" pos="959">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ivider Slide Photo">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a:ext>
            </a:extLst>
          </a:blip>
          <a:srcRect l="3849" r="15416"/>
          <a:stretch/>
        </p:blipFill>
        <p:spPr>
          <a:xfrm>
            <a:off x="0" y="0"/>
            <a:ext cx="9144000" cy="6364224"/>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9" name="Footer Placeholder 9">
            <a:extLst>
              <a:ext uri="{FF2B5EF4-FFF2-40B4-BE49-F238E27FC236}">
                <a16:creationId xmlns:a16="http://schemas.microsoft.com/office/drawing/2014/main" id="{91FFC595-1043-FF47-B12D-DE59D6ECDEAF}"/>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2" name="Footer Placeholder 4">
            <a:extLst>
              <a:ext uri="{FF2B5EF4-FFF2-40B4-BE49-F238E27FC236}">
                <a16:creationId xmlns:a16="http://schemas.microsoft.com/office/drawing/2014/main" id="{2897F304-D13A-4DA5-B7F7-FF30EFC8C454}"/>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3434976304"/>
      </p:ext>
    </p:extLst>
  </p:cSld>
  <p:clrMapOvr>
    <a:masterClrMapping/>
  </p:clrMapOvr>
  <p:extLst>
    <p:ext uri="{DCECCB84-F9BA-43D5-87BE-67443E8EF086}">
      <p15:sldGuideLst xmlns:p15="http://schemas.microsoft.com/office/powerpoint/2012/main">
        <p15:guide id="1" orient="horz" pos="1488">
          <p15:clr>
            <a:srgbClr val="FBAE40"/>
          </p15:clr>
        </p15:guide>
        <p15:guide id="2" orient="horz" pos="1968">
          <p15:clr>
            <a:srgbClr val="FBAE40"/>
          </p15:clr>
        </p15:guide>
        <p15:guide id="4">
          <p15:clr>
            <a:srgbClr val="FBAE40"/>
          </p15:clr>
        </p15:guide>
        <p15:guide id="5" pos="2880">
          <p15:clr>
            <a:srgbClr val="FBAE40"/>
          </p15:clr>
        </p15:guide>
        <p15:guide id="6" pos="84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Divider Slide Photo">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14E5CB6-D66B-41F9-83A5-D13DF65813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9225" t="12480" b="3239"/>
          <a:stretch/>
        </p:blipFill>
        <p:spPr>
          <a:xfrm flipH="1">
            <a:off x="6010" y="-1"/>
            <a:ext cx="9150022" cy="6364715"/>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9" name="Footer Placeholder 9">
            <a:extLst>
              <a:ext uri="{FF2B5EF4-FFF2-40B4-BE49-F238E27FC236}">
                <a16:creationId xmlns:a16="http://schemas.microsoft.com/office/drawing/2014/main" id="{91FFC595-1043-FF47-B12D-DE59D6ECDEAF}"/>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2" name="Footer Placeholder 4">
            <a:extLst>
              <a:ext uri="{FF2B5EF4-FFF2-40B4-BE49-F238E27FC236}">
                <a16:creationId xmlns:a16="http://schemas.microsoft.com/office/drawing/2014/main" id="{2897F304-D13A-4DA5-B7F7-FF30EFC8C454}"/>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2503687557"/>
      </p:ext>
    </p:extLst>
  </p:cSld>
  <p:clrMapOvr>
    <a:masterClrMapping/>
  </p:clrMapOvr>
  <p:extLst>
    <p:ext uri="{DCECCB84-F9BA-43D5-87BE-67443E8EF086}">
      <p15:sldGuideLst xmlns:p15="http://schemas.microsoft.com/office/powerpoint/2012/main">
        <p15:guide id="1" orient="horz" pos="1488">
          <p15:clr>
            <a:srgbClr val="FBAE40"/>
          </p15:clr>
        </p15:guide>
        <p15:guide id="2" orient="horz" pos="1968">
          <p15:clr>
            <a:srgbClr val="FBAE40"/>
          </p15:clr>
        </p15:guide>
        <p15:guide id="4">
          <p15:clr>
            <a:srgbClr val="FBAE40"/>
          </p15:clr>
        </p15:guide>
        <p15:guide id="5" pos="2880">
          <p15:clr>
            <a:srgbClr val="FBAE40"/>
          </p15:clr>
        </p15:guide>
        <p15:guide id="6" pos="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Red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44196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429000"/>
            <a:ext cx="561594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49530" y="4114800"/>
            <a:ext cx="5615940" cy="685800"/>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5" name="Text Placeholder 4"/>
          <p:cNvSpPr>
            <a:spLocks noGrp="1"/>
          </p:cNvSpPr>
          <p:nvPr>
            <p:ph type="body" sz="quarter" idx="12"/>
          </p:nvPr>
        </p:nvSpPr>
        <p:spPr>
          <a:xfrm>
            <a:off x="49213" y="6781800"/>
            <a:ext cx="8408987" cy="762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p:cNvSpPr>
            <a:spLocks noGrp="1"/>
          </p:cNvSpPr>
          <p:nvPr>
            <p:ph sz="quarter" idx="13"/>
          </p:nvPr>
        </p:nvSpPr>
        <p:spPr>
          <a:xfrm>
            <a:off x="6248400" y="2590800"/>
            <a:ext cx="2667000" cy="3048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4"/>
          </p:nvPr>
        </p:nvSpPr>
        <p:spPr>
          <a:xfrm>
            <a:off x="1219200" y="609600"/>
            <a:ext cx="6400800" cy="1219200"/>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Content Placeholder 10"/>
          <p:cNvSpPr>
            <a:spLocks noGrp="1"/>
          </p:cNvSpPr>
          <p:nvPr>
            <p:ph sz="quarter" idx="15"/>
          </p:nvPr>
        </p:nvSpPr>
        <p:spPr>
          <a:xfrm>
            <a:off x="1295400" y="2057400"/>
            <a:ext cx="5334000" cy="3810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91416682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_Divider Slid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CF57B6-1B1A-4B8F-9DFF-73A531E5D77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755"/>
            <a:ext cx="9144000" cy="6361823"/>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rgbClr val="FFB600"/>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2" name="Footer Placeholder 9">
            <a:extLst>
              <a:ext uri="{FF2B5EF4-FFF2-40B4-BE49-F238E27FC236}">
                <a16:creationId xmlns:a16="http://schemas.microsoft.com/office/drawing/2014/main" id="{F1C43492-7E70-499B-AF94-526224C01DA8}"/>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3" name="Footer Placeholder 4">
            <a:extLst>
              <a:ext uri="{FF2B5EF4-FFF2-40B4-BE49-F238E27FC236}">
                <a16:creationId xmlns:a16="http://schemas.microsoft.com/office/drawing/2014/main" id="{CA704180-9FB4-409C-B364-B110408FEF18}"/>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3430323561"/>
      </p:ext>
    </p:extLst>
  </p:cSld>
  <p:clrMapOvr>
    <a:masterClrMapping/>
  </p:clrMapOvr>
  <p:extLst>
    <p:ext uri="{DCECCB84-F9BA-43D5-87BE-67443E8EF086}">
      <p15:sldGuideLst xmlns:p15="http://schemas.microsoft.com/office/powerpoint/2012/main">
        <p15:guide id="1" pos="2880">
          <p15:clr>
            <a:srgbClr val="FBAE40"/>
          </p15:clr>
        </p15:guide>
        <p15:guide id="2" pos="456">
          <p15:clr>
            <a:srgbClr val="FBAE40"/>
          </p15:clr>
        </p15:guide>
        <p15:guide id="3" orient="horz" pos="2352">
          <p15:clr>
            <a:srgbClr val="FBAE40"/>
          </p15:clr>
        </p15:guide>
        <p15:guide id="4" orient="horz" pos="1488">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_Divider Slid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21C48C-3392-4FDB-9369-6BC17D9CECD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78"/>
            <a:ext cx="9144000" cy="6370670"/>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3" name="Footer Placeholder 9">
            <a:extLst>
              <a:ext uri="{FF2B5EF4-FFF2-40B4-BE49-F238E27FC236}">
                <a16:creationId xmlns:a16="http://schemas.microsoft.com/office/drawing/2014/main" id="{DB4B4D12-AF0C-4D97-9CED-90CB55C54F58}"/>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6" name="Footer Placeholder 4">
            <a:extLst>
              <a:ext uri="{FF2B5EF4-FFF2-40B4-BE49-F238E27FC236}">
                <a16:creationId xmlns:a16="http://schemas.microsoft.com/office/drawing/2014/main" id="{8F72B6D8-B4B8-483C-B007-F56FA2D2AA62}"/>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19192027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Divider Slide Phot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5957E67-98EC-4631-8D21-6B97CCB358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2"/>
          <a:stretch/>
        </p:blipFill>
        <p:spPr>
          <a:xfrm>
            <a:off x="0" y="0"/>
            <a:ext cx="9144000" cy="6367263"/>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3" name="Footer Placeholder 9">
            <a:extLst>
              <a:ext uri="{FF2B5EF4-FFF2-40B4-BE49-F238E27FC236}">
                <a16:creationId xmlns:a16="http://schemas.microsoft.com/office/drawing/2014/main" id="{FEEE245A-9698-4A49-A735-5BCF7ABE0A3A}"/>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6" name="Footer Placeholder 4">
            <a:extLst>
              <a:ext uri="{FF2B5EF4-FFF2-40B4-BE49-F238E27FC236}">
                <a16:creationId xmlns:a16="http://schemas.microsoft.com/office/drawing/2014/main" id="{B84BA6A4-9923-441F-97B3-3C28313D037C}"/>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3673584158"/>
      </p:ext>
    </p:extLst>
  </p:cSld>
  <p:clrMapOvr>
    <a:masterClrMapping/>
  </p:clrMapOvr>
  <p:extLst>
    <p:ext uri="{DCECCB84-F9BA-43D5-87BE-67443E8EF086}">
      <p15:sldGuideLst xmlns:p15="http://schemas.microsoft.com/office/powerpoint/2012/main">
        <p15:guide id="1" orient="horz" pos="1488">
          <p15:clr>
            <a:srgbClr val="FBAE40"/>
          </p15:clr>
        </p15:guide>
        <p15:guide id="2" orient="horz" pos="1968">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ivider Slide Graphic">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BAB23EC-917E-B047-8295-8203CA1ECBFE}"/>
              </a:ext>
            </a:extLst>
          </p:cNvPr>
          <p:cNvGrpSpPr/>
          <p:nvPr userDrawn="1"/>
        </p:nvGrpSpPr>
        <p:grpSpPr>
          <a:xfrm>
            <a:off x="0" y="0"/>
            <a:ext cx="9144000" cy="6366424"/>
            <a:chOff x="1" y="0"/>
            <a:chExt cx="9144000" cy="6366424"/>
          </a:xfrm>
        </p:grpSpPr>
        <p:sp>
          <p:nvSpPr>
            <p:cNvPr id="9" name="Freeform 8">
              <a:extLst>
                <a:ext uri="{FF2B5EF4-FFF2-40B4-BE49-F238E27FC236}">
                  <a16:creationId xmlns:a16="http://schemas.microsoft.com/office/drawing/2014/main" id="{622D7C90-AFB1-5842-AE7B-3EE743CC58EE}"/>
                </a:ext>
              </a:extLst>
            </p:cNvPr>
            <p:cNvSpPr/>
            <p:nvPr userDrawn="1"/>
          </p:nvSpPr>
          <p:spPr>
            <a:xfrm>
              <a:off x="720000" y="3962630"/>
              <a:ext cx="8229600" cy="2403794"/>
            </a:xfrm>
            <a:custGeom>
              <a:avLst/>
              <a:gdLst>
                <a:gd name="connsiteX0" fmla="*/ 3062211 w 8229600"/>
                <a:gd name="connsiteY0" fmla="*/ 0 h 2403794"/>
                <a:gd name="connsiteX1" fmla="*/ 8229600 w 8229600"/>
                <a:gd name="connsiteY1" fmla="*/ 2403794 h 2403794"/>
                <a:gd name="connsiteX2" fmla="*/ 0 w 8229600"/>
                <a:gd name="connsiteY2" fmla="*/ 2403794 h 2403794"/>
              </a:gdLst>
              <a:ahLst/>
              <a:cxnLst>
                <a:cxn ang="0">
                  <a:pos x="connsiteX0" y="connsiteY0"/>
                </a:cxn>
                <a:cxn ang="0">
                  <a:pos x="connsiteX1" y="connsiteY1"/>
                </a:cxn>
                <a:cxn ang="0">
                  <a:pos x="connsiteX2" y="connsiteY2"/>
                </a:cxn>
              </a:cxnLst>
              <a:rect l="l" t="t" r="r" b="b"/>
              <a:pathLst>
                <a:path w="8229600" h="2403794">
                  <a:moveTo>
                    <a:pt x="3062211" y="0"/>
                  </a:moveTo>
                  <a:lnTo>
                    <a:pt x="8229600" y="2403794"/>
                  </a:lnTo>
                  <a:lnTo>
                    <a:pt x="0" y="2403794"/>
                  </a:lnTo>
                  <a:close/>
                </a:path>
              </a:pathLst>
            </a:custGeom>
            <a:solidFill>
              <a:srgbClr val="9F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9">
              <a:extLst>
                <a:ext uri="{FF2B5EF4-FFF2-40B4-BE49-F238E27FC236}">
                  <a16:creationId xmlns:a16="http://schemas.microsoft.com/office/drawing/2014/main" id="{4F2D842F-70F3-E249-837F-3B31E02390D7}"/>
                </a:ext>
              </a:extLst>
            </p:cNvPr>
            <p:cNvSpPr/>
            <p:nvPr userDrawn="1"/>
          </p:nvSpPr>
          <p:spPr>
            <a:xfrm>
              <a:off x="3782212" y="0"/>
              <a:ext cx="5361789" cy="6366424"/>
            </a:xfrm>
            <a:custGeom>
              <a:avLst/>
              <a:gdLst>
                <a:gd name="connsiteX0" fmla="*/ 5048021 w 5361789"/>
                <a:gd name="connsiteY0" fmla="*/ 0 h 6366424"/>
                <a:gd name="connsiteX1" fmla="*/ 5361789 w 5361789"/>
                <a:gd name="connsiteY1" fmla="*/ 0 h 6366424"/>
                <a:gd name="connsiteX2" fmla="*/ 5361789 w 5361789"/>
                <a:gd name="connsiteY2" fmla="*/ 6366424 h 6366424"/>
                <a:gd name="connsiteX3" fmla="*/ 5167389 w 5361789"/>
                <a:gd name="connsiteY3" fmla="*/ 6366424 h 6366424"/>
                <a:gd name="connsiteX4" fmla="*/ 0 w 5361789"/>
                <a:gd name="connsiteY4" fmla="*/ 3962630 h 6366424"/>
                <a:gd name="connsiteX5" fmla="*/ 5048021 w 5361789"/>
                <a:gd name="connsiteY5" fmla="*/ 0 h 636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1789" h="6366424">
                  <a:moveTo>
                    <a:pt x="5048021" y="0"/>
                  </a:moveTo>
                  <a:lnTo>
                    <a:pt x="5361789" y="0"/>
                  </a:lnTo>
                  <a:lnTo>
                    <a:pt x="5361789" y="6366424"/>
                  </a:lnTo>
                  <a:lnTo>
                    <a:pt x="5167389" y="6366424"/>
                  </a:lnTo>
                  <a:lnTo>
                    <a:pt x="0" y="3962630"/>
                  </a:lnTo>
                  <a:lnTo>
                    <a:pt x="5048021" y="0"/>
                  </a:lnTo>
                  <a:close/>
                </a:path>
              </a:pathLst>
            </a:custGeom>
            <a:solidFill>
              <a:srgbClr val="E2D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6080FE84-562B-8D4E-8B93-4B4D187CAD16}"/>
                </a:ext>
              </a:extLst>
            </p:cNvPr>
            <p:cNvSpPr/>
            <p:nvPr userDrawn="1"/>
          </p:nvSpPr>
          <p:spPr>
            <a:xfrm>
              <a:off x="1" y="2203200"/>
              <a:ext cx="3782211" cy="4163224"/>
            </a:xfrm>
            <a:custGeom>
              <a:avLst/>
              <a:gdLst>
                <a:gd name="connsiteX0" fmla="*/ 0 w 3782211"/>
                <a:gd name="connsiteY0" fmla="*/ 0 h 4163224"/>
                <a:gd name="connsiteX1" fmla="*/ 3782211 w 3782211"/>
                <a:gd name="connsiteY1" fmla="*/ 1759430 h 4163224"/>
                <a:gd name="connsiteX2" fmla="*/ 720000 w 3782211"/>
                <a:gd name="connsiteY2" fmla="*/ 4163224 h 4163224"/>
                <a:gd name="connsiteX3" fmla="*/ 0 w 3782211"/>
                <a:gd name="connsiteY3" fmla="*/ 4163224 h 4163224"/>
                <a:gd name="connsiteX4" fmla="*/ 0 w 3782211"/>
                <a:gd name="connsiteY4" fmla="*/ 0 h 4163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2211" h="4163224">
                  <a:moveTo>
                    <a:pt x="0" y="0"/>
                  </a:moveTo>
                  <a:lnTo>
                    <a:pt x="3782211" y="1759430"/>
                  </a:lnTo>
                  <a:lnTo>
                    <a:pt x="720000" y="4163224"/>
                  </a:lnTo>
                  <a:lnTo>
                    <a:pt x="0" y="416322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ctrTitle" hasCustomPrompt="1"/>
          </p:nvPr>
        </p:nvSpPr>
        <p:spPr>
          <a:xfrm>
            <a:off x="356616" y="203829"/>
            <a:ext cx="7315200" cy="914400"/>
          </a:xfrm>
        </p:spPr>
        <p:txBody>
          <a:bodyPr anchor="t">
            <a:noAutofit/>
          </a:bodyPr>
          <a:lstStyle>
            <a:lvl1pPr algn="l">
              <a:lnSpc>
                <a:spcPct val="100000"/>
              </a:lnSpc>
              <a:defRPr sz="2600" b="1">
                <a:solidFill>
                  <a:schemeClr val="tx2"/>
                </a:solidFill>
              </a:defRPr>
            </a:lvl1pPr>
          </a:lstStyle>
          <a:p>
            <a:r>
              <a:rPr lang="en-US" dirty="0"/>
              <a:t>Click to edit Master title style – Divider, 26 </a:t>
            </a:r>
            <a:r>
              <a:rPr lang="en-US" dirty="0" err="1"/>
              <a:t>pt</a:t>
            </a:r>
            <a:endParaRPr lang="en-US" dirty="0"/>
          </a:p>
        </p:txBody>
      </p:sp>
      <p:sp>
        <p:nvSpPr>
          <p:cNvPr id="3" name="Subtitle 2"/>
          <p:cNvSpPr>
            <a:spLocks noGrp="1"/>
          </p:cNvSpPr>
          <p:nvPr>
            <p:ph type="subTitle" idx="1" hasCustomPrompt="1"/>
          </p:nvPr>
        </p:nvSpPr>
        <p:spPr>
          <a:xfrm>
            <a:off x="356616" y="1252728"/>
            <a:ext cx="5943600" cy="517585"/>
          </a:xfrm>
        </p:spPr>
        <p:txBody>
          <a:bodyPr/>
          <a:lstStyle>
            <a:lvl1pPr marL="0" indent="0" algn="l">
              <a:buNone/>
              <a:defRPr sz="20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 – 20 pt., Black</a:t>
            </a:r>
          </a:p>
        </p:txBody>
      </p:sp>
      <p:sp>
        <p:nvSpPr>
          <p:cNvPr id="19"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12" name="Footer Placeholder 9">
            <a:extLst>
              <a:ext uri="{FF2B5EF4-FFF2-40B4-BE49-F238E27FC236}">
                <a16:creationId xmlns:a16="http://schemas.microsoft.com/office/drawing/2014/main" id="{DFDDF79B-EC16-4D64-BB8F-31CA7644D797}"/>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3" name="Footer Placeholder 4">
            <a:extLst>
              <a:ext uri="{FF2B5EF4-FFF2-40B4-BE49-F238E27FC236}">
                <a16:creationId xmlns:a16="http://schemas.microsoft.com/office/drawing/2014/main" id="{CF049723-BA81-4AC5-BEAA-3E6F13DAD2F7}"/>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4253314379"/>
      </p:ext>
    </p:extLst>
  </p:cSld>
  <p:clrMapOvr>
    <a:masterClrMapping/>
  </p:clrMapOvr>
  <p:extLst>
    <p:ext uri="{DCECCB84-F9BA-43D5-87BE-67443E8EF086}">
      <p15:sldGuideLst xmlns:p15="http://schemas.microsoft.com/office/powerpoint/2012/main">
        <p15:guide id="1" orient="horz" pos="97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Lite Content with Graphic">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BD6B082-7C10-BA4E-BE12-3A2FD5AE08EF}"/>
              </a:ext>
            </a:extLst>
          </p:cNvPr>
          <p:cNvGrpSpPr/>
          <p:nvPr userDrawn="1"/>
        </p:nvGrpSpPr>
        <p:grpSpPr>
          <a:xfrm>
            <a:off x="6635067" y="0"/>
            <a:ext cx="2508933" cy="6367263"/>
            <a:chOff x="3491346" y="0"/>
            <a:chExt cx="2508933" cy="6367263"/>
          </a:xfrm>
        </p:grpSpPr>
        <p:sp>
          <p:nvSpPr>
            <p:cNvPr id="12" name="Freeform 11">
              <a:extLst>
                <a:ext uri="{FF2B5EF4-FFF2-40B4-BE49-F238E27FC236}">
                  <a16:creationId xmlns:a16="http://schemas.microsoft.com/office/drawing/2014/main" id="{EA3EC593-DC20-9346-9776-FBA0FABCCDA5}"/>
                </a:ext>
              </a:extLst>
            </p:cNvPr>
            <p:cNvSpPr/>
            <p:nvPr/>
          </p:nvSpPr>
          <p:spPr>
            <a:xfrm rot="10800000">
              <a:off x="5468761" y="1352709"/>
              <a:ext cx="531517" cy="1821241"/>
            </a:xfrm>
            <a:custGeom>
              <a:avLst/>
              <a:gdLst>
                <a:gd name="connsiteX0" fmla="*/ 0 w 531517"/>
                <a:gd name="connsiteY0" fmla="*/ 1821241 h 1821241"/>
                <a:gd name="connsiteX1" fmla="*/ 0 w 531517"/>
                <a:gd name="connsiteY1" fmla="*/ 0 h 1821241"/>
                <a:gd name="connsiteX2" fmla="*/ 531517 w 531517"/>
                <a:gd name="connsiteY2" fmla="*/ 672400 h 1821241"/>
                <a:gd name="connsiteX3" fmla="*/ 0 w 531517"/>
                <a:gd name="connsiteY3" fmla="*/ 1821241 h 1821241"/>
              </a:gdLst>
              <a:ahLst/>
              <a:cxnLst>
                <a:cxn ang="0">
                  <a:pos x="connsiteX0" y="connsiteY0"/>
                </a:cxn>
                <a:cxn ang="0">
                  <a:pos x="connsiteX1" y="connsiteY1"/>
                </a:cxn>
                <a:cxn ang="0">
                  <a:pos x="connsiteX2" y="connsiteY2"/>
                </a:cxn>
                <a:cxn ang="0">
                  <a:pos x="connsiteX3" y="connsiteY3"/>
                </a:cxn>
              </a:cxnLst>
              <a:rect l="l" t="t" r="r" b="b"/>
              <a:pathLst>
                <a:path w="531517" h="1821241">
                  <a:moveTo>
                    <a:pt x="0" y="1821241"/>
                  </a:moveTo>
                  <a:lnTo>
                    <a:pt x="0" y="0"/>
                  </a:lnTo>
                  <a:lnTo>
                    <a:pt x="531517" y="672400"/>
                  </a:lnTo>
                  <a:lnTo>
                    <a:pt x="0" y="1821241"/>
                  </a:lnTo>
                  <a:close/>
                </a:path>
              </a:pathLst>
            </a:custGeom>
            <a:solidFill>
              <a:srgbClr val="9F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3" name="Freeform 12">
              <a:extLst>
                <a:ext uri="{FF2B5EF4-FFF2-40B4-BE49-F238E27FC236}">
                  <a16:creationId xmlns:a16="http://schemas.microsoft.com/office/drawing/2014/main" id="{ED31C323-8E84-A946-A27D-2777E3E0BE45}"/>
                </a:ext>
              </a:extLst>
            </p:cNvPr>
            <p:cNvSpPr/>
            <p:nvPr/>
          </p:nvSpPr>
          <p:spPr>
            <a:xfrm rot="10800000">
              <a:off x="3491346" y="0"/>
              <a:ext cx="2508932" cy="2501550"/>
            </a:xfrm>
            <a:custGeom>
              <a:avLst/>
              <a:gdLst>
                <a:gd name="connsiteX0" fmla="*/ 2508932 w 2508932"/>
                <a:gd name="connsiteY0" fmla="*/ 2501550 h 2501550"/>
                <a:gd name="connsiteX1" fmla="*/ 0 w 2508932"/>
                <a:gd name="connsiteY1" fmla="*/ 2501550 h 2501550"/>
                <a:gd name="connsiteX2" fmla="*/ 0 w 2508932"/>
                <a:gd name="connsiteY2" fmla="*/ 1148841 h 2501550"/>
                <a:gd name="connsiteX3" fmla="*/ 531517 w 2508932"/>
                <a:gd name="connsiteY3" fmla="*/ 0 h 2501550"/>
                <a:gd name="connsiteX4" fmla="*/ 2508932 w 2508932"/>
                <a:gd name="connsiteY4" fmla="*/ 2501550 h 250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932" h="2501550">
                  <a:moveTo>
                    <a:pt x="2508932" y="2501550"/>
                  </a:moveTo>
                  <a:lnTo>
                    <a:pt x="0" y="2501550"/>
                  </a:lnTo>
                  <a:lnTo>
                    <a:pt x="0" y="1148841"/>
                  </a:lnTo>
                  <a:lnTo>
                    <a:pt x="531517" y="0"/>
                  </a:lnTo>
                  <a:lnTo>
                    <a:pt x="2508932" y="2501550"/>
                  </a:lnTo>
                  <a:close/>
                </a:path>
              </a:pathLst>
            </a:custGeom>
            <a:solidFill>
              <a:srgbClr val="E2D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4" name="Freeform 13">
              <a:extLst>
                <a:ext uri="{FF2B5EF4-FFF2-40B4-BE49-F238E27FC236}">
                  <a16:creationId xmlns:a16="http://schemas.microsoft.com/office/drawing/2014/main" id="{6A9B01AF-6459-4247-AF71-3F7C135643BB}"/>
                </a:ext>
              </a:extLst>
            </p:cNvPr>
            <p:cNvSpPr/>
            <p:nvPr/>
          </p:nvSpPr>
          <p:spPr>
            <a:xfrm rot="10800000">
              <a:off x="3680272" y="1352707"/>
              <a:ext cx="2320007" cy="5014556"/>
            </a:xfrm>
            <a:custGeom>
              <a:avLst/>
              <a:gdLst>
                <a:gd name="connsiteX0" fmla="*/ 0 w 2320007"/>
                <a:gd name="connsiteY0" fmla="*/ 5014556 h 5014556"/>
                <a:gd name="connsiteX1" fmla="*/ 0 w 2320007"/>
                <a:gd name="connsiteY1" fmla="*/ 0 h 5014556"/>
                <a:gd name="connsiteX2" fmla="*/ 2320007 w 2320007"/>
                <a:gd name="connsiteY2" fmla="*/ 0 h 5014556"/>
                <a:gd name="connsiteX3" fmla="*/ 531518 w 2320007"/>
                <a:gd name="connsiteY3" fmla="*/ 3865713 h 5014556"/>
                <a:gd name="connsiteX4" fmla="*/ 1 w 2320007"/>
                <a:gd name="connsiteY4" fmla="*/ 3193313 h 5014556"/>
                <a:gd name="connsiteX5" fmla="*/ 1 w 2320007"/>
                <a:gd name="connsiteY5" fmla="*/ 5014554 h 5014556"/>
                <a:gd name="connsiteX6" fmla="*/ 0 w 2320007"/>
                <a:gd name="connsiteY6" fmla="*/ 5014556 h 50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007" h="5014556">
                  <a:moveTo>
                    <a:pt x="0" y="5014556"/>
                  </a:moveTo>
                  <a:lnTo>
                    <a:pt x="0" y="0"/>
                  </a:lnTo>
                  <a:lnTo>
                    <a:pt x="2320007" y="0"/>
                  </a:lnTo>
                  <a:lnTo>
                    <a:pt x="531518" y="3865713"/>
                  </a:lnTo>
                  <a:lnTo>
                    <a:pt x="1" y="3193313"/>
                  </a:lnTo>
                  <a:lnTo>
                    <a:pt x="1" y="5014554"/>
                  </a:lnTo>
                  <a:lnTo>
                    <a:pt x="0" y="50145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grpSp>
      <p:sp>
        <p:nvSpPr>
          <p:cNvPr id="2" name="Title 1"/>
          <p:cNvSpPr>
            <a:spLocks noGrp="1"/>
          </p:cNvSpPr>
          <p:nvPr>
            <p:ph type="title" hasCustomPrompt="1"/>
          </p:nvPr>
        </p:nvSpPr>
        <p:spPr/>
        <p:txBody>
          <a:bodyPr/>
          <a:lstStyle>
            <a:lvl1pPr>
              <a:defRPr baseline="0">
                <a:solidFill>
                  <a:schemeClr val="tx2"/>
                </a:solidFill>
              </a:defRPr>
            </a:lvl1pPr>
          </a:lstStyle>
          <a:p>
            <a:r>
              <a:rPr lang="en-US" dirty="0"/>
              <a:t>Click To Edit Master Title Style – For TOC/</a:t>
            </a:r>
            <a:br>
              <a:rPr lang="en-US" dirty="0"/>
            </a:br>
            <a:r>
              <a:rPr lang="en-US" dirty="0"/>
              <a:t>Agenda and Lite Text Slide</a:t>
            </a:r>
          </a:p>
        </p:txBody>
      </p:sp>
      <p:sp>
        <p:nvSpPr>
          <p:cNvPr id="6" name="Text Placeholder 5"/>
          <p:cNvSpPr>
            <a:spLocks noGrp="1"/>
          </p:cNvSpPr>
          <p:nvPr>
            <p:ph type="body" sz="quarter" idx="12" hasCustomPrompt="1"/>
          </p:nvPr>
        </p:nvSpPr>
        <p:spPr>
          <a:xfrm>
            <a:off x="357188" y="1280160"/>
            <a:ext cx="6858000" cy="4525963"/>
          </a:xfrm>
        </p:spPr>
        <p:txBody>
          <a:bodyPr/>
          <a:lstStyle>
            <a:lvl1pPr marL="0" indent="0">
              <a:buFont typeface="Arial" panose="020B0604020202020204" pitchFamily="34" charset="0"/>
              <a:buNone/>
              <a:tabLst/>
              <a:defRPr sz="2000" baseline="0">
                <a:solidFill>
                  <a:schemeClr val="tx2"/>
                </a:solidFill>
              </a:defRPr>
            </a:lvl1pPr>
            <a:lvl2pPr>
              <a:buClrTx/>
              <a:defRPr sz="18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dirty="0"/>
              <a:t>Edit Master text styles [20pt Arial for TOC/Agenda]</a:t>
            </a:r>
          </a:p>
          <a:p>
            <a:pPr lvl="0"/>
            <a:endParaRPr lang="en-US" dirty="0"/>
          </a:p>
        </p:txBody>
      </p:sp>
      <p:sp>
        <p:nvSpPr>
          <p:cNvPr id="10"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15" name="Footer Placeholder 9">
            <a:extLst>
              <a:ext uri="{FF2B5EF4-FFF2-40B4-BE49-F238E27FC236}">
                <a16:creationId xmlns:a16="http://schemas.microsoft.com/office/drawing/2014/main" id="{BE9A4657-960C-43DE-81AE-18CA143A4380}"/>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6" name="Footer Placeholder 4">
            <a:extLst>
              <a:ext uri="{FF2B5EF4-FFF2-40B4-BE49-F238E27FC236}">
                <a16:creationId xmlns:a16="http://schemas.microsoft.com/office/drawing/2014/main" id="{451AA9ED-A6E2-4AEB-B71F-2979D48ABE7D}"/>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2915519083"/>
      </p:ext>
    </p:extLst>
  </p:cSld>
  <p:clrMapOvr>
    <a:masterClrMapping/>
  </p:clrMapOvr>
  <p:extLst>
    <p:ext uri="{DCECCB84-F9BA-43D5-87BE-67443E8EF086}">
      <p15:sldGuideLst xmlns:p15="http://schemas.microsoft.com/office/powerpoint/2012/main">
        <p15:guide id="1" orient="horz" pos="3772">
          <p15:clr>
            <a:srgbClr val="FBAE40"/>
          </p15:clr>
        </p15:guide>
        <p15:guide id="2" orient="horz" pos="808">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56615" y="274321"/>
            <a:ext cx="6975265" cy="822960"/>
          </a:xfrm>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357187" y="1280160"/>
            <a:ext cx="6975265" cy="4707890"/>
          </a:xfrm>
        </p:spPr>
        <p:txBody>
          <a:bodyPr/>
          <a:lstStyle>
            <a:lvl1pPr>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stStyle>
          <a:p>
            <a:pPr lvl="0"/>
            <a:r>
              <a:rPr lang="en-US" dirty="0"/>
              <a:t>Edit Master text styles</a:t>
            </a:r>
          </a:p>
          <a:p>
            <a:pPr lvl="1"/>
            <a:r>
              <a:rPr lang="en-US" dirty="0"/>
              <a:t>Second level</a:t>
            </a:r>
          </a:p>
          <a:p>
            <a:pPr lvl="2"/>
            <a:r>
              <a:rPr lang="en-US" dirty="0"/>
              <a:t>Third level</a:t>
            </a:r>
          </a:p>
        </p:txBody>
      </p:sp>
      <p:sp>
        <p:nvSpPr>
          <p:cNvPr id="10"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7" name="Footer Placeholder 9">
            <a:extLst>
              <a:ext uri="{FF2B5EF4-FFF2-40B4-BE49-F238E27FC236}">
                <a16:creationId xmlns:a16="http://schemas.microsoft.com/office/drawing/2014/main" id="{A6B10B21-A22D-4973-9F22-3C85C87DD1D6}"/>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1" name="Footer Placeholder 4">
            <a:extLst>
              <a:ext uri="{FF2B5EF4-FFF2-40B4-BE49-F238E27FC236}">
                <a16:creationId xmlns:a16="http://schemas.microsoft.com/office/drawing/2014/main" id="{A3E23767-0A7E-4F0C-A99E-C1C9090D3FB7}"/>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3754944033"/>
      </p:ext>
    </p:extLst>
  </p:cSld>
  <p:clrMapOvr>
    <a:masterClrMapping/>
  </p:clrMapOvr>
  <p:extLst>
    <p:ext uri="{DCECCB84-F9BA-43D5-87BE-67443E8EF086}">
      <p15:sldGuideLst xmlns:p15="http://schemas.microsoft.com/office/powerpoint/2012/main">
        <p15:guide id="1" orient="horz" pos="3772">
          <p15:clr>
            <a:srgbClr val="FBAE40"/>
          </p15:clr>
        </p15:guide>
        <p15:guide id="2" orient="horz" pos="804">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2-column">
    <p:spTree>
      <p:nvGrpSpPr>
        <p:cNvPr id="1" name=""/>
        <p:cNvGrpSpPr/>
        <p:nvPr/>
      </p:nvGrpSpPr>
      <p:grpSpPr>
        <a:xfrm>
          <a:off x="0" y="0"/>
          <a:ext cx="0" cy="0"/>
          <a:chOff x="0" y="0"/>
          <a:chExt cx="0" cy="0"/>
        </a:xfrm>
      </p:grpSpPr>
      <p:sp>
        <p:nvSpPr>
          <p:cNvPr id="2" name="Title 1"/>
          <p:cNvSpPr>
            <a:spLocks noGrp="1"/>
          </p:cNvSpPr>
          <p:nvPr>
            <p:ph type="title"/>
          </p:nvPr>
        </p:nvSpPr>
        <p:spPr>
          <a:xfrm>
            <a:off x="356616" y="274320"/>
            <a:ext cx="8436576" cy="822960"/>
          </a:xfrm>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357188" y="1280160"/>
            <a:ext cx="4114800" cy="4707890"/>
          </a:xfrm>
        </p:spPr>
        <p:txBody>
          <a:bodyPr/>
          <a:lstStyle>
            <a:lvl1pPr>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p:txBody>
      </p:sp>
      <p:sp>
        <p:nvSpPr>
          <p:cNvPr id="9" name="Text Placeholder 5"/>
          <p:cNvSpPr>
            <a:spLocks noGrp="1"/>
          </p:cNvSpPr>
          <p:nvPr>
            <p:ph type="body" sz="quarter" idx="13" hasCustomPrompt="1"/>
          </p:nvPr>
        </p:nvSpPr>
        <p:spPr>
          <a:xfrm>
            <a:off x="4672119" y="1280160"/>
            <a:ext cx="4114800" cy="4707890"/>
          </a:xfrm>
        </p:spPr>
        <p:txBody>
          <a:bodyPr/>
          <a:lstStyle>
            <a:lvl1pPr rtl="0">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p:txBody>
      </p:sp>
      <p:sp>
        <p:nvSpPr>
          <p:cNvPr id="13"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10" name="Footer Placeholder 9">
            <a:extLst>
              <a:ext uri="{FF2B5EF4-FFF2-40B4-BE49-F238E27FC236}">
                <a16:creationId xmlns:a16="http://schemas.microsoft.com/office/drawing/2014/main" id="{4806E4E2-02E1-49AB-BCC5-A8B1C1D9B871}"/>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1" name="Footer Placeholder 4">
            <a:extLst>
              <a:ext uri="{FF2B5EF4-FFF2-40B4-BE49-F238E27FC236}">
                <a16:creationId xmlns:a16="http://schemas.microsoft.com/office/drawing/2014/main" id="{78EF9E6E-260B-4AEA-92D1-41B528297A86}"/>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77489694"/>
      </p:ext>
    </p:extLst>
  </p:cSld>
  <p:clrMapOvr>
    <a:masterClrMapping/>
  </p:clrMapOvr>
  <p:extLst>
    <p:ext uri="{DCECCB84-F9BA-43D5-87BE-67443E8EF086}">
      <p15:sldGuideLst xmlns:p15="http://schemas.microsoft.com/office/powerpoint/2012/main">
        <p15:guide id="1" orient="horz" pos="804">
          <p15:clr>
            <a:srgbClr val="FBAE40"/>
          </p15:clr>
        </p15:guide>
        <p15:guide id="2" orient="horz" pos="3772">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t with Photo">
    <p:spTree>
      <p:nvGrpSpPr>
        <p:cNvPr id="1" name=""/>
        <p:cNvGrpSpPr/>
        <p:nvPr/>
      </p:nvGrpSpPr>
      <p:grpSpPr>
        <a:xfrm>
          <a:off x="0" y="0"/>
          <a:ext cx="0" cy="0"/>
          <a:chOff x="0" y="0"/>
          <a:chExt cx="0" cy="0"/>
        </a:xfrm>
      </p:grpSpPr>
      <p:sp>
        <p:nvSpPr>
          <p:cNvPr id="2" name="Title 1"/>
          <p:cNvSpPr>
            <a:spLocks noGrp="1"/>
          </p:cNvSpPr>
          <p:nvPr>
            <p:ph type="title"/>
          </p:nvPr>
        </p:nvSpPr>
        <p:spPr>
          <a:xfrm>
            <a:off x="356616" y="274320"/>
            <a:ext cx="4106116" cy="822960"/>
          </a:xfrm>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357188" y="1280160"/>
            <a:ext cx="4114800" cy="4707890"/>
          </a:xfrm>
        </p:spPr>
        <p:txBody>
          <a:bodyPr/>
          <a:lstStyle>
            <a:lvl1pPr>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p:txBody>
      </p:sp>
      <p:sp>
        <p:nvSpPr>
          <p:cNvPr id="10" name="Picture Placeholder 9"/>
          <p:cNvSpPr>
            <a:spLocks noGrp="1"/>
          </p:cNvSpPr>
          <p:nvPr>
            <p:ph type="pic" sz="quarter" idx="13"/>
          </p:nvPr>
        </p:nvSpPr>
        <p:spPr>
          <a:xfrm>
            <a:off x="4572000" y="0"/>
            <a:ext cx="4572000" cy="6364224"/>
          </a:xfrm>
        </p:spPr>
        <p:txBody>
          <a:bodyPr/>
          <a:lstStyle>
            <a:lvl1pPr>
              <a:defRPr>
                <a:solidFill>
                  <a:schemeClr val="tx2"/>
                </a:solidFill>
              </a:defRPr>
            </a:lvl1pPr>
          </a:lstStyle>
          <a:p>
            <a:r>
              <a:rPr lang="en-US"/>
              <a:t>Click icon to add picture</a:t>
            </a:r>
            <a:endParaRPr lang="en-US" dirty="0"/>
          </a:p>
        </p:txBody>
      </p:sp>
      <p:sp>
        <p:nvSpPr>
          <p:cNvPr id="12"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9" name="Footer Placeholder 9">
            <a:extLst>
              <a:ext uri="{FF2B5EF4-FFF2-40B4-BE49-F238E27FC236}">
                <a16:creationId xmlns:a16="http://schemas.microsoft.com/office/drawing/2014/main" id="{32FC0A7D-C449-4E7F-9213-3874E5CFF3D0}"/>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3" name="Footer Placeholder 4">
            <a:extLst>
              <a:ext uri="{FF2B5EF4-FFF2-40B4-BE49-F238E27FC236}">
                <a16:creationId xmlns:a16="http://schemas.microsoft.com/office/drawing/2014/main" id="{B7F92EB8-4DEE-49B2-B12E-4B88D7242110}"/>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2597621440"/>
      </p:ext>
    </p:extLst>
  </p:cSld>
  <p:clrMapOvr>
    <a:masterClrMapping/>
  </p:clrMapOvr>
  <p:extLst>
    <p:ext uri="{DCECCB84-F9BA-43D5-87BE-67443E8EF086}">
      <p15:sldGuideLst xmlns:p15="http://schemas.microsoft.com/office/powerpoint/2012/main">
        <p15:guide id="1" orient="horz" pos="804">
          <p15:clr>
            <a:srgbClr val="FBAE40"/>
          </p15:clr>
        </p15:guide>
        <p15:guide id="2" orient="horz" pos="3772">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able Chart Layout">
    <p:spTree>
      <p:nvGrpSpPr>
        <p:cNvPr id="1" name=""/>
        <p:cNvGrpSpPr/>
        <p:nvPr/>
      </p:nvGrpSpPr>
      <p:grpSpPr>
        <a:xfrm>
          <a:off x="0" y="0"/>
          <a:ext cx="0" cy="0"/>
          <a:chOff x="0" y="0"/>
          <a:chExt cx="0" cy="0"/>
        </a:xfrm>
      </p:grpSpPr>
      <p:sp>
        <p:nvSpPr>
          <p:cNvPr id="2" name="Title 1"/>
          <p:cNvSpPr>
            <a:spLocks noGrp="1"/>
          </p:cNvSpPr>
          <p:nvPr>
            <p:ph type="title"/>
          </p:nvPr>
        </p:nvSpPr>
        <p:spPr>
          <a:xfrm>
            <a:off x="356615" y="274321"/>
            <a:ext cx="8441755" cy="822960"/>
          </a:xfrm>
        </p:spPr>
        <p:txBody>
          <a:bodyPr/>
          <a:lstStyle>
            <a:lvl1pPr>
              <a:defRPr>
                <a:solidFill>
                  <a:schemeClr val="tx2"/>
                </a:solidFill>
              </a:defRPr>
            </a:lvl1pPr>
          </a:lstStyle>
          <a:p>
            <a:r>
              <a:rPr lang="en-US"/>
              <a:t>Click to edit Master title style</a:t>
            </a:r>
            <a:endParaRPr lang="en-US" dirty="0"/>
          </a:p>
        </p:txBody>
      </p:sp>
      <p:sp>
        <p:nvSpPr>
          <p:cNvPr id="10"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15" name="Text Placeholder 5"/>
          <p:cNvSpPr>
            <a:spLocks noGrp="1"/>
          </p:cNvSpPr>
          <p:nvPr>
            <p:ph type="body" sz="quarter" idx="12" hasCustomPrompt="1"/>
          </p:nvPr>
        </p:nvSpPr>
        <p:spPr>
          <a:xfrm>
            <a:off x="357188" y="4433570"/>
            <a:ext cx="4114800" cy="1554480"/>
          </a:xfrm>
        </p:spPr>
        <p:txBody>
          <a:bodyPr/>
          <a:lstStyle>
            <a:lvl1pPr marL="0" indent="0">
              <a:spcBef>
                <a:spcPts val="800"/>
              </a:spcBef>
              <a:buFont typeface="Arial" panose="020B0604020202020204" pitchFamily="34" charset="0"/>
              <a:buNone/>
              <a:defRPr sz="1400" b="1">
                <a:solidFill>
                  <a:schemeClr val="tx2"/>
                </a:solidFill>
              </a:defRPr>
            </a:lvl1pPr>
            <a:lvl2pPr>
              <a:buClrTx/>
              <a:defRPr sz="1400">
                <a:solidFill>
                  <a:schemeClr val="tx2"/>
                </a:solidFill>
              </a:defRPr>
            </a:lvl2pPr>
            <a:lvl3pPr marL="230188" indent="-228600">
              <a:spcBef>
                <a:spcPts val="800"/>
              </a:spcBef>
              <a:defRPr sz="1400">
                <a:solidFill>
                  <a:schemeClr val="tx2"/>
                </a:solidFill>
              </a:defRPr>
            </a:lvl3pPr>
            <a:lvl4pPr marL="460375" indent="-228600">
              <a:spcBef>
                <a:spcPts val="800"/>
              </a:spcBef>
              <a:defRPr sz="1400">
                <a:solidFill>
                  <a:schemeClr val="tx2"/>
                </a:solidFill>
              </a:defRPr>
            </a:lvl4pPr>
            <a:lvl5pPr marL="684213" indent="-228600">
              <a:spcBef>
                <a:spcPts val="800"/>
              </a:spcBef>
              <a:defRPr sz="1400"/>
            </a:lvl5pPr>
          </a:lstStyle>
          <a:p>
            <a:pPr lvl="0"/>
            <a:r>
              <a:rPr lang="en-US" dirty="0"/>
              <a:t>Edit Master text styles</a:t>
            </a:r>
          </a:p>
          <a:p>
            <a:pPr lvl="1"/>
            <a:r>
              <a:rPr lang="en-US" dirty="0"/>
              <a:t>Second level</a:t>
            </a:r>
          </a:p>
        </p:txBody>
      </p:sp>
      <p:sp>
        <p:nvSpPr>
          <p:cNvPr id="16" name="Text Placeholder 5"/>
          <p:cNvSpPr>
            <a:spLocks noGrp="1"/>
          </p:cNvSpPr>
          <p:nvPr>
            <p:ph type="body" sz="quarter" idx="14" hasCustomPrompt="1"/>
          </p:nvPr>
        </p:nvSpPr>
        <p:spPr>
          <a:xfrm>
            <a:off x="4672119" y="4433570"/>
            <a:ext cx="4114800" cy="1554480"/>
          </a:xfrm>
        </p:spPr>
        <p:txBody>
          <a:bodyPr/>
          <a:lstStyle>
            <a:lvl1pPr marL="0" indent="0" rtl="0">
              <a:spcBef>
                <a:spcPts val="800"/>
              </a:spcBef>
              <a:buFont typeface="Arial" panose="020B0604020202020204" pitchFamily="34" charset="0"/>
              <a:buNone/>
              <a:defRPr sz="1400" b="1">
                <a:solidFill>
                  <a:schemeClr val="tx2"/>
                </a:solidFill>
              </a:defRPr>
            </a:lvl1pPr>
            <a:lvl2pPr>
              <a:buClr>
                <a:schemeClr val="tx2"/>
              </a:buClr>
              <a:defRPr sz="1400">
                <a:solidFill>
                  <a:schemeClr val="tx2"/>
                </a:solidFill>
              </a:defRPr>
            </a:lvl2pPr>
            <a:lvl3pPr marL="230188" indent="-228600">
              <a:spcBef>
                <a:spcPts val="800"/>
              </a:spcBef>
              <a:buClrTx/>
              <a:defRPr sz="1400">
                <a:solidFill>
                  <a:schemeClr val="tx2"/>
                </a:solidFill>
              </a:defRPr>
            </a:lvl3pPr>
            <a:lvl4pPr marL="460375" indent="-228600">
              <a:spcBef>
                <a:spcPts val="800"/>
              </a:spcBef>
              <a:buClrTx/>
              <a:defRPr sz="1400">
                <a:solidFill>
                  <a:schemeClr val="tx2"/>
                </a:solidFill>
              </a:defRPr>
            </a:lvl4pPr>
            <a:lvl5pPr marL="684213" indent="-228600">
              <a:spcBef>
                <a:spcPts val="800"/>
              </a:spcBef>
              <a:buClrTx/>
              <a:defRPr sz="1400"/>
            </a:lvl5pPr>
            <a:lvl6pPr marL="1141413" indent="-227013">
              <a:defRPr sz="1400"/>
            </a:lvl6pPr>
          </a:lstStyle>
          <a:p>
            <a:pPr lvl="0"/>
            <a:r>
              <a:rPr lang="en-US" dirty="0"/>
              <a:t>Edit Master text styles</a:t>
            </a:r>
          </a:p>
          <a:p>
            <a:pPr lvl="1"/>
            <a:r>
              <a:rPr lang="en-US" dirty="0"/>
              <a:t>Second level</a:t>
            </a:r>
          </a:p>
        </p:txBody>
      </p:sp>
      <p:sp>
        <p:nvSpPr>
          <p:cNvPr id="11" name="Footer Placeholder 9">
            <a:extLst>
              <a:ext uri="{FF2B5EF4-FFF2-40B4-BE49-F238E27FC236}">
                <a16:creationId xmlns:a16="http://schemas.microsoft.com/office/drawing/2014/main" id="{578BD2ED-4CD4-4A08-A1AB-BE9089BBD0EC}"/>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2" name="Footer Placeholder 4">
            <a:extLst>
              <a:ext uri="{FF2B5EF4-FFF2-40B4-BE49-F238E27FC236}">
                <a16:creationId xmlns:a16="http://schemas.microsoft.com/office/drawing/2014/main" id="{663CC9DE-998A-4CE0-9F7E-6227FE125B49}"/>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3211839007"/>
      </p:ext>
    </p:extLst>
  </p:cSld>
  <p:clrMapOvr>
    <a:masterClrMapping/>
  </p:clrMapOvr>
  <p:extLst>
    <p:ext uri="{DCECCB84-F9BA-43D5-87BE-67443E8EF086}">
      <p15:sldGuideLst xmlns:p15="http://schemas.microsoft.com/office/powerpoint/2012/main">
        <p15:guide id="1" orient="horz" pos="804">
          <p15:clr>
            <a:srgbClr val="FBAE40"/>
          </p15:clr>
        </p15:guide>
        <p15:guide id="2" orient="horz" pos="3772">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
    <p:spTree>
      <p:nvGrpSpPr>
        <p:cNvPr id="1" name=""/>
        <p:cNvGrpSpPr/>
        <p:nvPr/>
      </p:nvGrpSpPr>
      <p:grpSpPr>
        <a:xfrm>
          <a:off x="0" y="0"/>
          <a:ext cx="0" cy="0"/>
          <a:chOff x="0" y="0"/>
          <a:chExt cx="0" cy="0"/>
        </a:xfrm>
      </p:grpSpPr>
      <p:sp>
        <p:nvSpPr>
          <p:cNvPr id="22" name="Text Placeholder 2"/>
          <p:cNvSpPr>
            <a:spLocks noGrp="1"/>
          </p:cNvSpPr>
          <p:nvPr>
            <p:ph idx="1"/>
          </p:nvPr>
        </p:nvSpPr>
        <p:spPr>
          <a:xfrm>
            <a:off x="822960" y="3355848"/>
            <a:ext cx="6858000" cy="2632202"/>
          </a:xfrm>
          <a:prstGeom prst="rect">
            <a:avLst/>
          </a:prstGeom>
        </p:spPr>
        <p:txBody>
          <a:bodyPr vert="horz" lIns="91440" tIns="45720" rIns="91440" bIns="45720" rtlCol="0">
            <a:noAutofit/>
          </a:bodyPr>
          <a:lstStyle>
            <a:lvl1pPr>
              <a:spcBef>
                <a:spcPts val="0"/>
              </a:spcBef>
              <a:defRPr sz="1800"/>
            </a:lvl1pPr>
          </a:lstStyle>
          <a:p>
            <a:pPr lvl="0"/>
            <a:r>
              <a:rPr lang="en-US"/>
              <a:t>Edit Master text styles</a:t>
            </a:r>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3" name="Picture Placeholder 2">
            <a:extLst>
              <a:ext uri="{FF2B5EF4-FFF2-40B4-BE49-F238E27FC236}">
                <a16:creationId xmlns:a16="http://schemas.microsoft.com/office/drawing/2014/main" id="{9994DF0F-078F-4C4A-810D-ABEE40A74563}"/>
              </a:ext>
            </a:extLst>
          </p:cNvPr>
          <p:cNvSpPr>
            <a:spLocks noGrp="1"/>
          </p:cNvSpPr>
          <p:nvPr>
            <p:ph type="pic" sz="quarter" idx="10"/>
          </p:nvPr>
        </p:nvSpPr>
        <p:spPr>
          <a:xfrm>
            <a:off x="353951" y="2163986"/>
            <a:ext cx="1069848" cy="1069848"/>
          </a:xfrm>
        </p:spPr>
        <p:txBody>
          <a:bodyPr/>
          <a:lstStyle/>
          <a:p>
            <a:r>
              <a:rPr lang="en-US"/>
              <a:t>Click icon to add picture</a:t>
            </a:r>
            <a:endParaRPr lang="en-US" dirty="0"/>
          </a:p>
        </p:txBody>
      </p:sp>
      <p:sp>
        <p:nvSpPr>
          <p:cNvPr id="26" name="Title 1">
            <a:extLst>
              <a:ext uri="{FF2B5EF4-FFF2-40B4-BE49-F238E27FC236}">
                <a16:creationId xmlns:a16="http://schemas.microsoft.com/office/drawing/2014/main" id="{C5DDFF34-02EA-D742-9BC0-FE557E673550}"/>
              </a:ext>
            </a:extLst>
          </p:cNvPr>
          <p:cNvSpPr>
            <a:spLocks noGrp="1"/>
          </p:cNvSpPr>
          <p:nvPr>
            <p:ph type="ctrTitle"/>
          </p:nvPr>
        </p:nvSpPr>
        <p:spPr>
          <a:xfrm>
            <a:off x="246888" y="1419046"/>
            <a:ext cx="3793501" cy="914400"/>
          </a:xfrm>
        </p:spPr>
        <p:txBody>
          <a:bodyPr anchor="t">
            <a:noAutofit/>
          </a:bodyPr>
          <a:lstStyle>
            <a:lvl1pPr algn="l">
              <a:lnSpc>
                <a:spcPct val="100000"/>
              </a:lnSpc>
              <a:defRPr sz="2400" b="1">
                <a:solidFill>
                  <a:schemeClr val="tx2"/>
                </a:solidFill>
              </a:defRPr>
            </a:lvl1pPr>
          </a:lstStyle>
          <a:p>
            <a:r>
              <a:rPr lang="en-US"/>
              <a:t>Click to edit Master title style</a:t>
            </a:r>
            <a:endParaRPr lang="en-US" dirty="0"/>
          </a:p>
        </p:txBody>
      </p:sp>
      <p:sp>
        <p:nvSpPr>
          <p:cNvPr id="12" name="Footer Placeholder 9">
            <a:extLst>
              <a:ext uri="{FF2B5EF4-FFF2-40B4-BE49-F238E27FC236}">
                <a16:creationId xmlns:a16="http://schemas.microsoft.com/office/drawing/2014/main" id="{D70A54C8-3BEB-479C-8132-ED850D718912}"/>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144CD1C8-B489-4F25-BF47-B0BC6065CF5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pic>
        <p:nvPicPr>
          <p:cNvPr id="14" name="Picture 13">
            <a:extLst>
              <a:ext uri="{FF2B5EF4-FFF2-40B4-BE49-F238E27FC236}">
                <a16:creationId xmlns:a16="http://schemas.microsoft.com/office/drawing/2014/main" id="{06852B0C-8397-4528-A540-DECD1AFBFF4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67734" y="472527"/>
            <a:ext cx="3587614" cy="189801"/>
          </a:xfrm>
          <a:prstGeom prst="rect">
            <a:avLst/>
          </a:prstGeom>
        </p:spPr>
      </p:pic>
      <p:sp>
        <p:nvSpPr>
          <p:cNvPr id="15" name="Footer Placeholder 4">
            <a:extLst>
              <a:ext uri="{FF2B5EF4-FFF2-40B4-BE49-F238E27FC236}">
                <a16:creationId xmlns:a16="http://schemas.microsoft.com/office/drawing/2014/main" id="{468047D7-62BE-4F0D-946F-293638AAFCD9}"/>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3206204513"/>
      </p:ext>
    </p:extLst>
  </p:cSld>
  <p:clrMapOvr>
    <a:masterClrMapping/>
  </p:clrMapOvr>
  <p:extLst>
    <p:ext uri="{DCECCB84-F9BA-43D5-87BE-67443E8EF086}">
      <p15:sldGuideLst xmlns:p15="http://schemas.microsoft.com/office/powerpoint/2012/main">
        <p15:guide id="1" orient="horz" pos="957">
          <p15:clr>
            <a:srgbClr val="FBAE40"/>
          </p15:clr>
        </p15:guide>
        <p15:guide id="2" orient="horz" pos="206">
          <p15:clr>
            <a:srgbClr val="FBAE40"/>
          </p15:clr>
        </p15:guide>
        <p15:guide id="3" orient="horz" pos="377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ite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429000"/>
            <a:ext cx="561594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49530" y="4114800"/>
            <a:ext cx="561594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400497328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Instructionsl Slide">
    <p:spTree>
      <p:nvGrpSpPr>
        <p:cNvPr id="1" name=""/>
        <p:cNvGrpSpPr/>
        <p:nvPr/>
      </p:nvGrpSpPr>
      <p:grpSpPr>
        <a:xfrm>
          <a:off x="0" y="0"/>
          <a:ext cx="0" cy="0"/>
          <a:chOff x="0" y="0"/>
          <a:chExt cx="0" cy="0"/>
        </a:xfrm>
      </p:grpSpPr>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3" name="Content Placeholder 2"/>
          <p:cNvSpPr>
            <a:spLocks noGrp="1"/>
          </p:cNvSpPr>
          <p:nvPr>
            <p:ph sz="quarter" idx="10"/>
          </p:nvPr>
        </p:nvSpPr>
        <p:spPr>
          <a:xfrm>
            <a:off x="356616" y="1371600"/>
            <a:ext cx="8534400" cy="4616450"/>
          </a:xfrm>
        </p:spPr>
        <p:txBody>
          <a:bodyPr/>
          <a:lstStyle/>
          <a:p>
            <a:pPr lvl="0"/>
            <a:r>
              <a:rPr lang="en-US"/>
              <a:t>Edit Master text styles</a:t>
            </a:r>
          </a:p>
          <a:p>
            <a:pPr lvl="1"/>
            <a:r>
              <a:rPr lang="en-US"/>
              <a:t>Second level</a:t>
            </a:r>
          </a:p>
          <a:p>
            <a:pPr lvl="2"/>
            <a:r>
              <a:rPr lang="en-US"/>
              <a:t>Third level</a:t>
            </a:r>
          </a:p>
        </p:txBody>
      </p:sp>
      <p:sp>
        <p:nvSpPr>
          <p:cNvPr id="10" name="Title 1"/>
          <p:cNvSpPr>
            <a:spLocks noGrp="1"/>
          </p:cNvSpPr>
          <p:nvPr>
            <p:ph type="title"/>
          </p:nvPr>
        </p:nvSpPr>
        <p:spPr>
          <a:xfrm>
            <a:off x="1472185" y="274321"/>
            <a:ext cx="7430276" cy="822960"/>
          </a:xfrm>
        </p:spPr>
        <p:txBody>
          <a:bodyPr/>
          <a:lstStyle>
            <a:lvl1pPr>
              <a:defRPr>
                <a:solidFill>
                  <a:schemeClr val="tx2"/>
                </a:solidFill>
              </a:defRPr>
            </a:lvl1pPr>
          </a:lstStyle>
          <a:p>
            <a:r>
              <a:rPr lang="en-US"/>
              <a:t>Click to edit Master title style</a:t>
            </a:r>
            <a:endParaRPr lang="en-US" dirty="0"/>
          </a:p>
        </p:txBody>
      </p:sp>
      <p:sp>
        <p:nvSpPr>
          <p:cNvPr id="9" name="Footer Placeholder 9">
            <a:extLst>
              <a:ext uri="{FF2B5EF4-FFF2-40B4-BE49-F238E27FC236}">
                <a16:creationId xmlns:a16="http://schemas.microsoft.com/office/drawing/2014/main" id="{ABEF75F3-1711-489F-A08C-9328DE9AC7F2}"/>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63FE81A5-2073-4945-BB5B-812F9353FEB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sp>
        <p:nvSpPr>
          <p:cNvPr id="13" name="Footer Placeholder 4">
            <a:extLst>
              <a:ext uri="{FF2B5EF4-FFF2-40B4-BE49-F238E27FC236}">
                <a16:creationId xmlns:a16="http://schemas.microsoft.com/office/drawing/2014/main" id="{C216BB23-582F-4B13-8CFC-A600617B3D7C}"/>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814724857"/>
      </p:ext>
    </p:extLst>
  </p:cSld>
  <p:clrMapOvr>
    <a:masterClrMapping/>
  </p:clrMapOvr>
  <p:extLst>
    <p:ext uri="{DCECCB84-F9BA-43D5-87BE-67443E8EF086}">
      <p15:sldGuideLst xmlns:p15="http://schemas.microsoft.com/office/powerpoint/2012/main">
        <p15:guide id="0" orient="horz" pos="206">
          <p15:clr>
            <a:srgbClr val="FBAE40"/>
          </p15:clr>
        </p15:guide>
        <p15:guide id="2" orient="horz" pos="3772">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7F87F75-B02E-4B99-A7DE-7306A00B92FA}"/>
              </a:ext>
            </a:extLst>
          </p:cNvPr>
          <p:cNvSpPr>
            <a:spLocks noGrp="1" noChangeArrowheads="1"/>
          </p:cNvSpPr>
          <p:nvPr>
            <p:ph type="dt" sz="half" idx="10"/>
          </p:nvPr>
        </p:nvSpPr>
        <p:spPr>
          <a:ln/>
        </p:spPr>
        <p:txBody>
          <a:bodyPr/>
          <a:lstStyle>
            <a:lvl1pPr>
              <a:defRPr/>
            </a:lvl1pPr>
          </a:lstStyle>
          <a:p>
            <a:pPr>
              <a:defRPr/>
            </a:pPr>
            <a:fld id="{956EFD7F-F8DC-4ACD-B464-103F1413B420}" type="datetime2">
              <a:rPr lang="en-US" smtClean="0"/>
              <a:t>Monday, July 15, 2019</a:t>
            </a:fld>
            <a:endParaRPr lang="en-US" altLang="en-US"/>
          </a:p>
        </p:txBody>
      </p:sp>
      <p:sp>
        <p:nvSpPr>
          <p:cNvPr id="5" name="Rectangle 5">
            <a:extLst>
              <a:ext uri="{FF2B5EF4-FFF2-40B4-BE49-F238E27FC236}">
                <a16:creationId xmlns:a16="http://schemas.microsoft.com/office/drawing/2014/main" id="{21E22A6C-9B0A-4608-BB95-70E5668C43B0}"/>
              </a:ext>
            </a:extLst>
          </p:cNvPr>
          <p:cNvSpPr>
            <a:spLocks noGrp="1" noChangeArrowheads="1"/>
          </p:cNvSpPr>
          <p:nvPr>
            <p:ph type="ftr" sz="quarter" idx="11"/>
          </p:nvPr>
        </p:nvSpPr>
        <p:spPr>
          <a:ln/>
        </p:spPr>
        <p:txBody>
          <a:bodyPr/>
          <a:lstStyle>
            <a:lvl1pPr>
              <a:defRPr/>
            </a:lvl1pPr>
          </a:lstStyle>
          <a:p>
            <a:pPr>
              <a:defRPr/>
            </a:pPr>
            <a:r>
              <a:rPr lang="en-US" altLang="en-US"/>
              <a:t>Ch. 1 Introduction</a:t>
            </a:r>
          </a:p>
        </p:txBody>
      </p:sp>
      <p:sp>
        <p:nvSpPr>
          <p:cNvPr id="6" name="Rectangle 6">
            <a:extLst>
              <a:ext uri="{FF2B5EF4-FFF2-40B4-BE49-F238E27FC236}">
                <a16:creationId xmlns:a16="http://schemas.microsoft.com/office/drawing/2014/main" id="{01EACFFF-A3FE-4829-91D0-4A735FB2CC5D}"/>
              </a:ext>
            </a:extLst>
          </p:cNvPr>
          <p:cNvSpPr>
            <a:spLocks noGrp="1" noChangeArrowheads="1"/>
          </p:cNvSpPr>
          <p:nvPr>
            <p:ph type="sldNum" sz="quarter" idx="12"/>
          </p:nvPr>
        </p:nvSpPr>
        <p:spPr>
          <a:ln/>
        </p:spPr>
        <p:txBody>
          <a:bodyPr/>
          <a:lstStyle>
            <a:lvl1pPr>
              <a:defRPr/>
            </a:lvl1pPr>
          </a:lstStyle>
          <a:p>
            <a:fld id="{2DC6BF32-B7D7-4D6E-8A42-59319D4FA23C}" type="slidenum">
              <a:rPr lang="en-US" altLang="en-US"/>
              <a:pPr/>
              <a:t>‹#›</a:t>
            </a:fld>
            <a:endParaRPr lang="en-US" altLang="en-US"/>
          </a:p>
        </p:txBody>
      </p:sp>
    </p:spTree>
    <p:extLst>
      <p:ext uri="{BB962C8B-B14F-4D97-AF65-F5344CB8AC3E}">
        <p14:creationId xmlns:p14="http://schemas.microsoft.com/office/powerpoint/2010/main" val="283744520"/>
      </p:ext>
    </p:extLst>
  </p:cSld>
  <p:clrMapOvr>
    <a:masterClrMapping/>
  </p:clrMapOvr>
  <p:transition>
    <p:push dir="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84FEBDD6-DE1E-4FA4-962D-5FBDF332954A}"/>
              </a:ext>
            </a:extLst>
          </p:cNvPr>
          <p:cNvSpPr>
            <a:spLocks noGrp="1" noChangeArrowheads="1"/>
          </p:cNvSpPr>
          <p:nvPr>
            <p:ph type="dt" sz="half" idx="10"/>
          </p:nvPr>
        </p:nvSpPr>
        <p:spPr>
          <a:ln/>
        </p:spPr>
        <p:txBody>
          <a:bodyPr/>
          <a:lstStyle>
            <a:lvl1pPr>
              <a:defRPr/>
            </a:lvl1pPr>
          </a:lstStyle>
          <a:p>
            <a:pPr>
              <a:defRPr/>
            </a:pPr>
            <a:fld id="{E7EDFEC8-20E3-408C-A4E2-4EA940F600CF}" type="datetime2">
              <a:rPr lang="en-US" smtClean="0"/>
              <a:t>Monday, July 15, 2019</a:t>
            </a:fld>
            <a:endParaRPr lang="en-US" altLang="en-US"/>
          </a:p>
        </p:txBody>
      </p:sp>
      <p:sp>
        <p:nvSpPr>
          <p:cNvPr id="6" name="Rectangle 5">
            <a:extLst>
              <a:ext uri="{FF2B5EF4-FFF2-40B4-BE49-F238E27FC236}">
                <a16:creationId xmlns:a16="http://schemas.microsoft.com/office/drawing/2014/main" id="{DF8D505A-84D3-4177-A09C-78A52673FC74}"/>
              </a:ext>
            </a:extLst>
          </p:cNvPr>
          <p:cNvSpPr>
            <a:spLocks noGrp="1" noChangeArrowheads="1"/>
          </p:cNvSpPr>
          <p:nvPr>
            <p:ph type="ftr" sz="quarter" idx="11"/>
          </p:nvPr>
        </p:nvSpPr>
        <p:spPr>
          <a:ln/>
        </p:spPr>
        <p:txBody>
          <a:bodyPr/>
          <a:lstStyle>
            <a:lvl1pPr>
              <a:defRPr/>
            </a:lvl1pPr>
          </a:lstStyle>
          <a:p>
            <a:pPr>
              <a:defRPr/>
            </a:pPr>
            <a:r>
              <a:rPr lang="en-US" altLang="en-US"/>
              <a:t>Ch. 1 Introduction</a:t>
            </a:r>
          </a:p>
        </p:txBody>
      </p:sp>
      <p:sp>
        <p:nvSpPr>
          <p:cNvPr id="7" name="Rectangle 6">
            <a:extLst>
              <a:ext uri="{FF2B5EF4-FFF2-40B4-BE49-F238E27FC236}">
                <a16:creationId xmlns:a16="http://schemas.microsoft.com/office/drawing/2014/main" id="{A4DD1C85-E328-4B1C-AC08-259D3E72C941}"/>
              </a:ext>
            </a:extLst>
          </p:cNvPr>
          <p:cNvSpPr>
            <a:spLocks noGrp="1" noChangeArrowheads="1"/>
          </p:cNvSpPr>
          <p:nvPr>
            <p:ph type="sldNum" sz="quarter" idx="12"/>
          </p:nvPr>
        </p:nvSpPr>
        <p:spPr>
          <a:ln/>
        </p:spPr>
        <p:txBody>
          <a:bodyPr/>
          <a:lstStyle>
            <a:lvl1pPr>
              <a:defRPr/>
            </a:lvl1pPr>
          </a:lstStyle>
          <a:p>
            <a:fld id="{84F9DE21-38F5-434B-A866-47B4794812ED}" type="slidenum">
              <a:rPr lang="en-US" altLang="en-US"/>
              <a:pPr/>
              <a:t>‹#›</a:t>
            </a:fld>
            <a:endParaRPr lang="en-US" altLang="en-US"/>
          </a:p>
        </p:txBody>
      </p:sp>
    </p:spTree>
    <p:extLst>
      <p:ext uri="{BB962C8B-B14F-4D97-AF65-F5344CB8AC3E}">
        <p14:creationId xmlns:p14="http://schemas.microsoft.com/office/powerpoint/2010/main" val="1149112325"/>
      </p:ext>
    </p:extLst>
  </p:cSld>
  <p:clrMapOvr>
    <a:masterClrMapping/>
  </p:clrMapOvr>
  <p:transition>
    <p:push dir="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C96323E-EB35-46F0-9DF8-C389091FCB6A}"/>
              </a:ext>
            </a:extLst>
          </p:cNvPr>
          <p:cNvSpPr>
            <a:spLocks noGrp="1" noChangeArrowheads="1"/>
          </p:cNvSpPr>
          <p:nvPr>
            <p:ph type="dt" sz="half" idx="10"/>
          </p:nvPr>
        </p:nvSpPr>
        <p:spPr>
          <a:ln/>
        </p:spPr>
        <p:txBody>
          <a:bodyPr/>
          <a:lstStyle>
            <a:lvl1pPr>
              <a:defRPr/>
            </a:lvl1pPr>
          </a:lstStyle>
          <a:p>
            <a:pPr>
              <a:defRPr/>
            </a:pPr>
            <a:fld id="{65FACE12-7B3D-498A-9888-34FD83461656}" type="datetime2">
              <a:rPr lang="en-US" smtClean="0"/>
              <a:t>Monday, July 15, 2019</a:t>
            </a:fld>
            <a:endParaRPr lang="en-US" altLang="en-US"/>
          </a:p>
        </p:txBody>
      </p:sp>
      <p:sp>
        <p:nvSpPr>
          <p:cNvPr id="3" name="Rectangle 5">
            <a:extLst>
              <a:ext uri="{FF2B5EF4-FFF2-40B4-BE49-F238E27FC236}">
                <a16:creationId xmlns:a16="http://schemas.microsoft.com/office/drawing/2014/main" id="{A02E86C4-EEC0-4E1D-A173-177DBC3D9F8D}"/>
              </a:ext>
            </a:extLst>
          </p:cNvPr>
          <p:cNvSpPr>
            <a:spLocks noGrp="1" noChangeArrowheads="1"/>
          </p:cNvSpPr>
          <p:nvPr>
            <p:ph type="ftr" sz="quarter" idx="11"/>
          </p:nvPr>
        </p:nvSpPr>
        <p:spPr>
          <a:ln/>
        </p:spPr>
        <p:txBody>
          <a:bodyPr/>
          <a:lstStyle>
            <a:lvl1pPr>
              <a:defRPr/>
            </a:lvl1pPr>
          </a:lstStyle>
          <a:p>
            <a:pPr>
              <a:defRPr/>
            </a:pPr>
            <a:r>
              <a:rPr lang="en-US" altLang="en-US"/>
              <a:t>Ch. 1 Introduction</a:t>
            </a:r>
          </a:p>
        </p:txBody>
      </p:sp>
      <p:sp>
        <p:nvSpPr>
          <p:cNvPr id="4" name="Rectangle 6">
            <a:extLst>
              <a:ext uri="{FF2B5EF4-FFF2-40B4-BE49-F238E27FC236}">
                <a16:creationId xmlns:a16="http://schemas.microsoft.com/office/drawing/2014/main" id="{DAA74E6D-4701-48B8-AC06-3758CF843688}"/>
              </a:ext>
            </a:extLst>
          </p:cNvPr>
          <p:cNvSpPr>
            <a:spLocks noGrp="1" noChangeArrowheads="1"/>
          </p:cNvSpPr>
          <p:nvPr>
            <p:ph type="sldNum" sz="quarter" idx="12"/>
          </p:nvPr>
        </p:nvSpPr>
        <p:spPr>
          <a:ln/>
        </p:spPr>
        <p:txBody>
          <a:bodyPr/>
          <a:lstStyle>
            <a:lvl1pPr>
              <a:defRPr/>
            </a:lvl1pPr>
          </a:lstStyle>
          <a:p>
            <a:fld id="{28351CB3-B6E8-4EC6-BCBD-5F11EF97D96F}" type="slidenum">
              <a:rPr lang="en-US" altLang="en-US"/>
              <a:pPr/>
              <a:t>‹#›</a:t>
            </a:fld>
            <a:endParaRPr lang="en-US" altLang="en-US"/>
          </a:p>
        </p:txBody>
      </p:sp>
    </p:spTree>
    <p:extLst>
      <p:ext uri="{BB962C8B-B14F-4D97-AF65-F5344CB8AC3E}">
        <p14:creationId xmlns:p14="http://schemas.microsoft.com/office/powerpoint/2010/main" val="917838376"/>
      </p:ext>
    </p:extLst>
  </p:cSld>
  <p:clrMapOvr>
    <a:masterClrMapping/>
  </p:clrMapOvr>
  <p:transition>
    <p:push dir="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EDC797CA-46AC-41E9-BF01-A3F98EEB18E7}"/>
              </a:ext>
            </a:extLst>
          </p:cNvPr>
          <p:cNvSpPr>
            <a:spLocks noGrp="1" noChangeArrowheads="1"/>
          </p:cNvSpPr>
          <p:nvPr>
            <p:ph type="dt" sz="half" idx="10"/>
          </p:nvPr>
        </p:nvSpPr>
        <p:spPr>
          <a:ln/>
        </p:spPr>
        <p:txBody>
          <a:bodyPr/>
          <a:lstStyle>
            <a:lvl1pPr>
              <a:defRPr/>
            </a:lvl1pPr>
          </a:lstStyle>
          <a:p>
            <a:pPr>
              <a:defRPr/>
            </a:pPr>
            <a:fld id="{022C22E0-DC83-44BA-BEE1-AE43BEDEAE6E}" type="datetime2">
              <a:rPr lang="en-US" smtClean="0"/>
              <a:t>Monday, July 15, 2019</a:t>
            </a:fld>
            <a:endParaRPr lang="en-US" altLang="en-US"/>
          </a:p>
        </p:txBody>
      </p:sp>
      <p:sp>
        <p:nvSpPr>
          <p:cNvPr id="6" name="Rectangle 5">
            <a:extLst>
              <a:ext uri="{FF2B5EF4-FFF2-40B4-BE49-F238E27FC236}">
                <a16:creationId xmlns:a16="http://schemas.microsoft.com/office/drawing/2014/main" id="{2749DA7A-FD4D-4537-AFA0-DED34805A75B}"/>
              </a:ext>
            </a:extLst>
          </p:cNvPr>
          <p:cNvSpPr>
            <a:spLocks noGrp="1" noChangeArrowheads="1"/>
          </p:cNvSpPr>
          <p:nvPr>
            <p:ph type="ftr" sz="quarter" idx="11"/>
          </p:nvPr>
        </p:nvSpPr>
        <p:spPr>
          <a:ln/>
        </p:spPr>
        <p:txBody>
          <a:bodyPr/>
          <a:lstStyle>
            <a:lvl1pPr>
              <a:defRPr/>
            </a:lvl1pPr>
          </a:lstStyle>
          <a:p>
            <a:pPr>
              <a:defRPr/>
            </a:pPr>
            <a:r>
              <a:rPr lang="en-US" altLang="en-US"/>
              <a:t>Ch. 1 Introduction</a:t>
            </a:r>
          </a:p>
        </p:txBody>
      </p:sp>
      <p:sp>
        <p:nvSpPr>
          <p:cNvPr id="7" name="Rectangle 6">
            <a:extLst>
              <a:ext uri="{FF2B5EF4-FFF2-40B4-BE49-F238E27FC236}">
                <a16:creationId xmlns:a16="http://schemas.microsoft.com/office/drawing/2014/main" id="{866AE3A9-3629-4133-B2D5-0BEE1D7DD071}"/>
              </a:ext>
            </a:extLst>
          </p:cNvPr>
          <p:cNvSpPr>
            <a:spLocks noGrp="1" noChangeArrowheads="1"/>
          </p:cNvSpPr>
          <p:nvPr>
            <p:ph type="sldNum" sz="quarter" idx="12"/>
          </p:nvPr>
        </p:nvSpPr>
        <p:spPr>
          <a:ln/>
        </p:spPr>
        <p:txBody>
          <a:bodyPr/>
          <a:lstStyle>
            <a:lvl1pPr>
              <a:defRPr/>
            </a:lvl1pPr>
          </a:lstStyle>
          <a:p>
            <a:fld id="{59F46501-647B-42CE-AC51-58D414059F61}" type="slidenum">
              <a:rPr lang="en-US" altLang="en-US"/>
              <a:pPr/>
              <a:t>‹#›</a:t>
            </a:fld>
            <a:endParaRPr lang="en-US" altLang="en-US"/>
          </a:p>
        </p:txBody>
      </p:sp>
    </p:spTree>
    <p:extLst>
      <p:ext uri="{BB962C8B-B14F-4D97-AF65-F5344CB8AC3E}">
        <p14:creationId xmlns:p14="http://schemas.microsoft.com/office/powerpoint/2010/main" val="3060090013"/>
      </p:ext>
    </p:extLst>
  </p:cSld>
  <p:clrMapOvr>
    <a:masterClrMapping/>
  </p:clrMapOvr>
  <p:transition>
    <p:push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74.xml"/><Relationship Id="rId2" Type="http://schemas.openxmlformats.org/officeDocument/2006/relationships/slideLayout" Target="../slideLayouts/slideLayout73.xml"/><Relationship Id="rId1" Type="http://schemas.openxmlformats.org/officeDocument/2006/relationships/slideLayout" Target="../slideLayouts/slideLayout72.xml"/><Relationship Id="rId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3" Type="http://schemas.openxmlformats.org/officeDocument/2006/relationships/slideLayout" Target="../slideLayouts/slideLayout77.xml"/><Relationship Id="rId21" Type="http://schemas.openxmlformats.org/officeDocument/2006/relationships/theme" Target="../theme/theme11.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image" Target="../media/image3.gif"/><Relationship Id="rId4" Type="http://schemas.openxmlformats.org/officeDocument/2006/relationships/slideLayout" Target="../slideLayouts/slideLayout12.xml"/><Relationship Id="rId9"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theme" Target="../theme/theme3.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4.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theme" Target="../theme/theme5.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55.xml"/><Relationship Id="rId7" Type="http://schemas.openxmlformats.org/officeDocument/2006/relationships/slideLayout" Target="../slideLayouts/slideLayout59.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5" Type="http://schemas.openxmlformats.org/officeDocument/2006/relationships/slideLayout" Target="../slideLayouts/slideLayout57.xml"/><Relationship Id="rId4" Type="http://schemas.openxmlformats.org/officeDocument/2006/relationships/slideLayout" Target="../slideLayouts/slideLayout56.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5" Type="http://schemas.openxmlformats.org/officeDocument/2006/relationships/slideLayout" Target="../slideLayouts/slideLayout64.xml"/><Relationship Id="rId4"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68.xml"/><Relationship Id="rId1" Type="http://schemas.openxmlformats.org/officeDocument/2006/relationships/slideLayout" Target="../slideLayouts/slideLayout67.xml"/><Relationship Id="rId4" Type="http://schemas.openxmlformats.org/officeDocument/2006/relationships/image" Target="../media/image4.png"/></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71.xml"/><Relationship Id="rId2" Type="http://schemas.openxmlformats.org/officeDocument/2006/relationships/slideLayout" Target="../slideLayouts/slideLayout70.xml"/><Relationship Id="rId1" Type="http://schemas.openxmlformats.org/officeDocument/2006/relationships/slideLayout" Target="../slideLayouts/slideLayout69.xml"/><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MH Logo" descr="Logo: McGraw-Hill Education"/>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0" y="0"/>
            <a:ext cx="762000" cy="762000"/>
          </a:xfrm>
          <a:prstGeom prst="rect">
            <a:avLst/>
          </a:prstGeom>
        </p:spPr>
      </p:pic>
      <p:sp>
        <p:nvSpPr>
          <p:cNvPr id="13" name="Red Bar"/>
          <p:cNvSpPr/>
          <p:nvPr userDrawn="1"/>
        </p:nvSpPr>
        <p:spPr>
          <a:xfrm>
            <a:off x="0" y="6248400"/>
            <a:ext cx="9144000" cy="503767"/>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pic>
        <p:nvPicPr>
          <p:cNvPr id="12" name="MH Tagline" descr="Tagline: Because learning changes everything.™"/>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53481" y="6351925"/>
            <a:ext cx="3223119" cy="272375"/>
          </a:xfrm>
          <a:prstGeom prst="rect">
            <a:avLst/>
          </a:prstGeom>
        </p:spPr>
      </p:pic>
    </p:spTree>
    <p:extLst>
      <p:ext uri="{BB962C8B-B14F-4D97-AF65-F5344CB8AC3E}">
        <p14:creationId xmlns:p14="http://schemas.microsoft.com/office/powerpoint/2010/main" val="1066235593"/>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33" r:id="rId5"/>
    <p:sldLayoutId id="2147483734" r:id="rId6"/>
    <p:sldLayoutId id="2147483914" r:id="rId7"/>
    <p:sldLayoutId id="2147483969" r:id="rId8"/>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0" marR="0" indent="0" algn="r" defTabSz="914400" rtl="0" eaLnBrk="1" fontAlgn="auto" latinLnBrk="0" hangingPunct="1">
        <a:lnSpc>
          <a:spcPct val="100000"/>
        </a:lnSpc>
        <a:spcBef>
          <a:spcPts val="0"/>
        </a:spcBef>
        <a:spcAft>
          <a:spcPts val="0"/>
        </a:spcAft>
        <a:buClrTx/>
        <a:buSzTx/>
        <a:buFontTx/>
        <a:buNone/>
        <a:tabLst/>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d Bar"/>
          <p:cNvSpPr/>
          <p:nvPr userDrawn="1"/>
        </p:nvSpPr>
        <p:spPr>
          <a:xfrm>
            <a:off x="0" y="6705600"/>
            <a:ext cx="9144000" cy="152400"/>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11" name="Copyright" descr="©McGraw-Hill Education"/>
          <p:cNvSpPr txBox="1">
            <a:spLocks/>
          </p:cNvSpPr>
          <p:nvPr userDrawn="1"/>
        </p:nvSpPr>
        <p:spPr>
          <a:xfrm>
            <a:off x="0" y="6705600"/>
            <a:ext cx="13716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3200" kern="1200" dirty="0">
                <a:solidFill>
                  <a:schemeClr val="bg1"/>
                </a:solidFill>
                <a:effectLst/>
                <a:latin typeface="+mn-lt"/>
                <a:ea typeface="+mn-ea"/>
                <a:cs typeface="+mn-cs"/>
              </a:rPr>
              <a:t>©McGraw-Hill Education</a:t>
            </a:r>
          </a:p>
        </p:txBody>
      </p:sp>
    </p:spTree>
    <p:extLst>
      <p:ext uri="{BB962C8B-B14F-4D97-AF65-F5344CB8AC3E}">
        <p14:creationId xmlns:p14="http://schemas.microsoft.com/office/powerpoint/2010/main" val="2366522392"/>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6616" y="274321"/>
            <a:ext cx="6858000" cy="82296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356616" y="1280160"/>
            <a:ext cx="6858000"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8" name="Rectangle 7">
            <a:extLst>
              <a:ext uri="{FF2B5EF4-FFF2-40B4-BE49-F238E27FC236}">
                <a16:creationId xmlns:a16="http://schemas.microsoft.com/office/drawing/2014/main" id="{86E6E250-D1F9-6444-A77C-4DC8C64A97D7}"/>
              </a:ext>
            </a:extLst>
          </p:cNvPr>
          <p:cNvSpPr/>
          <p:nvPr userDrawn="1"/>
        </p:nvSpPr>
        <p:spPr>
          <a:xfrm>
            <a:off x="0" y="6367263"/>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DA8145CF-2FEC-4A08-842F-42FF880BED38}"/>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1262302209"/>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 id="2147483998" r:id="rId12"/>
    <p:sldLayoutId id="2147483999" r:id="rId13"/>
    <p:sldLayoutId id="2147484000" r:id="rId14"/>
    <p:sldLayoutId id="2147484001" r:id="rId15"/>
    <p:sldLayoutId id="2147484002" r:id="rId16"/>
    <p:sldLayoutId id="2147484003" r:id="rId17"/>
    <p:sldLayoutId id="2147484004" r:id="rId18"/>
    <p:sldLayoutId id="2147484005" r:id="rId19"/>
    <p:sldLayoutId id="2147484006" r:id="rId20"/>
  </p:sldLayoutIdLst>
  <p:hf hd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2000" kern="120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orient="horz" pos="360">
          <p15:clr>
            <a:srgbClr val="F26B43"/>
          </p15:clr>
        </p15:guide>
        <p15:guide id="5" pos="2880">
          <p15:clr>
            <a:srgbClr val="F26B43"/>
          </p15:clr>
        </p15:guide>
        <p15:guide id="6" pos="288">
          <p15:clr>
            <a:srgbClr val="F26B43"/>
          </p15:clr>
        </p15:guide>
        <p15:guide id="7" pos="5472">
          <p15:clr>
            <a:srgbClr val="F26B43"/>
          </p15:clr>
        </p15:guide>
        <p15:guide id="9" orient="horz" pos="4211">
          <p15:clr>
            <a:srgbClr val="F26B43"/>
          </p15:clr>
        </p15:guide>
        <p15:guide id="10" pos="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MH Logo" descr="Logo: McGraw-Hill Education"/>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0" y="0"/>
            <a:ext cx="762000" cy="762000"/>
          </a:xfrm>
          <a:prstGeom prst="rect">
            <a:avLst/>
          </a:prstGeom>
        </p:spPr>
      </p:pic>
      <p:pic>
        <p:nvPicPr>
          <p:cNvPr id="2" name="MH Tagline" descr="Tag line: Because learning changes everything™"/>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0" y="6257775"/>
            <a:ext cx="3371850" cy="476250"/>
          </a:xfrm>
          <a:prstGeom prst="rect">
            <a:avLst/>
          </a:prstGeom>
        </p:spPr>
      </p:pic>
    </p:spTree>
    <p:extLst>
      <p:ext uri="{BB962C8B-B14F-4D97-AF65-F5344CB8AC3E}">
        <p14:creationId xmlns:p14="http://schemas.microsoft.com/office/powerpoint/2010/main" val="1460950632"/>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Copyright" descr="©McGraw-Hill Education"/>
          <p:cNvSpPr txBox="1">
            <a:spLocks/>
          </p:cNvSpPr>
          <p:nvPr userDrawn="1"/>
        </p:nvSpPr>
        <p:spPr>
          <a:xfrm>
            <a:off x="0" y="6705600"/>
            <a:ext cx="13716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3200" kern="1200" dirty="0">
                <a:solidFill>
                  <a:srgbClr val="6A6A6A"/>
                </a:solidFill>
                <a:effectLst/>
                <a:latin typeface="+mn-lt"/>
                <a:ea typeface="+mn-ea"/>
                <a:cs typeface="+mn-cs"/>
              </a:rPr>
              <a:t>©McGraw-Hill Education</a:t>
            </a:r>
          </a:p>
        </p:txBody>
      </p:sp>
    </p:spTree>
    <p:extLst>
      <p:ext uri="{BB962C8B-B14F-4D97-AF65-F5344CB8AC3E}">
        <p14:creationId xmlns:p14="http://schemas.microsoft.com/office/powerpoint/2010/main" val="1192571768"/>
      </p:ext>
    </p:extLst>
  </p:cSld>
  <p:clrMap bg1="lt1" tx1="dk1" bg2="lt2" tx2="dk2" accent1="accent1" accent2="accent2" accent3="accent3" accent4="accent4" accent5="accent5" accent6="accent6" hlink="hlink" folHlink="folHlink"/>
  <p:sldLayoutIdLst>
    <p:sldLayoutId id="2147483751" r:id="rId1"/>
    <p:sldLayoutId id="2147483896" r:id="rId2"/>
    <p:sldLayoutId id="2147483965" r:id="rId3"/>
    <p:sldLayoutId id="2147483753" r:id="rId4"/>
    <p:sldLayoutId id="2147483908" r:id="rId5"/>
    <p:sldLayoutId id="2147483950" r:id="rId6"/>
    <p:sldLayoutId id="2147483757" r:id="rId7"/>
    <p:sldLayoutId id="2147483877" r:id="rId8"/>
    <p:sldLayoutId id="2147483761" r:id="rId9"/>
    <p:sldLayoutId id="2147483800" r:id="rId10"/>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90F35B-B161-45F0-B5D9-AD63575E81D2}" type="datetimeFigureOut">
              <a:rPr lang="en-US" smtClean="0"/>
              <a:t>7/15/2019</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E89F42-1906-4162-90D9-049B68F3D786}" type="slidenum">
              <a:rPr lang="en-US" smtClean="0"/>
              <a:t>‹#›</a:t>
            </a:fld>
            <a:endParaRPr lang="en-US"/>
          </a:p>
        </p:txBody>
      </p:sp>
    </p:spTree>
    <p:extLst>
      <p:ext uri="{BB962C8B-B14F-4D97-AF65-F5344CB8AC3E}">
        <p14:creationId xmlns:p14="http://schemas.microsoft.com/office/powerpoint/2010/main" val="3626439738"/>
      </p:ext>
    </p:extLst>
  </p:cSld>
  <p:clrMap bg1="lt1" tx1="dk1" bg2="lt2" tx2="dk2" accent1="accent1" accent2="accent2" accent3="accent3" accent4="accent4" accent5="accent5" accent6="accent6" hlink="hlink" folHlink="folHlink"/>
  <p:sldLayoutIdLst>
    <p:sldLayoutId id="2147483974" r:id="rId1"/>
    <p:sldLayoutId id="2147483975" r:id="rId2"/>
    <p:sldLayoutId id="2147483976" r:id="rId3"/>
    <p:sldLayoutId id="2147483977" r:id="rId4"/>
    <p:sldLayoutId id="2147483978" r:id="rId5"/>
    <p:sldLayoutId id="2147483979" r:id="rId6"/>
    <p:sldLayoutId id="2147483980" r:id="rId7"/>
    <p:sldLayoutId id="2147483981" r:id="rId8"/>
    <p:sldLayoutId id="2147483982" r:id="rId9"/>
    <p:sldLayoutId id="2147483983" r:id="rId10"/>
    <p:sldLayoutId id="214748398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d Bar"/>
          <p:cNvSpPr/>
          <p:nvPr userDrawn="1"/>
        </p:nvSpPr>
        <p:spPr>
          <a:xfrm>
            <a:off x="0" y="6705600"/>
            <a:ext cx="9144000" cy="152400"/>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10" name="Copyright" descr="©McGraw-Hill Education&#10;"/>
          <p:cNvSpPr txBox="1">
            <a:spLocks/>
          </p:cNvSpPr>
          <p:nvPr userDrawn="1"/>
        </p:nvSpPr>
        <p:spPr>
          <a:xfrm>
            <a:off x="0" y="6705600"/>
            <a:ext cx="16002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3200" kern="1200" dirty="0">
                <a:solidFill>
                  <a:schemeClr val="bg1"/>
                </a:solidFill>
                <a:effectLst/>
                <a:latin typeface="+mn-lt"/>
                <a:ea typeface="+mn-ea"/>
                <a:cs typeface="+mn-cs"/>
              </a:rPr>
              <a:t>© 2019 McGraw-Hill Education.</a:t>
            </a:r>
          </a:p>
        </p:txBody>
      </p:sp>
    </p:spTree>
    <p:extLst>
      <p:ext uri="{BB962C8B-B14F-4D97-AF65-F5344CB8AC3E}">
        <p14:creationId xmlns:p14="http://schemas.microsoft.com/office/powerpoint/2010/main" val="1283304046"/>
      </p:ext>
    </p:extLst>
  </p:cSld>
  <p:clrMap bg1="lt1" tx1="dk1" bg2="lt2" tx2="dk2" accent1="accent1" accent2="accent2" accent3="accent3" accent4="accent4" accent5="accent5" accent6="accent6" hlink="hlink" folHlink="folHlink"/>
  <p:sldLayoutIdLst>
    <p:sldLayoutId id="2147483951" r:id="rId1"/>
    <p:sldLayoutId id="2147483967" r:id="rId2"/>
    <p:sldLayoutId id="2147483970" r:id="rId3"/>
    <p:sldLayoutId id="2147483966" r:id="rId4"/>
    <p:sldLayoutId id="2147483971" r:id="rId5"/>
    <p:sldLayoutId id="2147483972" r:id="rId6"/>
    <p:sldLayoutId id="2147483952" r:id="rId7"/>
    <p:sldLayoutId id="2147483964" r:id="rId8"/>
    <p:sldLayoutId id="2147483953" r:id="rId9"/>
    <p:sldLayoutId id="2147483954" r:id="rId10"/>
    <p:sldLayoutId id="2147483955" r:id="rId11"/>
    <p:sldLayoutId id="2147483956" r:id="rId12"/>
    <p:sldLayoutId id="2147483957" r:id="rId13"/>
    <p:sldLayoutId id="2147483958" r:id="rId14"/>
    <p:sldLayoutId id="2147483959" r:id="rId15"/>
    <p:sldLayoutId id="2147483985" r:id="rId16"/>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Copyright" descr="©McGraw-Hill Education&#10;"/>
          <p:cNvSpPr txBox="1"/>
          <p:nvPr userDrawn="1"/>
        </p:nvSpPr>
        <p:spPr>
          <a:xfrm>
            <a:off x="0" y="6642556"/>
            <a:ext cx="1295400" cy="215444"/>
          </a:xfrm>
          <a:prstGeom prst="rect">
            <a:avLst/>
          </a:prstGeom>
          <a:noFill/>
        </p:spPr>
        <p:txBody>
          <a:bodyPr wrap="square" rtlCol="0">
            <a:spAutoFit/>
          </a:bodyPr>
          <a:lstStyle/>
          <a:p>
            <a:r>
              <a:rPr lang="en-US" sz="800" dirty="0">
                <a:solidFill>
                  <a:srgbClr val="6A6A6A"/>
                </a:solidFill>
              </a:rPr>
              <a:t>©McGraw-Hill Education</a:t>
            </a:r>
          </a:p>
        </p:txBody>
      </p:sp>
    </p:spTree>
    <p:extLst>
      <p:ext uri="{BB962C8B-B14F-4D97-AF65-F5344CB8AC3E}">
        <p14:creationId xmlns:p14="http://schemas.microsoft.com/office/powerpoint/2010/main" val="857642538"/>
      </p:ext>
    </p:extLst>
  </p:cSld>
  <p:clrMap bg1="lt1" tx1="dk1" bg2="lt2" tx2="dk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Lst>
  <p:txStyles>
    <p:titleStyle>
      <a:lvl1pPr algn="l" defTabSz="914400" rtl="0" eaLnBrk="1" latinLnBrk="0" hangingPunct="1">
        <a:spcBef>
          <a:spcPct val="0"/>
        </a:spcBef>
        <a:buNone/>
        <a:defRPr sz="3200" kern="1200">
          <a:solidFill>
            <a:schemeClr val="bg1"/>
          </a:solidFill>
          <a:latin typeface="Vectipede Rg"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Vectipede Rg"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Vectipede Rg"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Vectipede Rg"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d bar"/>
          <p:cNvSpPr/>
          <p:nvPr userDrawn="1"/>
        </p:nvSpPr>
        <p:spPr>
          <a:xfrm>
            <a:off x="0" y="6629400"/>
            <a:ext cx="9144000" cy="228600"/>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5" name="Copyright" descr="©McGraw-Hill Education."/>
          <p:cNvSpPr txBox="1"/>
          <p:nvPr userDrawn="1"/>
        </p:nvSpPr>
        <p:spPr>
          <a:xfrm>
            <a:off x="0" y="6629400"/>
            <a:ext cx="1828800" cy="215444"/>
          </a:xfrm>
          <a:prstGeom prst="rect">
            <a:avLst/>
          </a:prstGeom>
          <a:noFill/>
        </p:spPr>
        <p:txBody>
          <a:bodyPr wrap="square" rtlCol="0">
            <a:spAutoFit/>
          </a:bodyPr>
          <a:lstStyle/>
          <a:p>
            <a:r>
              <a:rPr lang="en-US" sz="800" dirty="0">
                <a:solidFill>
                  <a:schemeClr val="bg1"/>
                </a:solidFill>
              </a:rPr>
              <a:t>©McGraw-Hill Education</a:t>
            </a:r>
          </a:p>
        </p:txBody>
      </p:sp>
    </p:spTree>
    <p:extLst>
      <p:ext uri="{BB962C8B-B14F-4D97-AF65-F5344CB8AC3E}">
        <p14:creationId xmlns:p14="http://schemas.microsoft.com/office/powerpoint/2010/main" val="520106136"/>
      </p:ext>
    </p:extLst>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Lst>
  <p:txStyles>
    <p:titleStyle>
      <a:lvl1pPr algn="l" defTabSz="914400" rtl="0" eaLnBrk="1" latinLnBrk="0" hangingPunct="1">
        <a:spcBef>
          <a:spcPct val="0"/>
        </a:spcBef>
        <a:buNone/>
        <a:defRPr sz="3200" kern="1200">
          <a:solidFill>
            <a:schemeClr val="bg1"/>
          </a:solidFill>
          <a:latin typeface="Vectipede Rg"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Vectipede Rg"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Vectipede Rg"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Vectipede Rg"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Background"/>
          <p:cNvSpPr/>
          <p:nvPr userDrawn="1"/>
        </p:nvSpPr>
        <p:spPr>
          <a:xfrm>
            <a:off x="0" y="0"/>
            <a:ext cx="9144000" cy="6858000"/>
          </a:xfrm>
          <a:prstGeom prst="rect">
            <a:avLst/>
          </a:prstGeom>
          <a:solidFill>
            <a:srgbClr val="30707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 name="MH BG Image"/>
          <p:cNvPicPr>
            <a:picLocks noChangeAspect="1"/>
          </p:cNvPicPr>
          <p:nvPr userDrawn="1"/>
        </p:nvPicPr>
        <p:blipFill rotWithShape="1">
          <a:blip r:embed="rId4" cstate="screen">
            <a:alphaModFix amt="25000"/>
            <a:extLst>
              <a:ext uri="{28A0092B-C50C-407E-A947-70E740481C1C}">
                <a14:useLocalDpi xmlns:a14="http://schemas.microsoft.com/office/drawing/2010/main"/>
              </a:ext>
            </a:extLst>
          </a:blip>
          <a:srcRect r="28644" b="27282"/>
          <a:stretch/>
        </p:blipFill>
        <p:spPr>
          <a:xfrm>
            <a:off x="461821" y="1943668"/>
            <a:ext cx="8682180" cy="4914333"/>
          </a:xfrm>
          <a:prstGeom prst="rect">
            <a:avLst/>
          </a:prstGeom>
        </p:spPr>
      </p:pic>
      <p:sp>
        <p:nvSpPr>
          <p:cNvPr id="8" name="Copyright" descr="©McGraw-Hill Education"/>
          <p:cNvSpPr txBox="1"/>
          <p:nvPr userDrawn="1"/>
        </p:nvSpPr>
        <p:spPr>
          <a:xfrm>
            <a:off x="0" y="6629400"/>
            <a:ext cx="1828800" cy="215444"/>
          </a:xfrm>
          <a:prstGeom prst="rect">
            <a:avLst/>
          </a:prstGeom>
          <a:noFill/>
        </p:spPr>
        <p:txBody>
          <a:bodyPr wrap="square" rtlCol="0">
            <a:spAutoFit/>
          </a:bodyPr>
          <a:lstStyle/>
          <a:p>
            <a:r>
              <a:rPr lang="en-US" sz="800" dirty="0">
                <a:solidFill>
                  <a:schemeClr val="bg1"/>
                </a:solidFill>
              </a:rPr>
              <a:t>©McGraw-Hill Education</a:t>
            </a:r>
          </a:p>
        </p:txBody>
      </p:sp>
    </p:spTree>
    <p:extLst>
      <p:ext uri="{BB962C8B-B14F-4D97-AF65-F5344CB8AC3E}">
        <p14:creationId xmlns:p14="http://schemas.microsoft.com/office/powerpoint/2010/main" val="263611861"/>
      </p:ext>
    </p:extLst>
  </p:cSld>
  <p:clrMap bg1="lt1" tx1="dk1" bg2="lt2" tx2="dk2" accent1="accent1" accent2="accent2" accent3="accent3" accent4="accent4" accent5="accent5" accent6="accent6" hlink="hlink" folHlink="folHlink"/>
  <p:sldLayoutIdLst>
    <p:sldLayoutId id="2147483677" r:id="rId1"/>
    <p:sldLayoutId id="2147483769" r:id="rId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Copyright" descr="©McGraw-Hill Education"/>
          <p:cNvSpPr txBox="1">
            <a:spLocks/>
          </p:cNvSpPr>
          <p:nvPr userDrawn="1"/>
        </p:nvSpPr>
        <p:spPr>
          <a:xfrm>
            <a:off x="0" y="6705600"/>
            <a:ext cx="13716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3200" kern="1200" dirty="0">
                <a:solidFill>
                  <a:srgbClr val="6A6A6A"/>
                </a:solidFill>
                <a:effectLst/>
                <a:latin typeface="+mn-lt"/>
                <a:ea typeface="+mn-ea"/>
                <a:cs typeface="+mn-cs"/>
              </a:rPr>
              <a:t>©McGraw-Hill Education</a:t>
            </a:r>
          </a:p>
        </p:txBody>
      </p:sp>
    </p:spTree>
    <p:extLst>
      <p:ext uri="{BB962C8B-B14F-4D97-AF65-F5344CB8AC3E}">
        <p14:creationId xmlns:p14="http://schemas.microsoft.com/office/powerpoint/2010/main" val="782738187"/>
      </p:ext>
    </p:extLst>
  </p:cSld>
  <p:clrMap bg1="lt1" tx1="dk1" bg2="lt2" tx2="dk2" accent1="accent1" accent2="accent2" accent3="accent3" accent4="accent4" accent5="accent5" accent6="accent6" hlink="hlink" folHlink="folHlink"/>
  <p:sldLayoutIdLst>
    <p:sldLayoutId id="2147483902" r:id="rId1"/>
    <p:sldLayoutId id="2147483906" r:id="rId2"/>
    <p:sldLayoutId id="2147483755" r:id="rId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40.xml"/></Relationships>
</file>

<file path=ppt/slides/_rels/slide100.xml.rels><?xml version="1.0" encoding="UTF-8" standalone="yes"?>
<Relationships xmlns="http://schemas.openxmlformats.org/package/2006/relationships"><Relationship Id="rId2" Type="http://schemas.openxmlformats.org/officeDocument/2006/relationships/image" Target="../media/image336.jpeg"/><Relationship Id="rId1" Type="http://schemas.openxmlformats.org/officeDocument/2006/relationships/slideLayout" Target="../slideLayouts/slideLayout3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slideLayout" Target="../slideLayouts/slideLayout40.xml"/><Relationship Id="rId1" Type="http://schemas.openxmlformats.org/officeDocument/2006/relationships/vmlDrawing" Target="../drawings/vmlDrawing5.vml"/><Relationship Id="rId6" Type="http://schemas.openxmlformats.org/officeDocument/2006/relationships/image" Target="../media/image33.wmf"/><Relationship Id="rId5" Type="http://schemas.openxmlformats.org/officeDocument/2006/relationships/oleObject" Target="../embeddings/oleObject15.bin"/><Relationship Id="rId4" Type="http://schemas.openxmlformats.org/officeDocument/2006/relationships/image" Target="../media/image35.jpg"/></Relationships>
</file>

<file path=ppt/slides/_rels/slide1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slideLayout" Target="../slideLayouts/slideLayout40.xml"/><Relationship Id="rId1" Type="http://schemas.openxmlformats.org/officeDocument/2006/relationships/vmlDrawing" Target="../drawings/vmlDrawing6.vml"/><Relationship Id="rId6" Type="http://schemas.openxmlformats.org/officeDocument/2006/relationships/image" Target="../media/image33.wmf"/><Relationship Id="rId5" Type="http://schemas.openxmlformats.org/officeDocument/2006/relationships/oleObject" Target="../embeddings/oleObject16.bin"/><Relationship Id="rId4" Type="http://schemas.openxmlformats.org/officeDocument/2006/relationships/image" Target="../media/image35.jpg"/></Relationships>
</file>

<file path=ppt/slides/_rels/slide13.xml.rels><?xml version="1.0" encoding="UTF-8" standalone="yes"?>
<Relationships xmlns="http://schemas.openxmlformats.org/package/2006/relationships"><Relationship Id="rId3" Type="http://schemas.openxmlformats.org/officeDocument/2006/relationships/image" Target="../media/image38.jpg"/><Relationship Id="rId7" Type="http://schemas.openxmlformats.org/officeDocument/2006/relationships/image" Target="../media/image37.wmf"/><Relationship Id="rId2" Type="http://schemas.openxmlformats.org/officeDocument/2006/relationships/slideLayout" Target="../slideLayouts/slideLayout39.xml"/><Relationship Id="rId1" Type="http://schemas.openxmlformats.org/officeDocument/2006/relationships/vmlDrawing" Target="../drawings/vmlDrawing7.vml"/><Relationship Id="rId6" Type="http://schemas.openxmlformats.org/officeDocument/2006/relationships/oleObject" Target="../embeddings/oleObject18.bin"/><Relationship Id="rId5" Type="http://schemas.openxmlformats.org/officeDocument/2006/relationships/image" Target="../media/image36.wmf"/><Relationship Id="rId4" Type="http://schemas.openxmlformats.org/officeDocument/2006/relationships/oleObject" Target="../embeddings/oleObject17.bin"/></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image" Target="../media/image41.jpg"/><Relationship Id="rId7" Type="http://schemas.openxmlformats.org/officeDocument/2006/relationships/image" Target="../media/image37.wmf"/><Relationship Id="rId2" Type="http://schemas.openxmlformats.org/officeDocument/2006/relationships/slideLayout" Target="../slideLayouts/slideLayout39.xml"/><Relationship Id="rId1" Type="http://schemas.openxmlformats.org/officeDocument/2006/relationships/vmlDrawing" Target="../drawings/vmlDrawing8.vml"/><Relationship Id="rId6" Type="http://schemas.openxmlformats.org/officeDocument/2006/relationships/oleObject" Target="../embeddings/oleObject20.bin"/><Relationship Id="rId5" Type="http://schemas.openxmlformats.org/officeDocument/2006/relationships/image" Target="../media/image39.wmf"/><Relationship Id="rId4" Type="http://schemas.openxmlformats.org/officeDocument/2006/relationships/oleObject" Target="../embeddings/oleObject19.bin"/><Relationship Id="rId9" Type="http://schemas.openxmlformats.org/officeDocument/2006/relationships/image" Target="../media/image40.wmf"/></Relationships>
</file>

<file path=ppt/slides/_rels/slide1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3" Type="http://schemas.openxmlformats.org/officeDocument/2006/relationships/image" Target="../media/image45.jpg"/><Relationship Id="rId7" Type="http://schemas.openxmlformats.org/officeDocument/2006/relationships/image" Target="../media/image44.wmf"/><Relationship Id="rId2" Type="http://schemas.openxmlformats.org/officeDocument/2006/relationships/slideLayout" Target="../slideLayouts/slideLayout39.xml"/><Relationship Id="rId1" Type="http://schemas.openxmlformats.org/officeDocument/2006/relationships/vmlDrawing" Target="../drawings/vmlDrawing9.vml"/><Relationship Id="rId6" Type="http://schemas.openxmlformats.org/officeDocument/2006/relationships/oleObject" Target="../embeddings/oleObject22.bin"/><Relationship Id="rId5" Type="http://schemas.openxmlformats.org/officeDocument/2006/relationships/image" Target="../media/image47.jpg"/><Relationship Id="rId4" Type="http://schemas.openxmlformats.org/officeDocument/2006/relationships/image" Target="../media/image46.jpg"/></Relationships>
</file>

<file path=ppt/slides/_rels/slide18.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39.xml"/><Relationship Id="rId4" Type="http://schemas.openxmlformats.org/officeDocument/2006/relationships/image" Target="../media/image50.jpg"/></Relationships>
</file>

<file path=ppt/slides/_rels/slide19.xml.rels><?xml version="1.0" encoding="UTF-8" standalone="yes"?>
<Relationships xmlns="http://schemas.openxmlformats.org/package/2006/relationships"><Relationship Id="rId8" Type="http://schemas.openxmlformats.org/officeDocument/2006/relationships/image" Target="../media/image52.wmf"/><Relationship Id="rId13" Type="http://schemas.openxmlformats.org/officeDocument/2006/relationships/oleObject" Target="../embeddings/oleObject27.bin"/><Relationship Id="rId3" Type="http://schemas.openxmlformats.org/officeDocument/2006/relationships/oleObject" Target="../embeddings/oleObject23.bin"/><Relationship Id="rId7" Type="http://schemas.openxmlformats.org/officeDocument/2006/relationships/oleObject" Target="../embeddings/oleObject24.bin"/><Relationship Id="rId12" Type="http://schemas.openxmlformats.org/officeDocument/2006/relationships/image" Target="../media/image54.wmf"/><Relationship Id="rId2" Type="http://schemas.openxmlformats.org/officeDocument/2006/relationships/slideLayout" Target="../slideLayouts/slideLayout39.xml"/><Relationship Id="rId1" Type="http://schemas.openxmlformats.org/officeDocument/2006/relationships/vmlDrawing" Target="../drawings/vmlDrawing10.vml"/><Relationship Id="rId6" Type="http://schemas.openxmlformats.org/officeDocument/2006/relationships/image" Target="../media/image57.jpg"/><Relationship Id="rId11" Type="http://schemas.openxmlformats.org/officeDocument/2006/relationships/oleObject" Target="../embeddings/oleObject26.bin"/><Relationship Id="rId5" Type="http://schemas.openxmlformats.org/officeDocument/2006/relationships/image" Target="../media/image56.jpg"/><Relationship Id="rId10" Type="http://schemas.openxmlformats.org/officeDocument/2006/relationships/image" Target="../media/image53.wmf"/><Relationship Id="rId4" Type="http://schemas.openxmlformats.org/officeDocument/2006/relationships/image" Target="../media/image51.wmf"/><Relationship Id="rId9" Type="http://schemas.openxmlformats.org/officeDocument/2006/relationships/oleObject" Target="../embeddings/oleObject25.bin"/><Relationship Id="rId14" Type="http://schemas.openxmlformats.org/officeDocument/2006/relationships/image" Target="../media/image55.wmf"/></Relationships>
</file>

<file path=ppt/slides/_rels/slide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30.bin"/><Relationship Id="rId13" Type="http://schemas.openxmlformats.org/officeDocument/2006/relationships/image" Target="../media/image62.wmf"/><Relationship Id="rId3" Type="http://schemas.openxmlformats.org/officeDocument/2006/relationships/image" Target="../media/image64.jpg"/><Relationship Id="rId7" Type="http://schemas.openxmlformats.org/officeDocument/2006/relationships/image" Target="../media/image59.wmf"/><Relationship Id="rId12" Type="http://schemas.openxmlformats.org/officeDocument/2006/relationships/oleObject" Target="../embeddings/oleObject32.bin"/><Relationship Id="rId2" Type="http://schemas.openxmlformats.org/officeDocument/2006/relationships/slideLayout" Target="../slideLayouts/slideLayout40.xml"/><Relationship Id="rId1" Type="http://schemas.openxmlformats.org/officeDocument/2006/relationships/vmlDrawing" Target="../drawings/vmlDrawing11.vml"/><Relationship Id="rId6" Type="http://schemas.openxmlformats.org/officeDocument/2006/relationships/oleObject" Target="../embeddings/oleObject29.bin"/><Relationship Id="rId11" Type="http://schemas.openxmlformats.org/officeDocument/2006/relationships/image" Target="../media/image61.wmf"/><Relationship Id="rId5" Type="http://schemas.openxmlformats.org/officeDocument/2006/relationships/image" Target="../media/image58.wmf"/><Relationship Id="rId15" Type="http://schemas.openxmlformats.org/officeDocument/2006/relationships/image" Target="../media/image63.wmf"/><Relationship Id="rId10" Type="http://schemas.openxmlformats.org/officeDocument/2006/relationships/oleObject" Target="../embeddings/oleObject31.bin"/><Relationship Id="rId4" Type="http://schemas.openxmlformats.org/officeDocument/2006/relationships/oleObject" Target="../embeddings/oleObject28.bin"/><Relationship Id="rId9" Type="http://schemas.openxmlformats.org/officeDocument/2006/relationships/image" Target="../media/image60.wmf"/><Relationship Id="rId14" Type="http://schemas.openxmlformats.org/officeDocument/2006/relationships/oleObject" Target="../embeddings/oleObject33.bin"/></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36.bin"/><Relationship Id="rId3" Type="http://schemas.openxmlformats.org/officeDocument/2006/relationships/image" Target="../media/image68.jpeg"/><Relationship Id="rId7" Type="http://schemas.openxmlformats.org/officeDocument/2006/relationships/image" Target="../media/image66.wmf"/><Relationship Id="rId2" Type="http://schemas.openxmlformats.org/officeDocument/2006/relationships/slideLayout" Target="../slideLayouts/slideLayout40.xml"/><Relationship Id="rId1" Type="http://schemas.openxmlformats.org/officeDocument/2006/relationships/vmlDrawing" Target="../drawings/vmlDrawing12.vml"/><Relationship Id="rId6" Type="http://schemas.openxmlformats.org/officeDocument/2006/relationships/oleObject" Target="../embeddings/oleObject35.bin"/><Relationship Id="rId5" Type="http://schemas.openxmlformats.org/officeDocument/2006/relationships/image" Target="../media/image65.wmf"/><Relationship Id="rId4" Type="http://schemas.openxmlformats.org/officeDocument/2006/relationships/oleObject" Target="../embeddings/oleObject34.bin"/><Relationship Id="rId9" Type="http://schemas.openxmlformats.org/officeDocument/2006/relationships/image" Target="../media/image67.wmf"/></Relationships>
</file>

<file path=ppt/slides/_rels/slide22.xml.rels><?xml version="1.0" encoding="UTF-8" standalone="yes"?>
<Relationships xmlns="http://schemas.openxmlformats.org/package/2006/relationships"><Relationship Id="rId8" Type="http://schemas.openxmlformats.org/officeDocument/2006/relationships/image" Target="../media/image70.wmf"/><Relationship Id="rId3" Type="http://schemas.openxmlformats.org/officeDocument/2006/relationships/image" Target="../media/image72.jpeg"/><Relationship Id="rId7" Type="http://schemas.openxmlformats.org/officeDocument/2006/relationships/oleObject" Target="../embeddings/oleObject38.bin"/><Relationship Id="rId2" Type="http://schemas.openxmlformats.org/officeDocument/2006/relationships/slideLayout" Target="../slideLayouts/slideLayout39.xml"/><Relationship Id="rId1" Type="http://schemas.openxmlformats.org/officeDocument/2006/relationships/vmlDrawing" Target="../drawings/vmlDrawing13.vml"/><Relationship Id="rId6" Type="http://schemas.openxmlformats.org/officeDocument/2006/relationships/image" Target="../media/image69.wmf"/><Relationship Id="rId5" Type="http://schemas.openxmlformats.org/officeDocument/2006/relationships/oleObject" Target="../embeddings/oleObject37.bin"/><Relationship Id="rId10" Type="http://schemas.openxmlformats.org/officeDocument/2006/relationships/image" Target="../media/image71.wmf"/><Relationship Id="rId4" Type="http://schemas.openxmlformats.org/officeDocument/2006/relationships/image" Target="../media/image73.jpeg"/><Relationship Id="rId9" Type="http://schemas.openxmlformats.org/officeDocument/2006/relationships/oleObject" Target="../embeddings/oleObject39.bin"/></Relationships>
</file>

<file path=ppt/slides/_rels/slide23.xml.rels><?xml version="1.0" encoding="UTF-8" standalone="yes"?>
<Relationships xmlns="http://schemas.openxmlformats.org/package/2006/relationships"><Relationship Id="rId8" Type="http://schemas.openxmlformats.org/officeDocument/2006/relationships/image" Target="../media/image75.wmf"/><Relationship Id="rId13" Type="http://schemas.openxmlformats.org/officeDocument/2006/relationships/oleObject" Target="../embeddings/oleObject44.bin"/><Relationship Id="rId18" Type="http://schemas.openxmlformats.org/officeDocument/2006/relationships/image" Target="../media/image80.wmf"/><Relationship Id="rId3" Type="http://schemas.openxmlformats.org/officeDocument/2006/relationships/image" Target="../media/image81.jpeg"/><Relationship Id="rId7" Type="http://schemas.openxmlformats.org/officeDocument/2006/relationships/oleObject" Target="../embeddings/oleObject41.bin"/><Relationship Id="rId12" Type="http://schemas.openxmlformats.org/officeDocument/2006/relationships/image" Target="../media/image77.wmf"/><Relationship Id="rId17" Type="http://schemas.openxmlformats.org/officeDocument/2006/relationships/oleObject" Target="../embeddings/oleObject46.bin"/><Relationship Id="rId2" Type="http://schemas.openxmlformats.org/officeDocument/2006/relationships/slideLayout" Target="../slideLayouts/slideLayout39.xml"/><Relationship Id="rId16" Type="http://schemas.openxmlformats.org/officeDocument/2006/relationships/image" Target="../media/image79.png"/><Relationship Id="rId1" Type="http://schemas.openxmlformats.org/officeDocument/2006/relationships/vmlDrawing" Target="../drawings/vmlDrawing14.vml"/><Relationship Id="rId6" Type="http://schemas.openxmlformats.org/officeDocument/2006/relationships/image" Target="../media/image74.wmf"/><Relationship Id="rId11" Type="http://schemas.openxmlformats.org/officeDocument/2006/relationships/oleObject" Target="../embeddings/oleObject43.bin"/><Relationship Id="rId5" Type="http://schemas.openxmlformats.org/officeDocument/2006/relationships/oleObject" Target="../embeddings/oleObject40.bin"/><Relationship Id="rId15" Type="http://schemas.openxmlformats.org/officeDocument/2006/relationships/oleObject" Target="../embeddings/oleObject45.bin"/><Relationship Id="rId10" Type="http://schemas.openxmlformats.org/officeDocument/2006/relationships/image" Target="../media/image76.wmf"/><Relationship Id="rId4" Type="http://schemas.openxmlformats.org/officeDocument/2006/relationships/image" Target="../media/image73.jpeg"/><Relationship Id="rId9" Type="http://schemas.openxmlformats.org/officeDocument/2006/relationships/oleObject" Target="../embeddings/oleObject42.bin"/><Relationship Id="rId14" Type="http://schemas.openxmlformats.org/officeDocument/2006/relationships/image" Target="../media/image78.wmf"/></Relationships>
</file>

<file path=ppt/slides/_rels/slide24.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49.bin"/><Relationship Id="rId3" Type="http://schemas.openxmlformats.org/officeDocument/2006/relationships/image" Target="../media/image87.jpg"/><Relationship Id="rId7" Type="http://schemas.openxmlformats.org/officeDocument/2006/relationships/image" Target="../media/image85.wmf"/><Relationship Id="rId2" Type="http://schemas.openxmlformats.org/officeDocument/2006/relationships/slideLayout" Target="../slideLayouts/slideLayout38.xml"/><Relationship Id="rId1" Type="http://schemas.openxmlformats.org/officeDocument/2006/relationships/vmlDrawing" Target="../drawings/vmlDrawing15.vml"/><Relationship Id="rId6" Type="http://schemas.openxmlformats.org/officeDocument/2006/relationships/oleObject" Target="../embeddings/oleObject48.bin"/><Relationship Id="rId5" Type="http://schemas.openxmlformats.org/officeDocument/2006/relationships/image" Target="../media/image84.wmf"/><Relationship Id="rId4" Type="http://schemas.openxmlformats.org/officeDocument/2006/relationships/oleObject" Target="../embeddings/oleObject47.bin"/><Relationship Id="rId9" Type="http://schemas.openxmlformats.org/officeDocument/2006/relationships/image" Target="../media/image86.wmf"/></Relationships>
</file>

<file path=ppt/slides/_rels/slide27.xml.rels><?xml version="1.0" encoding="UTF-8" standalone="yes"?>
<Relationships xmlns="http://schemas.openxmlformats.org/package/2006/relationships"><Relationship Id="rId8" Type="http://schemas.openxmlformats.org/officeDocument/2006/relationships/image" Target="../media/image89.wmf"/><Relationship Id="rId13" Type="http://schemas.openxmlformats.org/officeDocument/2006/relationships/oleObject" Target="../embeddings/oleObject54.bin"/><Relationship Id="rId3" Type="http://schemas.openxmlformats.org/officeDocument/2006/relationships/image" Target="../media/image94.jpg"/><Relationship Id="rId7" Type="http://schemas.openxmlformats.org/officeDocument/2006/relationships/oleObject" Target="../embeddings/oleObject51.bin"/><Relationship Id="rId12" Type="http://schemas.openxmlformats.org/officeDocument/2006/relationships/image" Target="../media/image91.wmf"/><Relationship Id="rId2" Type="http://schemas.openxmlformats.org/officeDocument/2006/relationships/slideLayout" Target="../slideLayouts/slideLayout39.xml"/><Relationship Id="rId16" Type="http://schemas.openxmlformats.org/officeDocument/2006/relationships/image" Target="../media/image93.wmf"/><Relationship Id="rId1" Type="http://schemas.openxmlformats.org/officeDocument/2006/relationships/vmlDrawing" Target="../drawings/vmlDrawing16.vml"/><Relationship Id="rId6" Type="http://schemas.openxmlformats.org/officeDocument/2006/relationships/image" Target="../media/image88.wmf"/><Relationship Id="rId11" Type="http://schemas.openxmlformats.org/officeDocument/2006/relationships/oleObject" Target="../embeddings/oleObject53.bin"/><Relationship Id="rId5" Type="http://schemas.openxmlformats.org/officeDocument/2006/relationships/oleObject" Target="../embeddings/oleObject50.bin"/><Relationship Id="rId15" Type="http://schemas.openxmlformats.org/officeDocument/2006/relationships/oleObject" Target="../embeddings/oleObject55.bin"/><Relationship Id="rId10" Type="http://schemas.openxmlformats.org/officeDocument/2006/relationships/image" Target="../media/image90.wmf"/><Relationship Id="rId4" Type="http://schemas.openxmlformats.org/officeDocument/2006/relationships/image" Target="../media/image95.jpg"/><Relationship Id="rId9" Type="http://schemas.openxmlformats.org/officeDocument/2006/relationships/oleObject" Target="../embeddings/oleObject52.bin"/><Relationship Id="rId14" Type="http://schemas.openxmlformats.org/officeDocument/2006/relationships/image" Target="../media/image92.wmf"/></Relationships>
</file>

<file path=ppt/slides/_rels/slide28.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slideLayout" Target="../slideLayouts/slideLayout37.xml"/><Relationship Id="rId1" Type="http://schemas.openxmlformats.org/officeDocument/2006/relationships/vmlDrawing" Target="../drawings/vmlDrawing17.vml"/><Relationship Id="rId5" Type="http://schemas.openxmlformats.org/officeDocument/2006/relationships/image" Target="../media/image96.wmf"/><Relationship Id="rId4" Type="http://schemas.openxmlformats.org/officeDocument/2006/relationships/oleObject" Target="../embeddings/oleObject56.bin"/></Relationships>
</file>

<file path=ppt/slides/_rels/slide29.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slide" Target="slide34.xml"/><Relationship Id="rId3" Type="http://schemas.openxmlformats.org/officeDocument/2006/relationships/slide" Target="slide5.xml"/><Relationship Id="rId7" Type="http://schemas.openxmlformats.org/officeDocument/2006/relationships/slide" Target="slide10.xml"/><Relationship Id="rId12" Type="http://schemas.openxmlformats.org/officeDocument/2006/relationships/slide" Target="slide30.xml"/><Relationship Id="rId2" Type="http://schemas.openxmlformats.org/officeDocument/2006/relationships/notesSlide" Target="../notesSlides/notesSlide1.xml"/><Relationship Id="rId1" Type="http://schemas.openxmlformats.org/officeDocument/2006/relationships/slideLayout" Target="../slideLayouts/slideLayout45.xml"/><Relationship Id="rId6" Type="http://schemas.openxmlformats.org/officeDocument/2006/relationships/slide" Target="slide12.xml"/><Relationship Id="rId11" Type="http://schemas.openxmlformats.org/officeDocument/2006/relationships/slide" Target="slide27.xml"/><Relationship Id="rId5" Type="http://schemas.openxmlformats.org/officeDocument/2006/relationships/slide" Target="slide101.xml"/><Relationship Id="rId10" Type="http://schemas.openxmlformats.org/officeDocument/2006/relationships/slide" Target="slide17.xml"/><Relationship Id="rId4" Type="http://schemas.openxmlformats.org/officeDocument/2006/relationships/slide" Target="slide7.xml"/><Relationship Id="rId9" Type="http://schemas.openxmlformats.org/officeDocument/2006/relationships/slide" Target="slide18.xml"/><Relationship Id="rId14" Type="http://schemas.openxmlformats.org/officeDocument/2006/relationships/slide" Target="slide45.xml"/></Relationships>
</file>

<file path=ppt/slides/_rels/slide30.xml.rels><?xml version="1.0" encoding="UTF-8" standalone="yes"?>
<Relationships xmlns="http://schemas.openxmlformats.org/package/2006/relationships"><Relationship Id="rId8" Type="http://schemas.openxmlformats.org/officeDocument/2006/relationships/image" Target="../media/image100.wmf"/><Relationship Id="rId3" Type="http://schemas.openxmlformats.org/officeDocument/2006/relationships/image" Target="../media/image98.jpg"/><Relationship Id="rId7" Type="http://schemas.openxmlformats.org/officeDocument/2006/relationships/oleObject" Target="../embeddings/oleObject58.bin"/><Relationship Id="rId2" Type="http://schemas.openxmlformats.org/officeDocument/2006/relationships/slideLayout" Target="../slideLayouts/slideLayout38.xml"/><Relationship Id="rId1" Type="http://schemas.openxmlformats.org/officeDocument/2006/relationships/vmlDrawing" Target="../drawings/vmlDrawing18.vml"/><Relationship Id="rId6" Type="http://schemas.openxmlformats.org/officeDocument/2006/relationships/image" Target="../media/image99.wmf"/><Relationship Id="rId5" Type="http://schemas.openxmlformats.org/officeDocument/2006/relationships/oleObject" Target="../embeddings/oleObject57.bin"/><Relationship Id="rId10" Type="http://schemas.openxmlformats.org/officeDocument/2006/relationships/image" Target="../media/image101.wmf"/><Relationship Id="rId4" Type="http://schemas.openxmlformats.org/officeDocument/2006/relationships/image" Target="../media/image102.jpg"/><Relationship Id="rId9" Type="http://schemas.openxmlformats.org/officeDocument/2006/relationships/oleObject" Target="../embeddings/oleObject59.bin"/></Relationships>
</file>

<file path=ppt/slides/_rels/slide31.xml.rels><?xml version="1.0" encoding="UTF-8" standalone="yes"?>
<Relationships xmlns="http://schemas.openxmlformats.org/package/2006/relationships"><Relationship Id="rId8" Type="http://schemas.openxmlformats.org/officeDocument/2006/relationships/image" Target="../media/image104.wmf"/><Relationship Id="rId3" Type="http://schemas.openxmlformats.org/officeDocument/2006/relationships/image" Target="../media/image98.jpg"/><Relationship Id="rId7" Type="http://schemas.openxmlformats.org/officeDocument/2006/relationships/oleObject" Target="../embeddings/oleObject61.bin"/><Relationship Id="rId12" Type="http://schemas.openxmlformats.org/officeDocument/2006/relationships/image" Target="../media/image106.wmf"/><Relationship Id="rId2" Type="http://schemas.openxmlformats.org/officeDocument/2006/relationships/slideLayout" Target="../slideLayouts/slideLayout39.xml"/><Relationship Id="rId1" Type="http://schemas.openxmlformats.org/officeDocument/2006/relationships/vmlDrawing" Target="../drawings/vmlDrawing19.vml"/><Relationship Id="rId6" Type="http://schemas.openxmlformats.org/officeDocument/2006/relationships/image" Target="../media/image103.wmf"/><Relationship Id="rId11" Type="http://schemas.openxmlformats.org/officeDocument/2006/relationships/oleObject" Target="../embeddings/oleObject63.bin"/><Relationship Id="rId5" Type="http://schemas.openxmlformats.org/officeDocument/2006/relationships/oleObject" Target="../embeddings/oleObject60.bin"/><Relationship Id="rId10" Type="http://schemas.openxmlformats.org/officeDocument/2006/relationships/image" Target="../media/image105.wmf"/><Relationship Id="rId4" Type="http://schemas.openxmlformats.org/officeDocument/2006/relationships/image" Target="../media/image102.jpg"/><Relationship Id="rId9" Type="http://schemas.openxmlformats.org/officeDocument/2006/relationships/oleObject" Target="../embeddings/oleObject62.bin"/></Relationships>
</file>

<file path=ppt/slides/_rels/slide32.xml.rels><?xml version="1.0" encoding="UTF-8" standalone="yes"?>
<Relationships xmlns="http://schemas.openxmlformats.org/package/2006/relationships"><Relationship Id="rId3" Type="http://schemas.openxmlformats.org/officeDocument/2006/relationships/image" Target="../media/image98.jpg"/><Relationship Id="rId7" Type="http://schemas.openxmlformats.org/officeDocument/2006/relationships/image" Target="../media/image108.wmf"/><Relationship Id="rId2" Type="http://schemas.openxmlformats.org/officeDocument/2006/relationships/slideLayout" Target="../slideLayouts/slideLayout40.xml"/><Relationship Id="rId1" Type="http://schemas.openxmlformats.org/officeDocument/2006/relationships/vmlDrawing" Target="../drawings/vmlDrawing20.vml"/><Relationship Id="rId6" Type="http://schemas.openxmlformats.org/officeDocument/2006/relationships/oleObject" Target="../embeddings/oleObject65.bin"/><Relationship Id="rId5" Type="http://schemas.openxmlformats.org/officeDocument/2006/relationships/image" Target="../media/image107.wmf"/><Relationship Id="rId4" Type="http://schemas.openxmlformats.org/officeDocument/2006/relationships/oleObject" Target="../embeddings/oleObject64.bin"/></Relationships>
</file>

<file path=ppt/slides/_rels/slide33.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40.xml"/></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68.bin"/><Relationship Id="rId3" Type="http://schemas.openxmlformats.org/officeDocument/2006/relationships/image" Target="../media/image114.jpg"/><Relationship Id="rId7" Type="http://schemas.openxmlformats.org/officeDocument/2006/relationships/image" Target="../media/image111.wmf"/><Relationship Id="rId2" Type="http://schemas.openxmlformats.org/officeDocument/2006/relationships/slideLayout" Target="../slideLayouts/slideLayout39.xml"/><Relationship Id="rId1" Type="http://schemas.openxmlformats.org/officeDocument/2006/relationships/vmlDrawing" Target="../drawings/vmlDrawing21.vml"/><Relationship Id="rId6" Type="http://schemas.openxmlformats.org/officeDocument/2006/relationships/oleObject" Target="../embeddings/oleObject67.bin"/><Relationship Id="rId11" Type="http://schemas.openxmlformats.org/officeDocument/2006/relationships/image" Target="../media/image113.wmf"/><Relationship Id="rId5" Type="http://schemas.openxmlformats.org/officeDocument/2006/relationships/image" Target="../media/image110.wmf"/><Relationship Id="rId10" Type="http://schemas.openxmlformats.org/officeDocument/2006/relationships/oleObject" Target="../embeddings/oleObject69.bin"/><Relationship Id="rId4" Type="http://schemas.openxmlformats.org/officeDocument/2006/relationships/oleObject" Target="../embeddings/oleObject66.bin"/><Relationship Id="rId9" Type="http://schemas.openxmlformats.org/officeDocument/2006/relationships/image" Target="../media/image112.wmf"/></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71.bin"/><Relationship Id="rId13" Type="http://schemas.openxmlformats.org/officeDocument/2006/relationships/image" Target="../media/image118.wmf"/><Relationship Id="rId18" Type="http://schemas.openxmlformats.org/officeDocument/2006/relationships/oleObject" Target="../embeddings/oleObject76.bin"/><Relationship Id="rId26" Type="http://schemas.openxmlformats.org/officeDocument/2006/relationships/oleObject" Target="../embeddings/oleObject80.bin"/><Relationship Id="rId3" Type="http://schemas.openxmlformats.org/officeDocument/2006/relationships/image" Target="../media/image114.jpg"/><Relationship Id="rId21" Type="http://schemas.openxmlformats.org/officeDocument/2006/relationships/image" Target="../media/image122.wmf"/><Relationship Id="rId34" Type="http://schemas.openxmlformats.org/officeDocument/2006/relationships/oleObject" Target="../embeddings/oleObject84.bin"/><Relationship Id="rId7" Type="http://schemas.openxmlformats.org/officeDocument/2006/relationships/image" Target="../media/image131.jpg"/><Relationship Id="rId12" Type="http://schemas.openxmlformats.org/officeDocument/2006/relationships/oleObject" Target="../embeddings/oleObject73.bin"/><Relationship Id="rId17" Type="http://schemas.openxmlformats.org/officeDocument/2006/relationships/image" Target="../media/image120.wmf"/><Relationship Id="rId25" Type="http://schemas.openxmlformats.org/officeDocument/2006/relationships/image" Target="../media/image124.wmf"/><Relationship Id="rId33" Type="http://schemas.openxmlformats.org/officeDocument/2006/relationships/image" Target="../media/image128.wmf"/><Relationship Id="rId2" Type="http://schemas.openxmlformats.org/officeDocument/2006/relationships/slideLayout" Target="../slideLayouts/slideLayout39.xml"/><Relationship Id="rId16" Type="http://schemas.openxmlformats.org/officeDocument/2006/relationships/oleObject" Target="../embeddings/oleObject75.bin"/><Relationship Id="rId20" Type="http://schemas.openxmlformats.org/officeDocument/2006/relationships/oleObject" Target="../embeddings/oleObject77.bin"/><Relationship Id="rId29" Type="http://schemas.openxmlformats.org/officeDocument/2006/relationships/image" Target="../media/image126.png"/><Relationship Id="rId1" Type="http://schemas.openxmlformats.org/officeDocument/2006/relationships/vmlDrawing" Target="../drawings/vmlDrawing22.vml"/><Relationship Id="rId6" Type="http://schemas.openxmlformats.org/officeDocument/2006/relationships/image" Target="../media/image130.jpg"/><Relationship Id="rId11" Type="http://schemas.openxmlformats.org/officeDocument/2006/relationships/image" Target="../media/image117.wmf"/><Relationship Id="rId24" Type="http://schemas.openxmlformats.org/officeDocument/2006/relationships/oleObject" Target="../embeddings/oleObject79.bin"/><Relationship Id="rId32" Type="http://schemas.openxmlformats.org/officeDocument/2006/relationships/oleObject" Target="../embeddings/oleObject83.bin"/><Relationship Id="rId5" Type="http://schemas.openxmlformats.org/officeDocument/2006/relationships/image" Target="../media/image115.wmf"/><Relationship Id="rId15" Type="http://schemas.openxmlformats.org/officeDocument/2006/relationships/image" Target="../media/image119.wmf"/><Relationship Id="rId23" Type="http://schemas.openxmlformats.org/officeDocument/2006/relationships/image" Target="../media/image123.wmf"/><Relationship Id="rId28" Type="http://schemas.openxmlformats.org/officeDocument/2006/relationships/oleObject" Target="../embeddings/oleObject81.bin"/><Relationship Id="rId10" Type="http://schemas.openxmlformats.org/officeDocument/2006/relationships/oleObject" Target="../embeddings/oleObject72.bin"/><Relationship Id="rId19" Type="http://schemas.openxmlformats.org/officeDocument/2006/relationships/image" Target="../media/image121.wmf"/><Relationship Id="rId31" Type="http://schemas.openxmlformats.org/officeDocument/2006/relationships/image" Target="../media/image127.wmf"/><Relationship Id="rId4" Type="http://schemas.openxmlformats.org/officeDocument/2006/relationships/oleObject" Target="../embeddings/oleObject70.bin"/><Relationship Id="rId9" Type="http://schemas.openxmlformats.org/officeDocument/2006/relationships/image" Target="../media/image116.wmf"/><Relationship Id="rId14" Type="http://schemas.openxmlformats.org/officeDocument/2006/relationships/oleObject" Target="../embeddings/oleObject74.bin"/><Relationship Id="rId22" Type="http://schemas.openxmlformats.org/officeDocument/2006/relationships/oleObject" Target="../embeddings/oleObject78.bin"/><Relationship Id="rId27" Type="http://schemas.openxmlformats.org/officeDocument/2006/relationships/image" Target="../media/image125.wmf"/><Relationship Id="rId30" Type="http://schemas.openxmlformats.org/officeDocument/2006/relationships/oleObject" Target="../embeddings/oleObject82.bin"/><Relationship Id="rId35" Type="http://schemas.openxmlformats.org/officeDocument/2006/relationships/image" Target="../media/image129.wmf"/></Relationships>
</file>

<file path=ppt/slides/_rels/slide36.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slideLayout" Target="../slideLayouts/slideLayout40.xml"/><Relationship Id="rId1" Type="http://schemas.openxmlformats.org/officeDocument/2006/relationships/vmlDrawing" Target="../drawings/vmlDrawing23.vml"/><Relationship Id="rId5" Type="http://schemas.openxmlformats.org/officeDocument/2006/relationships/image" Target="../media/image132.wmf"/><Relationship Id="rId4" Type="http://schemas.openxmlformats.org/officeDocument/2006/relationships/oleObject" Target="../embeddings/oleObject85.bin"/></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88.bin"/><Relationship Id="rId3" Type="http://schemas.openxmlformats.org/officeDocument/2006/relationships/image" Target="../media/image137.jpg"/><Relationship Id="rId7" Type="http://schemas.openxmlformats.org/officeDocument/2006/relationships/image" Target="../media/image135.wmf"/><Relationship Id="rId2" Type="http://schemas.openxmlformats.org/officeDocument/2006/relationships/slideLayout" Target="../slideLayouts/slideLayout41.xml"/><Relationship Id="rId1" Type="http://schemas.openxmlformats.org/officeDocument/2006/relationships/vmlDrawing" Target="../drawings/vmlDrawing24.vml"/><Relationship Id="rId6" Type="http://schemas.openxmlformats.org/officeDocument/2006/relationships/oleObject" Target="../embeddings/oleObject87.bin"/><Relationship Id="rId5" Type="http://schemas.openxmlformats.org/officeDocument/2006/relationships/image" Target="../media/image134.wmf"/><Relationship Id="rId4" Type="http://schemas.openxmlformats.org/officeDocument/2006/relationships/oleObject" Target="../embeddings/oleObject86.bin"/><Relationship Id="rId9" Type="http://schemas.openxmlformats.org/officeDocument/2006/relationships/image" Target="../media/image136.wmf"/></Relationships>
</file>

<file path=ppt/slides/_rels/slide38.xml.rels><?xml version="1.0" encoding="UTF-8" standalone="yes"?>
<Relationships xmlns="http://schemas.openxmlformats.org/package/2006/relationships"><Relationship Id="rId8" Type="http://schemas.openxmlformats.org/officeDocument/2006/relationships/image" Target="../media/image139.wmf"/><Relationship Id="rId3" Type="http://schemas.openxmlformats.org/officeDocument/2006/relationships/image" Target="../media/image142.jpg"/><Relationship Id="rId7" Type="http://schemas.openxmlformats.org/officeDocument/2006/relationships/oleObject" Target="../embeddings/oleObject90.bin"/><Relationship Id="rId12" Type="http://schemas.openxmlformats.org/officeDocument/2006/relationships/image" Target="../media/image141.wmf"/><Relationship Id="rId2" Type="http://schemas.openxmlformats.org/officeDocument/2006/relationships/slideLayout" Target="../slideLayouts/slideLayout38.xml"/><Relationship Id="rId1" Type="http://schemas.openxmlformats.org/officeDocument/2006/relationships/vmlDrawing" Target="../drawings/vmlDrawing25.vml"/><Relationship Id="rId6" Type="http://schemas.openxmlformats.org/officeDocument/2006/relationships/image" Target="../media/image138.wmf"/><Relationship Id="rId11" Type="http://schemas.openxmlformats.org/officeDocument/2006/relationships/oleObject" Target="../embeddings/oleObject92.bin"/><Relationship Id="rId5" Type="http://schemas.openxmlformats.org/officeDocument/2006/relationships/oleObject" Target="../embeddings/oleObject89.bin"/><Relationship Id="rId10" Type="http://schemas.openxmlformats.org/officeDocument/2006/relationships/image" Target="../media/image140.wmf"/><Relationship Id="rId4" Type="http://schemas.openxmlformats.org/officeDocument/2006/relationships/image" Target="../media/image143.jpg"/><Relationship Id="rId9" Type="http://schemas.openxmlformats.org/officeDocument/2006/relationships/oleObject" Target="../embeddings/oleObject91.bin"/></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95.bin"/><Relationship Id="rId13" Type="http://schemas.openxmlformats.org/officeDocument/2006/relationships/oleObject" Target="../embeddings/oleObject97.bin"/><Relationship Id="rId18" Type="http://schemas.openxmlformats.org/officeDocument/2006/relationships/image" Target="../media/image150.wmf"/><Relationship Id="rId3" Type="http://schemas.openxmlformats.org/officeDocument/2006/relationships/image" Target="../media/image154.jpg"/><Relationship Id="rId21" Type="http://schemas.openxmlformats.org/officeDocument/2006/relationships/oleObject" Target="../embeddings/oleObject101.bin"/><Relationship Id="rId7" Type="http://schemas.openxmlformats.org/officeDocument/2006/relationships/image" Target="../media/image145.wmf"/><Relationship Id="rId12" Type="http://schemas.openxmlformats.org/officeDocument/2006/relationships/image" Target="../media/image155.jpg"/><Relationship Id="rId17" Type="http://schemas.openxmlformats.org/officeDocument/2006/relationships/oleObject" Target="../embeddings/oleObject99.bin"/><Relationship Id="rId2" Type="http://schemas.openxmlformats.org/officeDocument/2006/relationships/slideLayout" Target="../slideLayouts/slideLayout40.xml"/><Relationship Id="rId16" Type="http://schemas.openxmlformats.org/officeDocument/2006/relationships/image" Target="../media/image149.wmf"/><Relationship Id="rId20" Type="http://schemas.openxmlformats.org/officeDocument/2006/relationships/image" Target="../media/image151.wmf"/><Relationship Id="rId1" Type="http://schemas.openxmlformats.org/officeDocument/2006/relationships/vmlDrawing" Target="../drawings/vmlDrawing26.vml"/><Relationship Id="rId6" Type="http://schemas.openxmlformats.org/officeDocument/2006/relationships/oleObject" Target="../embeddings/oleObject94.bin"/><Relationship Id="rId11" Type="http://schemas.openxmlformats.org/officeDocument/2006/relationships/image" Target="../media/image147.wmf"/><Relationship Id="rId24" Type="http://schemas.openxmlformats.org/officeDocument/2006/relationships/image" Target="../media/image153.wmf"/><Relationship Id="rId5" Type="http://schemas.openxmlformats.org/officeDocument/2006/relationships/image" Target="../media/image144.wmf"/><Relationship Id="rId15" Type="http://schemas.openxmlformats.org/officeDocument/2006/relationships/oleObject" Target="../embeddings/oleObject98.bin"/><Relationship Id="rId23" Type="http://schemas.openxmlformats.org/officeDocument/2006/relationships/oleObject" Target="../embeddings/oleObject102.bin"/><Relationship Id="rId10" Type="http://schemas.openxmlformats.org/officeDocument/2006/relationships/oleObject" Target="../embeddings/oleObject96.bin"/><Relationship Id="rId19" Type="http://schemas.openxmlformats.org/officeDocument/2006/relationships/oleObject" Target="../embeddings/oleObject100.bin"/><Relationship Id="rId4" Type="http://schemas.openxmlformats.org/officeDocument/2006/relationships/oleObject" Target="../embeddings/oleObject93.bin"/><Relationship Id="rId9" Type="http://schemas.openxmlformats.org/officeDocument/2006/relationships/image" Target="../media/image146.wmf"/><Relationship Id="rId14" Type="http://schemas.openxmlformats.org/officeDocument/2006/relationships/image" Target="../media/image148.wmf"/><Relationship Id="rId22" Type="http://schemas.openxmlformats.org/officeDocument/2006/relationships/image" Target="../media/image152.wmf"/></Relationships>
</file>

<file path=ppt/slides/_rels/slide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9.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104.bin"/><Relationship Id="rId3" Type="http://schemas.openxmlformats.org/officeDocument/2006/relationships/image" Target="../media/image159.jpg"/><Relationship Id="rId7" Type="http://schemas.openxmlformats.org/officeDocument/2006/relationships/image" Target="../media/image161.jpg"/><Relationship Id="rId2" Type="http://schemas.openxmlformats.org/officeDocument/2006/relationships/slideLayout" Target="../slideLayouts/slideLayout39.xml"/><Relationship Id="rId1" Type="http://schemas.openxmlformats.org/officeDocument/2006/relationships/vmlDrawing" Target="../drawings/vmlDrawing27.vml"/><Relationship Id="rId6" Type="http://schemas.openxmlformats.org/officeDocument/2006/relationships/image" Target="../media/image156.wmf"/><Relationship Id="rId11" Type="http://schemas.openxmlformats.org/officeDocument/2006/relationships/image" Target="../media/image158.wmf"/><Relationship Id="rId5" Type="http://schemas.openxmlformats.org/officeDocument/2006/relationships/oleObject" Target="../embeddings/oleObject103.bin"/><Relationship Id="rId10" Type="http://schemas.openxmlformats.org/officeDocument/2006/relationships/oleObject" Target="../embeddings/oleObject105.bin"/><Relationship Id="rId4" Type="http://schemas.openxmlformats.org/officeDocument/2006/relationships/image" Target="../media/image160.jpg"/><Relationship Id="rId9" Type="http://schemas.openxmlformats.org/officeDocument/2006/relationships/image" Target="../media/image157.wmf"/></Relationships>
</file>

<file path=ppt/slides/_rels/slide41.xml.rels><?xml version="1.0" encoding="UTF-8" standalone="yes"?>
<Relationships xmlns="http://schemas.openxmlformats.org/package/2006/relationships"><Relationship Id="rId2" Type="http://schemas.openxmlformats.org/officeDocument/2006/relationships/image" Target="../media/image162.jpeg"/><Relationship Id="rId1" Type="http://schemas.openxmlformats.org/officeDocument/2006/relationships/slideLayout" Target="../slideLayouts/slideLayout39.xml"/></Relationships>
</file>

<file path=ppt/slides/_rels/slide42.xml.rels><?xml version="1.0" encoding="UTF-8" standalone="yes"?>
<Relationships xmlns="http://schemas.openxmlformats.org/package/2006/relationships"><Relationship Id="rId3" Type="http://schemas.openxmlformats.org/officeDocument/2006/relationships/image" Target="../media/image162.jpeg"/><Relationship Id="rId7" Type="http://schemas.openxmlformats.org/officeDocument/2006/relationships/oleObject" Target="../embeddings/oleObject107.bin"/><Relationship Id="rId2" Type="http://schemas.openxmlformats.org/officeDocument/2006/relationships/slideLayout" Target="../slideLayouts/slideLayout38.xml"/><Relationship Id="rId1" Type="http://schemas.openxmlformats.org/officeDocument/2006/relationships/vmlDrawing" Target="../drawings/vmlDrawing28.vml"/><Relationship Id="rId6" Type="http://schemas.openxmlformats.org/officeDocument/2006/relationships/image" Target="../media/image164.png"/><Relationship Id="rId5" Type="http://schemas.openxmlformats.org/officeDocument/2006/relationships/image" Target="../media/image163.wmf"/><Relationship Id="rId4" Type="http://schemas.openxmlformats.org/officeDocument/2006/relationships/oleObject" Target="../embeddings/oleObject106.bin"/></Relationships>
</file>

<file path=ppt/slides/_rels/slide43.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64.png"/><Relationship Id="rId7" Type="http://schemas.openxmlformats.org/officeDocument/2006/relationships/image" Target="../media/image166.wmf"/><Relationship Id="rId12" Type="http://schemas.openxmlformats.org/officeDocument/2006/relationships/image" Target="../media/image168.wmf"/><Relationship Id="rId2" Type="http://schemas.openxmlformats.org/officeDocument/2006/relationships/slideLayout" Target="../slideLayouts/slideLayout39.xml"/><Relationship Id="rId1" Type="http://schemas.openxmlformats.org/officeDocument/2006/relationships/vmlDrawing" Target="../drawings/vmlDrawing29.vml"/><Relationship Id="rId6" Type="http://schemas.openxmlformats.org/officeDocument/2006/relationships/oleObject" Target="../embeddings/oleObject109.bin"/><Relationship Id="rId11" Type="http://schemas.openxmlformats.org/officeDocument/2006/relationships/oleObject" Target="../embeddings/oleObject111.bin"/><Relationship Id="rId5" Type="http://schemas.openxmlformats.org/officeDocument/2006/relationships/image" Target="../media/image165.wmf"/><Relationship Id="rId10" Type="http://schemas.openxmlformats.org/officeDocument/2006/relationships/image" Target="../media/image167.wmf"/><Relationship Id="rId4" Type="http://schemas.openxmlformats.org/officeDocument/2006/relationships/oleObject" Target="../embeddings/oleObject108.bin"/><Relationship Id="rId9" Type="http://schemas.openxmlformats.org/officeDocument/2006/relationships/oleObject" Target="../embeddings/oleObject110.bin"/></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114.bin"/><Relationship Id="rId13" Type="http://schemas.openxmlformats.org/officeDocument/2006/relationships/image" Target="../media/image174.wmf"/><Relationship Id="rId3" Type="http://schemas.openxmlformats.org/officeDocument/2006/relationships/image" Target="../media/image162.jpeg"/><Relationship Id="rId7" Type="http://schemas.openxmlformats.org/officeDocument/2006/relationships/image" Target="../media/image171.wmf"/><Relationship Id="rId12" Type="http://schemas.openxmlformats.org/officeDocument/2006/relationships/oleObject" Target="../embeddings/oleObject116.bin"/><Relationship Id="rId2" Type="http://schemas.openxmlformats.org/officeDocument/2006/relationships/slideLayout" Target="../slideLayouts/slideLayout39.xml"/><Relationship Id="rId1" Type="http://schemas.openxmlformats.org/officeDocument/2006/relationships/vmlDrawing" Target="../drawings/vmlDrawing30.vml"/><Relationship Id="rId6" Type="http://schemas.openxmlformats.org/officeDocument/2006/relationships/oleObject" Target="../embeddings/oleObject113.bin"/><Relationship Id="rId11" Type="http://schemas.openxmlformats.org/officeDocument/2006/relationships/image" Target="../media/image173.wmf"/><Relationship Id="rId5" Type="http://schemas.openxmlformats.org/officeDocument/2006/relationships/image" Target="../media/image170.wmf"/><Relationship Id="rId10" Type="http://schemas.openxmlformats.org/officeDocument/2006/relationships/oleObject" Target="../embeddings/oleObject115.bin"/><Relationship Id="rId4" Type="http://schemas.openxmlformats.org/officeDocument/2006/relationships/oleObject" Target="../embeddings/oleObject112.bin"/><Relationship Id="rId9" Type="http://schemas.openxmlformats.org/officeDocument/2006/relationships/image" Target="../media/image172.wmf"/></Relationships>
</file>

<file path=ppt/slides/_rels/slide45.xml.rels><?xml version="1.0" encoding="UTF-8" standalone="yes"?>
<Relationships xmlns="http://schemas.openxmlformats.org/package/2006/relationships"><Relationship Id="rId2" Type="http://schemas.openxmlformats.org/officeDocument/2006/relationships/image" Target="../media/image162.jpeg"/><Relationship Id="rId1" Type="http://schemas.openxmlformats.org/officeDocument/2006/relationships/slideLayout" Target="../slideLayouts/slideLayout39.xml"/></Relationships>
</file>

<file path=ppt/slides/_rels/slide46.xml.rels><?xml version="1.0" encoding="UTF-8" standalone="yes"?>
<Relationships xmlns="http://schemas.openxmlformats.org/package/2006/relationships"><Relationship Id="rId2" Type="http://schemas.openxmlformats.org/officeDocument/2006/relationships/image" Target="../media/image162.jpeg"/><Relationship Id="rId1" Type="http://schemas.openxmlformats.org/officeDocument/2006/relationships/slideLayout" Target="../slideLayouts/slideLayout39.xml"/></Relationships>
</file>

<file path=ppt/slides/_rels/slide47.xml.rels><?xml version="1.0" encoding="UTF-8" standalone="yes"?>
<Relationships xmlns="http://schemas.openxmlformats.org/package/2006/relationships"><Relationship Id="rId3" Type="http://schemas.openxmlformats.org/officeDocument/2006/relationships/image" Target="../media/image176.jpg"/><Relationship Id="rId2" Type="http://schemas.openxmlformats.org/officeDocument/2006/relationships/image" Target="../media/image175.jpg"/><Relationship Id="rId1" Type="http://schemas.openxmlformats.org/officeDocument/2006/relationships/slideLayout" Target="../slideLayouts/slideLayout39.xml"/></Relationships>
</file>

<file path=ppt/slides/_rels/slide48.xml.rels><?xml version="1.0" encoding="UTF-8" standalone="yes"?>
<Relationships xmlns="http://schemas.openxmlformats.org/package/2006/relationships"><Relationship Id="rId2" Type="http://schemas.openxmlformats.org/officeDocument/2006/relationships/image" Target="../media/image177.jpg"/><Relationship Id="rId1" Type="http://schemas.openxmlformats.org/officeDocument/2006/relationships/slideLayout" Target="../slideLayouts/slideLayout38.xml"/></Relationships>
</file>

<file path=ppt/slides/_rels/slide49.xml.rels><?xml version="1.0" encoding="UTF-8" standalone="yes"?>
<Relationships xmlns="http://schemas.openxmlformats.org/package/2006/relationships"><Relationship Id="rId2" Type="http://schemas.openxmlformats.org/officeDocument/2006/relationships/image" Target="../media/image178.jpg"/><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17.wmf"/><Relationship Id="rId2" Type="http://schemas.openxmlformats.org/officeDocument/2006/relationships/slideLayout" Target="../slideLayouts/slideLayout39.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6.wmf"/><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119.bin"/><Relationship Id="rId3" Type="http://schemas.openxmlformats.org/officeDocument/2006/relationships/oleObject" Target="../embeddings/oleObject117.bin"/><Relationship Id="rId7" Type="http://schemas.openxmlformats.org/officeDocument/2006/relationships/image" Target="../media/image180.wmf"/><Relationship Id="rId2" Type="http://schemas.openxmlformats.org/officeDocument/2006/relationships/slideLayout" Target="../slideLayouts/slideLayout38.xml"/><Relationship Id="rId1" Type="http://schemas.openxmlformats.org/officeDocument/2006/relationships/vmlDrawing" Target="../drawings/vmlDrawing31.vml"/><Relationship Id="rId6" Type="http://schemas.openxmlformats.org/officeDocument/2006/relationships/oleObject" Target="../embeddings/oleObject118.bin"/><Relationship Id="rId5" Type="http://schemas.openxmlformats.org/officeDocument/2006/relationships/image" Target="../media/image182.jpg"/><Relationship Id="rId4" Type="http://schemas.openxmlformats.org/officeDocument/2006/relationships/image" Target="../media/image179.wmf"/><Relationship Id="rId9" Type="http://schemas.openxmlformats.org/officeDocument/2006/relationships/image" Target="../media/image181.wmf"/></Relationships>
</file>

<file path=ppt/slides/_rels/slide51.xml.rels><?xml version="1.0" encoding="UTF-8" standalone="yes"?>
<Relationships xmlns="http://schemas.openxmlformats.org/package/2006/relationships"><Relationship Id="rId2" Type="http://schemas.openxmlformats.org/officeDocument/2006/relationships/image" Target="../media/image183.jpg"/><Relationship Id="rId1" Type="http://schemas.openxmlformats.org/officeDocument/2006/relationships/slideLayout" Target="../slideLayouts/slideLayout38.xml"/></Relationships>
</file>

<file path=ppt/slides/_rels/slide52.xml.rels><?xml version="1.0" encoding="UTF-8" standalone="yes"?>
<Relationships xmlns="http://schemas.openxmlformats.org/package/2006/relationships"><Relationship Id="rId2" Type="http://schemas.openxmlformats.org/officeDocument/2006/relationships/image" Target="../media/image184.jpg"/><Relationship Id="rId1" Type="http://schemas.openxmlformats.org/officeDocument/2006/relationships/slideLayout" Target="../slideLayouts/slideLayout38.xml"/></Relationships>
</file>

<file path=ppt/slides/_rels/slide53.xml.rels><?xml version="1.0" encoding="UTF-8" standalone="yes"?>
<Relationships xmlns="http://schemas.openxmlformats.org/package/2006/relationships"><Relationship Id="rId3" Type="http://schemas.openxmlformats.org/officeDocument/2006/relationships/image" Target="../media/image186.jpg"/><Relationship Id="rId7" Type="http://schemas.openxmlformats.org/officeDocument/2006/relationships/image" Target="../media/image190.jpg"/><Relationship Id="rId2" Type="http://schemas.openxmlformats.org/officeDocument/2006/relationships/image" Target="../media/image185.jpg"/><Relationship Id="rId1" Type="http://schemas.openxmlformats.org/officeDocument/2006/relationships/slideLayout" Target="../slideLayouts/slideLayout40.xml"/><Relationship Id="rId6" Type="http://schemas.openxmlformats.org/officeDocument/2006/relationships/image" Target="../media/image189.jpg"/><Relationship Id="rId5" Type="http://schemas.openxmlformats.org/officeDocument/2006/relationships/image" Target="../media/image188.jpg"/><Relationship Id="rId4" Type="http://schemas.openxmlformats.org/officeDocument/2006/relationships/image" Target="../media/image187.jpg"/></Relationships>
</file>

<file path=ppt/slides/_rels/slide54.xml.rels><?xml version="1.0" encoding="UTF-8" standalone="yes"?>
<Relationships xmlns="http://schemas.openxmlformats.org/package/2006/relationships"><Relationship Id="rId3" Type="http://schemas.openxmlformats.org/officeDocument/2006/relationships/image" Target="../media/image193.jpg"/><Relationship Id="rId7" Type="http://schemas.openxmlformats.org/officeDocument/2006/relationships/image" Target="../media/image192.wmf"/><Relationship Id="rId2" Type="http://schemas.openxmlformats.org/officeDocument/2006/relationships/slideLayout" Target="../slideLayouts/slideLayout39.xml"/><Relationship Id="rId1" Type="http://schemas.openxmlformats.org/officeDocument/2006/relationships/vmlDrawing" Target="../drawings/vmlDrawing32.vml"/><Relationship Id="rId6" Type="http://schemas.openxmlformats.org/officeDocument/2006/relationships/oleObject" Target="../embeddings/oleObject121.bin"/><Relationship Id="rId5" Type="http://schemas.openxmlformats.org/officeDocument/2006/relationships/image" Target="../media/image191.wmf"/><Relationship Id="rId4" Type="http://schemas.openxmlformats.org/officeDocument/2006/relationships/oleObject" Target="../embeddings/oleObject120.bin"/></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6.xml.rels><?xml version="1.0" encoding="UTF-8" standalone="yes"?>
<Relationships xmlns="http://schemas.openxmlformats.org/package/2006/relationships"><Relationship Id="rId3" Type="http://schemas.openxmlformats.org/officeDocument/2006/relationships/image" Target="../media/image195.jpg"/><Relationship Id="rId2" Type="http://schemas.openxmlformats.org/officeDocument/2006/relationships/image" Target="../media/image194.jpg"/><Relationship Id="rId1" Type="http://schemas.openxmlformats.org/officeDocument/2006/relationships/slideLayout" Target="../slideLayouts/slideLayout38.xml"/><Relationship Id="rId5" Type="http://schemas.openxmlformats.org/officeDocument/2006/relationships/image" Target="../media/image197.jpg"/><Relationship Id="rId4" Type="http://schemas.openxmlformats.org/officeDocument/2006/relationships/image" Target="../media/image196.jpg"/></Relationships>
</file>

<file path=ppt/slides/_rels/slide57.xml.rels><?xml version="1.0" encoding="UTF-8" standalone="yes"?>
<Relationships xmlns="http://schemas.openxmlformats.org/package/2006/relationships"><Relationship Id="rId8" Type="http://schemas.openxmlformats.org/officeDocument/2006/relationships/image" Target="../media/image204.jpg"/><Relationship Id="rId3" Type="http://schemas.openxmlformats.org/officeDocument/2006/relationships/image" Target="../media/image199.jpg"/><Relationship Id="rId7" Type="http://schemas.openxmlformats.org/officeDocument/2006/relationships/image" Target="../media/image203.jpg"/><Relationship Id="rId2" Type="http://schemas.openxmlformats.org/officeDocument/2006/relationships/image" Target="../media/image198.jpg"/><Relationship Id="rId1" Type="http://schemas.openxmlformats.org/officeDocument/2006/relationships/slideLayout" Target="../slideLayouts/slideLayout37.xml"/><Relationship Id="rId6" Type="http://schemas.openxmlformats.org/officeDocument/2006/relationships/image" Target="../media/image202.jpg"/><Relationship Id="rId5" Type="http://schemas.openxmlformats.org/officeDocument/2006/relationships/image" Target="../media/image201.jpg"/><Relationship Id="rId4" Type="http://schemas.openxmlformats.org/officeDocument/2006/relationships/image" Target="../media/image200.jpg"/></Relationships>
</file>

<file path=ppt/slides/_rels/slide58.xml.rels><?xml version="1.0" encoding="UTF-8" standalone="yes"?>
<Relationships xmlns="http://schemas.openxmlformats.org/package/2006/relationships"><Relationship Id="rId3" Type="http://schemas.openxmlformats.org/officeDocument/2006/relationships/image" Target="../media/image206.jpg"/><Relationship Id="rId2" Type="http://schemas.openxmlformats.org/officeDocument/2006/relationships/slideLayout" Target="../slideLayouts/slideLayout38.xml"/><Relationship Id="rId1" Type="http://schemas.openxmlformats.org/officeDocument/2006/relationships/vmlDrawing" Target="../drawings/vmlDrawing33.vml"/><Relationship Id="rId5" Type="http://schemas.openxmlformats.org/officeDocument/2006/relationships/image" Target="../media/image205.wmf"/><Relationship Id="rId4" Type="http://schemas.openxmlformats.org/officeDocument/2006/relationships/oleObject" Target="../embeddings/oleObject122.bin"/></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23.bin"/><Relationship Id="rId7" Type="http://schemas.openxmlformats.org/officeDocument/2006/relationships/oleObject" Target="../embeddings/oleObject125.bin"/><Relationship Id="rId2" Type="http://schemas.openxmlformats.org/officeDocument/2006/relationships/slideLayout" Target="../slideLayouts/slideLayout38.xml"/><Relationship Id="rId1" Type="http://schemas.openxmlformats.org/officeDocument/2006/relationships/vmlDrawing" Target="../drawings/vmlDrawing34.vml"/><Relationship Id="rId6" Type="http://schemas.openxmlformats.org/officeDocument/2006/relationships/image" Target="../media/image208.wmf"/><Relationship Id="rId5" Type="http://schemas.openxmlformats.org/officeDocument/2006/relationships/oleObject" Target="../embeddings/oleObject124.bin"/><Relationship Id="rId4" Type="http://schemas.openxmlformats.org/officeDocument/2006/relationships/image" Target="../media/image207.wmf"/></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21.jpg"/><Relationship Id="rId7" Type="http://schemas.openxmlformats.org/officeDocument/2006/relationships/image" Target="../media/image16.wmf"/><Relationship Id="rId2" Type="http://schemas.openxmlformats.org/officeDocument/2006/relationships/slideLayout" Target="../slideLayouts/slideLayout39.xml"/><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20.wmf"/><Relationship Id="rId5" Type="http://schemas.openxmlformats.org/officeDocument/2006/relationships/image" Target="../media/image18.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19.wmf"/></Relationships>
</file>

<file path=ppt/slides/_rels/slide60.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40.xml"/></Relationships>
</file>

<file path=ppt/slides/_rels/slide61.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40.xml"/></Relationships>
</file>

<file path=ppt/slides/_rels/slide62.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slideLayout" Target="../slideLayouts/slideLayout39.xml"/><Relationship Id="rId1" Type="http://schemas.openxmlformats.org/officeDocument/2006/relationships/vmlDrawing" Target="../drawings/vmlDrawing35.vml"/><Relationship Id="rId5" Type="http://schemas.openxmlformats.org/officeDocument/2006/relationships/image" Target="../media/image96.wmf"/><Relationship Id="rId4" Type="http://schemas.openxmlformats.org/officeDocument/2006/relationships/oleObject" Target="../embeddings/oleObject126.bin"/></Relationships>
</file>

<file path=ppt/slides/_rels/slide63.xml.rels><?xml version="1.0" encoding="UTF-8" standalone="yes"?>
<Relationships xmlns="http://schemas.openxmlformats.org/package/2006/relationships"><Relationship Id="rId8" Type="http://schemas.openxmlformats.org/officeDocument/2006/relationships/image" Target="../media/image216.jpg"/><Relationship Id="rId13" Type="http://schemas.openxmlformats.org/officeDocument/2006/relationships/image" Target="../media/image214.wmf"/><Relationship Id="rId3" Type="http://schemas.openxmlformats.org/officeDocument/2006/relationships/image" Target="../media/image215.jpg"/><Relationship Id="rId7" Type="http://schemas.openxmlformats.org/officeDocument/2006/relationships/image" Target="../media/image212.wmf"/><Relationship Id="rId12" Type="http://schemas.openxmlformats.org/officeDocument/2006/relationships/oleObject" Target="../embeddings/oleObject131.bin"/><Relationship Id="rId2" Type="http://schemas.openxmlformats.org/officeDocument/2006/relationships/slideLayout" Target="../slideLayouts/slideLayout39.xml"/><Relationship Id="rId1" Type="http://schemas.openxmlformats.org/officeDocument/2006/relationships/vmlDrawing" Target="../drawings/vmlDrawing36.vml"/><Relationship Id="rId6" Type="http://schemas.openxmlformats.org/officeDocument/2006/relationships/oleObject" Target="../embeddings/oleObject128.bin"/><Relationship Id="rId11" Type="http://schemas.openxmlformats.org/officeDocument/2006/relationships/image" Target="../media/image213.wmf"/><Relationship Id="rId5" Type="http://schemas.openxmlformats.org/officeDocument/2006/relationships/image" Target="../media/image211.png"/><Relationship Id="rId10" Type="http://schemas.openxmlformats.org/officeDocument/2006/relationships/oleObject" Target="../embeddings/oleObject130.bin"/><Relationship Id="rId4" Type="http://schemas.openxmlformats.org/officeDocument/2006/relationships/oleObject" Target="../embeddings/oleObject127.bin"/><Relationship Id="rId9" Type="http://schemas.openxmlformats.org/officeDocument/2006/relationships/oleObject" Target="../embeddings/oleObject129.bin"/></Relationships>
</file>

<file path=ppt/slides/_rels/slide64.xml.rels><?xml version="1.0" encoding="UTF-8" standalone="yes"?>
<Relationships xmlns="http://schemas.openxmlformats.org/package/2006/relationships"><Relationship Id="rId3" Type="http://schemas.openxmlformats.org/officeDocument/2006/relationships/image" Target="../media/image217.jpg"/><Relationship Id="rId2" Type="http://schemas.openxmlformats.org/officeDocument/2006/relationships/slideLayout" Target="../slideLayouts/slideLayout38.xml"/><Relationship Id="rId1" Type="http://schemas.openxmlformats.org/officeDocument/2006/relationships/vmlDrawing" Target="../drawings/vmlDrawing37.vml"/><Relationship Id="rId5" Type="http://schemas.openxmlformats.org/officeDocument/2006/relationships/image" Target="../media/image96.wmf"/><Relationship Id="rId4" Type="http://schemas.openxmlformats.org/officeDocument/2006/relationships/oleObject" Target="../embeddings/oleObject132.bin"/></Relationships>
</file>

<file path=ppt/slides/_rels/slide65.xml.rels><?xml version="1.0" encoding="UTF-8" standalone="yes"?>
<Relationships xmlns="http://schemas.openxmlformats.org/package/2006/relationships"><Relationship Id="rId3" Type="http://schemas.openxmlformats.org/officeDocument/2006/relationships/image" Target="../media/image219.jpg"/><Relationship Id="rId2" Type="http://schemas.openxmlformats.org/officeDocument/2006/relationships/slideLayout" Target="../slideLayouts/slideLayout41.xml"/><Relationship Id="rId1" Type="http://schemas.openxmlformats.org/officeDocument/2006/relationships/vmlDrawing" Target="../drawings/vmlDrawing38.vml"/><Relationship Id="rId5" Type="http://schemas.openxmlformats.org/officeDocument/2006/relationships/image" Target="../media/image218.wmf"/><Relationship Id="rId4" Type="http://schemas.openxmlformats.org/officeDocument/2006/relationships/oleObject" Target="../embeddings/oleObject133.bin"/></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136.bin"/><Relationship Id="rId13" Type="http://schemas.openxmlformats.org/officeDocument/2006/relationships/image" Target="../media/image224.wmf"/><Relationship Id="rId18" Type="http://schemas.openxmlformats.org/officeDocument/2006/relationships/oleObject" Target="../embeddings/oleObject141.bin"/><Relationship Id="rId3" Type="http://schemas.openxmlformats.org/officeDocument/2006/relationships/image" Target="../media/image231.jpg"/><Relationship Id="rId21" Type="http://schemas.openxmlformats.org/officeDocument/2006/relationships/image" Target="../media/image228.wmf"/><Relationship Id="rId7" Type="http://schemas.openxmlformats.org/officeDocument/2006/relationships/image" Target="../media/image221.wmf"/><Relationship Id="rId12" Type="http://schemas.openxmlformats.org/officeDocument/2006/relationships/oleObject" Target="../embeddings/oleObject138.bin"/><Relationship Id="rId17" Type="http://schemas.openxmlformats.org/officeDocument/2006/relationships/image" Target="../media/image226.png"/><Relationship Id="rId25" Type="http://schemas.openxmlformats.org/officeDocument/2006/relationships/image" Target="../media/image230.wmf"/><Relationship Id="rId2" Type="http://schemas.openxmlformats.org/officeDocument/2006/relationships/slideLayout" Target="../slideLayouts/slideLayout40.xml"/><Relationship Id="rId16" Type="http://schemas.openxmlformats.org/officeDocument/2006/relationships/oleObject" Target="../embeddings/oleObject140.bin"/><Relationship Id="rId20" Type="http://schemas.openxmlformats.org/officeDocument/2006/relationships/oleObject" Target="../embeddings/oleObject142.bin"/><Relationship Id="rId1" Type="http://schemas.openxmlformats.org/officeDocument/2006/relationships/vmlDrawing" Target="../drawings/vmlDrawing39.vml"/><Relationship Id="rId6" Type="http://schemas.openxmlformats.org/officeDocument/2006/relationships/oleObject" Target="../embeddings/oleObject135.bin"/><Relationship Id="rId11" Type="http://schemas.openxmlformats.org/officeDocument/2006/relationships/image" Target="../media/image223.png"/><Relationship Id="rId24" Type="http://schemas.openxmlformats.org/officeDocument/2006/relationships/oleObject" Target="../embeddings/oleObject144.bin"/><Relationship Id="rId5" Type="http://schemas.openxmlformats.org/officeDocument/2006/relationships/image" Target="../media/image220.png"/><Relationship Id="rId15" Type="http://schemas.openxmlformats.org/officeDocument/2006/relationships/image" Target="../media/image225.wmf"/><Relationship Id="rId23" Type="http://schemas.openxmlformats.org/officeDocument/2006/relationships/image" Target="../media/image229.wmf"/><Relationship Id="rId10" Type="http://schemas.openxmlformats.org/officeDocument/2006/relationships/oleObject" Target="../embeddings/oleObject137.bin"/><Relationship Id="rId19" Type="http://schemas.openxmlformats.org/officeDocument/2006/relationships/image" Target="../media/image227.wmf"/><Relationship Id="rId4" Type="http://schemas.openxmlformats.org/officeDocument/2006/relationships/oleObject" Target="../embeddings/oleObject134.bin"/><Relationship Id="rId9" Type="http://schemas.openxmlformats.org/officeDocument/2006/relationships/image" Target="../media/image222.wmf"/><Relationship Id="rId14" Type="http://schemas.openxmlformats.org/officeDocument/2006/relationships/oleObject" Target="../embeddings/oleObject139.bin"/><Relationship Id="rId22" Type="http://schemas.openxmlformats.org/officeDocument/2006/relationships/oleObject" Target="../embeddings/oleObject143.bin"/></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147.bin"/><Relationship Id="rId13" Type="http://schemas.openxmlformats.org/officeDocument/2006/relationships/image" Target="../media/image226.png"/><Relationship Id="rId18" Type="http://schemas.openxmlformats.org/officeDocument/2006/relationships/oleObject" Target="../embeddings/oleObject152.bin"/><Relationship Id="rId26" Type="http://schemas.openxmlformats.org/officeDocument/2006/relationships/image" Target="../media/image235.jpg"/><Relationship Id="rId3" Type="http://schemas.openxmlformats.org/officeDocument/2006/relationships/image" Target="../media/image231.jpg"/><Relationship Id="rId21" Type="http://schemas.openxmlformats.org/officeDocument/2006/relationships/image" Target="../media/image232.wmf"/><Relationship Id="rId7" Type="http://schemas.openxmlformats.org/officeDocument/2006/relationships/image" Target="../media/image221.wmf"/><Relationship Id="rId12" Type="http://schemas.openxmlformats.org/officeDocument/2006/relationships/oleObject" Target="../embeddings/oleObject149.bin"/><Relationship Id="rId17" Type="http://schemas.openxmlformats.org/officeDocument/2006/relationships/image" Target="../media/image229.wmf"/><Relationship Id="rId25" Type="http://schemas.openxmlformats.org/officeDocument/2006/relationships/image" Target="../media/image234.wmf"/><Relationship Id="rId2" Type="http://schemas.openxmlformats.org/officeDocument/2006/relationships/slideLayout" Target="../slideLayouts/slideLayout40.xml"/><Relationship Id="rId16" Type="http://schemas.openxmlformats.org/officeDocument/2006/relationships/oleObject" Target="../embeddings/oleObject151.bin"/><Relationship Id="rId20" Type="http://schemas.openxmlformats.org/officeDocument/2006/relationships/oleObject" Target="../embeddings/oleObject153.bin"/><Relationship Id="rId1" Type="http://schemas.openxmlformats.org/officeDocument/2006/relationships/vmlDrawing" Target="../drawings/vmlDrawing40.vml"/><Relationship Id="rId6" Type="http://schemas.openxmlformats.org/officeDocument/2006/relationships/oleObject" Target="../embeddings/oleObject146.bin"/><Relationship Id="rId11" Type="http://schemas.openxmlformats.org/officeDocument/2006/relationships/image" Target="../media/image225.wmf"/><Relationship Id="rId24" Type="http://schemas.openxmlformats.org/officeDocument/2006/relationships/oleObject" Target="../embeddings/oleObject155.bin"/><Relationship Id="rId5" Type="http://schemas.openxmlformats.org/officeDocument/2006/relationships/image" Target="../media/image220.png"/><Relationship Id="rId15" Type="http://schemas.openxmlformats.org/officeDocument/2006/relationships/image" Target="../media/image228.wmf"/><Relationship Id="rId23" Type="http://schemas.openxmlformats.org/officeDocument/2006/relationships/image" Target="../media/image233.wmf"/><Relationship Id="rId10" Type="http://schemas.openxmlformats.org/officeDocument/2006/relationships/oleObject" Target="../embeddings/oleObject148.bin"/><Relationship Id="rId19" Type="http://schemas.openxmlformats.org/officeDocument/2006/relationships/image" Target="../media/image230.wmf"/><Relationship Id="rId4" Type="http://schemas.openxmlformats.org/officeDocument/2006/relationships/oleObject" Target="../embeddings/oleObject145.bin"/><Relationship Id="rId9" Type="http://schemas.openxmlformats.org/officeDocument/2006/relationships/image" Target="../media/image223.png"/><Relationship Id="rId14" Type="http://schemas.openxmlformats.org/officeDocument/2006/relationships/oleObject" Target="../embeddings/oleObject150.bin"/><Relationship Id="rId22" Type="http://schemas.openxmlformats.org/officeDocument/2006/relationships/oleObject" Target="../embeddings/oleObject154.bin"/></Relationships>
</file>

<file path=ppt/slides/_rels/slide68.xml.rels><?xml version="1.0" encoding="UTF-8" standalone="yes"?>
<Relationships xmlns="http://schemas.openxmlformats.org/package/2006/relationships"><Relationship Id="rId3" Type="http://schemas.openxmlformats.org/officeDocument/2006/relationships/image" Target="../media/image237.jpeg"/><Relationship Id="rId2" Type="http://schemas.openxmlformats.org/officeDocument/2006/relationships/slideLayout" Target="../slideLayouts/slideLayout40.xml"/><Relationship Id="rId1" Type="http://schemas.openxmlformats.org/officeDocument/2006/relationships/vmlDrawing" Target="../drawings/vmlDrawing41.vml"/><Relationship Id="rId5" Type="http://schemas.openxmlformats.org/officeDocument/2006/relationships/image" Target="../media/image236.wmf"/><Relationship Id="rId4" Type="http://schemas.openxmlformats.org/officeDocument/2006/relationships/oleObject" Target="../embeddings/oleObject156.bin"/></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159.bin"/><Relationship Id="rId13" Type="http://schemas.openxmlformats.org/officeDocument/2006/relationships/image" Target="../media/image242.wmf"/><Relationship Id="rId18" Type="http://schemas.openxmlformats.org/officeDocument/2006/relationships/oleObject" Target="../embeddings/oleObject164.bin"/><Relationship Id="rId3" Type="http://schemas.openxmlformats.org/officeDocument/2006/relationships/image" Target="../media/image246.jpeg"/><Relationship Id="rId7" Type="http://schemas.openxmlformats.org/officeDocument/2006/relationships/image" Target="../media/image239.wmf"/><Relationship Id="rId12" Type="http://schemas.openxmlformats.org/officeDocument/2006/relationships/oleObject" Target="../embeddings/oleObject161.bin"/><Relationship Id="rId17" Type="http://schemas.openxmlformats.org/officeDocument/2006/relationships/image" Target="../media/image244.wmf"/><Relationship Id="rId2" Type="http://schemas.openxmlformats.org/officeDocument/2006/relationships/slideLayout" Target="../slideLayouts/slideLayout38.xml"/><Relationship Id="rId16" Type="http://schemas.openxmlformats.org/officeDocument/2006/relationships/oleObject" Target="../embeddings/oleObject163.bin"/><Relationship Id="rId1" Type="http://schemas.openxmlformats.org/officeDocument/2006/relationships/vmlDrawing" Target="../drawings/vmlDrawing42.vml"/><Relationship Id="rId6" Type="http://schemas.openxmlformats.org/officeDocument/2006/relationships/oleObject" Target="../embeddings/oleObject158.bin"/><Relationship Id="rId11" Type="http://schemas.openxmlformats.org/officeDocument/2006/relationships/image" Target="../media/image241.wmf"/><Relationship Id="rId5" Type="http://schemas.openxmlformats.org/officeDocument/2006/relationships/image" Target="../media/image238.wmf"/><Relationship Id="rId15" Type="http://schemas.openxmlformats.org/officeDocument/2006/relationships/image" Target="../media/image243.wmf"/><Relationship Id="rId10" Type="http://schemas.openxmlformats.org/officeDocument/2006/relationships/oleObject" Target="../embeddings/oleObject160.bin"/><Relationship Id="rId19" Type="http://schemas.openxmlformats.org/officeDocument/2006/relationships/image" Target="../media/image245.png"/><Relationship Id="rId4" Type="http://schemas.openxmlformats.org/officeDocument/2006/relationships/oleObject" Target="../embeddings/oleObject157.bin"/><Relationship Id="rId9" Type="http://schemas.openxmlformats.org/officeDocument/2006/relationships/image" Target="../media/image240.wmf"/><Relationship Id="rId14" Type="http://schemas.openxmlformats.org/officeDocument/2006/relationships/oleObject" Target="../embeddings/oleObject162.bin"/></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25.jpg"/><Relationship Id="rId7" Type="http://schemas.openxmlformats.org/officeDocument/2006/relationships/image" Target="../media/image23.wmf"/><Relationship Id="rId2" Type="http://schemas.openxmlformats.org/officeDocument/2006/relationships/slideLayout" Target="../slideLayouts/slideLayout39.xml"/><Relationship Id="rId1" Type="http://schemas.openxmlformats.org/officeDocument/2006/relationships/vmlDrawing" Target="../drawings/vmlDrawing3.vml"/><Relationship Id="rId6" Type="http://schemas.openxmlformats.org/officeDocument/2006/relationships/oleObject" Target="../embeddings/oleObject8.bin"/><Relationship Id="rId5" Type="http://schemas.openxmlformats.org/officeDocument/2006/relationships/image" Target="../media/image22.wmf"/><Relationship Id="rId4" Type="http://schemas.openxmlformats.org/officeDocument/2006/relationships/oleObject" Target="../embeddings/oleObject7.bin"/><Relationship Id="rId9" Type="http://schemas.openxmlformats.org/officeDocument/2006/relationships/image" Target="../media/image24.wmf"/></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167.bin"/><Relationship Id="rId13" Type="http://schemas.openxmlformats.org/officeDocument/2006/relationships/image" Target="../media/image250.wmf"/><Relationship Id="rId18" Type="http://schemas.openxmlformats.org/officeDocument/2006/relationships/oleObject" Target="../embeddings/oleObject172.bin"/><Relationship Id="rId3" Type="http://schemas.openxmlformats.org/officeDocument/2006/relationships/image" Target="../media/image246.jpeg"/><Relationship Id="rId21" Type="http://schemas.openxmlformats.org/officeDocument/2006/relationships/image" Target="../media/image254.wmf"/><Relationship Id="rId7" Type="http://schemas.openxmlformats.org/officeDocument/2006/relationships/image" Target="../media/image248.wmf"/><Relationship Id="rId12" Type="http://schemas.openxmlformats.org/officeDocument/2006/relationships/oleObject" Target="../embeddings/oleObject169.bin"/><Relationship Id="rId17" Type="http://schemas.openxmlformats.org/officeDocument/2006/relationships/image" Target="../media/image252.wmf"/><Relationship Id="rId2" Type="http://schemas.openxmlformats.org/officeDocument/2006/relationships/slideLayout" Target="../slideLayouts/slideLayout37.xml"/><Relationship Id="rId16" Type="http://schemas.openxmlformats.org/officeDocument/2006/relationships/oleObject" Target="../embeddings/oleObject171.bin"/><Relationship Id="rId20" Type="http://schemas.openxmlformats.org/officeDocument/2006/relationships/oleObject" Target="../embeddings/oleObject173.bin"/><Relationship Id="rId1" Type="http://schemas.openxmlformats.org/officeDocument/2006/relationships/vmlDrawing" Target="../drawings/vmlDrawing43.vml"/><Relationship Id="rId6" Type="http://schemas.openxmlformats.org/officeDocument/2006/relationships/oleObject" Target="../embeddings/oleObject166.bin"/><Relationship Id="rId11" Type="http://schemas.openxmlformats.org/officeDocument/2006/relationships/image" Target="../media/image249.wmf"/><Relationship Id="rId5" Type="http://schemas.openxmlformats.org/officeDocument/2006/relationships/image" Target="../media/image247.wmf"/><Relationship Id="rId15" Type="http://schemas.openxmlformats.org/officeDocument/2006/relationships/image" Target="../media/image251.wmf"/><Relationship Id="rId10" Type="http://schemas.openxmlformats.org/officeDocument/2006/relationships/oleObject" Target="../embeddings/oleObject168.bin"/><Relationship Id="rId19" Type="http://schemas.openxmlformats.org/officeDocument/2006/relationships/image" Target="../media/image253.wmf"/><Relationship Id="rId4" Type="http://schemas.openxmlformats.org/officeDocument/2006/relationships/oleObject" Target="../embeddings/oleObject165.bin"/><Relationship Id="rId9" Type="http://schemas.openxmlformats.org/officeDocument/2006/relationships/image" Target="../media/image242.wmf"/><Relationship Id="rId14" Type="http://schemas.openxmlformats.org/officeDocument/2006/relationships/oleObject" Target="../embeddings/oleObject170.bin"/></Relationships>
</file>

<file path=ppt/slides/_rels/slide71.xml.rels><?xml version="1.0" encoding="UTF-8" standalone="yes"?>
<Relationships xmlns="http://schemas.openxmlformats.org/package/2006/relationships"><Relationship Id="rId3" Type="http://schemas.openxmlformats.org/officeDocument/2006/relationships/image" Target="../media/image237.jpeg"/><Relationship Id="rId2" Type="http://schemas.openxmlformats.org/officeDocument/2006/relationships/image" Target="../media/image255.jpeg"/><Relationship Id="rId1" Type="http://schemas.openxmlformats.org/officeDocument/2006/relationships/slideLayout" Target="../slideLayouts/slideLayout37.xml"/></Relationships>
</file>

<file path=ppt/slides/_rels/slide72.xml.rels><?xml version="1.0" encoding="UTF-8" standalone="yes"?>
<Relationships xmlns="http://schemas.openxmlformats.org/package/2006/relationships"><Relationship Id="rId2" Type="http://schemas.openxmlformats.org/officeDocument/2006/relationships/image" Target="../media/image256.jpeg"/><Relationship Id="rId1" Type="http://schemas.openxmlformats.org/officeDocument/2006/relationships/slideLayout" Target="../slideLayouts/slideLayout39.xml"/></Relationships>
</file>

<file path=ppt/slides/_rels/slide73.xml.rels><?xml version="1.0" encoding="UTF-8" standalone="yes"?>
<Relationships xmlns="http://schemas.openxmlformats.org/package/2006/relationships"><Relationship Id="rId8" Type="http://schemas.openxmlformats.org/officeDocument/2006/relationships/image" Target="../media/image258.wmf"/><Relationship Id="rId3" Type="http://schemas.openxmlformats.org/officeDocument/2006/relationships/image" Target="../media/image256.jpeg"/><Relationship Id="rId7" Type="http://schemas.openxmlformats.org/officeDocument/2006/relationships/oleObject" Target="../embeddings/oleObject175.bin"/><Relationship Id="rId2" Type="http://schemas.openxmlformats.org/officeDocument/2006/relationships/slideLayout" Target="../slideLayouts/slideLayout40.xml"/><Relationship Id="rId1" Type="http://schemas.openxmlformats.org/officeDocument/2006/relationships/vmlDrawing" Target="../drawings/vmlDrawing44.vml"/><Relationship Id="rId6" Type="http://schemas.openxmlformats.org/officeDocument/2006/relationships/image" Target="../media/image257.wmf"/><Relationship Id="rId5" Type="http://schemas.openxmlformats.org/officeDocument/2006/relationships/oleObject" Target="../embeddings/oleObject174.bin"/><Relationship Id="rId4" Type="http://schemas.openxmlformats.org/officeDocument/2006/relationships/image" Target="../media/image259.png"/></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178.bin"/><Relationship Id="rId13" Type="http://schemas.openxmlformats.org/officeDocument/2006/relationships/image" Target="../media/image264.wmf"/><Relationship Id="rId3" Type="http://schemas.openxmlformats.org/officeDocument/2006/relationships/image" Target="../media/image267.jpeg"/><Relationship Id="rId7" Type="http://schemas.openxmlformats.org/officeDocument/2006/relationships/image" Target="../media/image261.wmf"/><Relationship Id="rId12" Type="http://schemas.openxmlformats.org/officeDocument/2006/relationships/oleObject" Target="../embeddings/oleObject180.bin"/><Relationship Id="rId17" Type="http://schemas.openxmlformats.org/officeDocument/2006/relationships/image" Target="../media/image266.wmf"/><Relationship Id="rId2" Type="http://schemas.openxmlformats.org/officeDocument/2006/relationships/slideLayout" Target="../slideLayouts/slideLayout39.xml"/><Relationship Id="rId16" Type="http://schemas.openxmlformats.org/officeDocument/2006/relationships/oleObject" Target="../embeddings/oleObject182.bin"/><Relationship Id="rId1" Type="http://schemas.openxmlformats.org/officeDocument/2006/relationships/vmlDrawing" Target="../drawings/vmlDrawing45.vml"/><Relationship Id="rId6" Type="http://schemas.openxmlformats.org/officeDocument/2006/relationships/oleObject" Target="../embeddings/oleObject177.bin"/><Relationship Id="rId11" Type="http://schemas.openxmlformats.org/officeDocument/2006/relationships/image" Target="../media/image263.wmf"/><Relationship Id="rId5" Type="http://schemas.openxmlformats.org/officeDocument/2006/relationships/image" Target="../media/image260.wmf"/><Relationship Id="rId15" Type="http://schemas.openxmlformats.org/officeDocument/2006/relationships/image" Target="../media/image265.wmf"/><Relationship Id="rId10" Type="http://schemas.openxmlformats.org/officeDocument/2006/relationships/oleObject" Target="../embeddings/oleObject179.bin"/><Relationship Id="rId4" Type="http://schemas.openxmlformats.org/officeDocument/2006/relationships/oleObject" Target="../embeddings/oleObject176.bin"/><Relationship Id="rId9" Type="http://schemas.openxmlformats.org/officeDocument/2006/relationships/image" Target="../media/image262.wmf"/><Relationship Id="rId14" Type="http://schemas.openxmlformats.org/officeDocument/2006/relationships/oleObject" Target="../embeddings/oleObject181.bin"/></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185.bin"/><Relationship Id="rId13" Type="http://schemas.openxmlformats.org/officeDocument/2006/relationships/image" Target="../media/image272.wmf"/><Relationship Id="rId18" Type="http://schemas.openxmlformats.org/officeDocument/2006/relationships/oleObject" Target="../embeddings/oleObject190.bin"/><Relationship Id="rId3" Type="http://schemas.openxmlformats.org/officeDocument/2006/relationships/image" Target="../media/image256.jpeg"/><Relationship Id="rId7" Type="http://schemas.openxmlformats.org/officeDocument/2006/relationships/image" Target="../media/image269.wmf"/><Relationship Id="rId12" Type="http://schemas.openxmlformats.org/officeDocument/2006/relationships/oleObject" Target="../embeddings/oleObject187.bin"/><Relationship Id="rId17" Type="http://schemas.openxmlformats.org/officeDocument/2006/relationships/image" Target="../media/image274.wmf"/><Relationship Id="rId2" Type="http://schemas.openxmlformats.org/officeDocument/2006/relationships/slideLayout" Target="../slideLayouts/slideLayout39.xml"/><Relationship Id="rId16" Type="http://schemas.openxmlformats.org/officeDocument/2006/relationships/oleObject" Target="../embeddings/oleObject189.bin"/><Relationship Id="rId1" Type="http://schemas.openxmlformats.org/officeDocument/2006/relationships/vmlDrawing" Target="../drawings/vmlDrawing46.vml"/><Relationship Id="rId6" Type="http://schemas.openxmlformats.org/officeDocument/2006/relationships/oleObject" Target="../embeddings/oleObject184.bin"/><Relationship Id="rId11" Type="http://schemas.openxmlformats.org/officeDocument/2006/relationships/image" Target="../media/image271.wmf"/><Relationship Id="rId5" Type="http://schemas.openxmlformats.org/officeDocument/2006/relationships/image" Target="../media/image268.wmf"/><Relationship Id="rId15" Type="http://schemas.openxmlformats.org/officeDocument/2006/relationships/image" Target="../media/image273.wmf"/><Relationship Id="rId10" Type="http://schemas.openxmlformats.org/officeDocument/2006/relationships/oleObject" Target="../embeddings/oleObject186.bin"/><Relationship Id="rId19" Type="http://schemas.openxmlformats.org/officeDocument/2006/relationships/image" Target="../media/image275.wmf"/><Relationship Id="rId4" Type="http://schemas.openxmlformats.org/officeDocument/2006/relationships/oleObject" Target="../embeddings/oleObject183.bin"/><Relationship Id="rId9" Type="http://schemas.openxmlformats.org/officeDocument/2006/relationships/image" Target="../media/image270.wmf"/><Relationship Id="rId14" Type="http://schemas.openxmlformats.org/officeDocument/2006/relationships/oleObject" Target="../embeddings/oleObject188.bin"/></Relationships>
</file>

<file path=ppt/slides/_rels/slide76.xml.rels><?xml version="1.0" encoding="UTF-8" standalone="yes"?>
<Relationships xmlns="http://schemas.openxmlformats.org/package/2006/relationships"><Relationship Id="rId2" Type="http://schemas.openxmlformats.org/officeDocument/2006/relationships/image" Target="../media/image276.jpg"/><Relationship Id="rId1" Type="http://schemas.openxmlformats.org/officeDocument/2006/relationships/slideLayout" Target="../slideLayouts/slideLayout39.xml"/></Relationships>
</file>

<file path=ppt/slides/_rels/slide77.xml.rels><?xml version="1.0" encoding="UTF-8" standalone="yes"?>
<Relationships xmlns="http://schemas.openxmlformats.org/package/2006/relationships"><Relationship Id="rId2" Type="http://schemas.openxmlformats.org/officeDocument/2006/relationships/image" Target="../media/image276.jpg"/><Relationship Id="rId1" Type="http://schemas.openxmlformats.org/officeDocument/2006/relationships/slideLayout" Target="../slideLayouts/slideLayout39.xml"/></Relationships>
</file>

<file path=ppt/slides/_rels/slide78.xml.rels><?xml version="1.0" encoding="UTF-8" standalone="yes"?>
<Relationships xmlns="http://schemas.openxmlformats.org/package/2006/relationships"><Relationship Id="rId2" Type="http://schemas.openxmlformats.org/officeDocument/2006/relationships/image" Target="../media/image276.jpg"/><Relationship Id="rId1" Type="http://schemas.openxmlformats.org/officeDocument/2006/relationships/slideLayout" Target="../slideLayouts/slideLayout39.xml"/></Relationships>
</file>

<file path=ppt/slides/_rels/slide79.xml.rels><?xml version="1.0" encoding="UTF-8" standalone="yes"?>
<Relationships xmlns="http://schemas.openxmlformats.org/package/2006/relationships"><Relationship Id="rId2" Type="http://schemas.openxmlformats.org/officeDocument/2006/relationships/image" Target="../media/image276.jpg"/><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12.bin"/><Relationship Id="rId13" Type="http://schemas.openxmlformats.org/officeDocument/2006/relationships/image" Target="../media/image30.wmf"/><Relationship Id="rId3" Type="http://schemas.openxmlformats.org/officeDocument/2006/relationships/oleObject" Target="../embeddings/oleObject10.bin"/><Relationship Id="rId7" Type="http://schemas.openxmlformats.org/officeDocument/2006/relationships/image" Target="../media/image27.wmf"/><Relationship Id="rId12" Type="http://schemas.openxmlformats.org/officeDocument/2006/relationships/oleObject" Target="../embeddings/oleObject14.bin"/><Relationship Id="rId2" Type="http://schemas.openxmlformats.org/officeDocument/2006/relationships/slideLayout" Target="../slideLayouts/slideLayout40.xml"/><Relationship Id="rId1" Type="http://schemas.openxmlformats.org/officeDocument/2006/relationships/vmlDrawing" Target="../drawings/vmlDrawing4.vml"/><Relationship Id="rId6" Type="http://schemas.openxmlformats.org/officeDocument/2006/relationships/oleObject" Target="../embeddings/oleObject11.bin"/><Relationship Id="rId11" Type="http://schemas.openxmlformats.org/officeDocument/2006/relationships/image" Target="../media/image29.wmf"/><Relationship Id="rId5" Type="http://schemas.openxmlformats.org/officeDocument/2006/relationships/image" Target="../media/image31.jpg"/><Relationship Id="rId10" Type="http://schemas.openxmlformats.org/officeDocument/2006/relationships/oleObject" Target="../embeddings/oleObject13.bin"/><Relationship Id="rId4" Type="http://schemas.openxmlformats.org/officeDocument/2006/relationships/image" Target="../media/image26.wmf"/><Relationship Id="rId9" Type="http://schemas.openxmlformats.org/officeDocument/2006/relationships/image" Target="../media/image28.wmf"/></Relationships>
</file>

<file path=ppt/slides/_rels/slide80.xml.rels><?xml version="1.0" encoding="UTF-8" standalone="yes"?>
<Relationships xmlns="http://schemas.openxmlformats.org/package/2006/relationships"><Relationship Id="rId8" Type="http://schemas.openxmlformats.org/officeDocument/2006/relationships/oleObject" Target="../embeddings/oleObject192.bin"/><Relationship Id="rId13" Type="http://schemas.openxmlformats.org/officeDocument/2006/relationships/image" Target="../media/image280.wmf"/><Relationship Id="rId3" Type="http://schemas.openxmlformats.org/officeDocument/2006/relationships/image" Target="../media/image281.jpg"/><Relationship Id="rId7" Type="http://schemas.openxmlformats.org/officeDocument/2006/relationships/image" Target="../media/image277.wmf"/><Relationship Id="rId12" Type="http://schemas.openxmlformats.org/officeDocument/2006/relationships/oleObject" Target="../embeddings/oleObject194.bin"/><Relationship Id="rId2" Type="http://schemas.openxmlformats.org/officeDocument/2006/relationships/slideLayout" Target="../slideLayouts/slideLayout39.xml"/><Relationship Id="rId1" Type="http://schemas.openxmlformats.org/officeDocument/2006/relationships/vmlDrawing" Target="../drawings/vmlDrawing47.vml"/><Relationship Id="rId6" Type="http://schemas.openxmlformats.org/officeDocument/2006/relationships/oleObject" Target="../embeddings/oleObject191.bin"/><Relationship Id="rId11" Type="http://schemas.openxmlformats.org/officeDocument/2006/relationships/image" Target="../media/image279.wmf"/><Relationship Id="rId5" Type="http://schemas.openxmlformats.org/officeDocument/2006/relationships/image" Target="../media/image283.jpg"/><Relationship Id="rId10" Type="http://schemas.openxmlformats.org/officeDocument/2006/relationships/oleObject" Target="../embeddings/oleObject193.bin"/><Relationship Id="rId4" Type="http://schemas.openxmlformats.org/officeDocument/2006/relationships/image" Target="../media/image282.jpg"/><Relationship Id="rId9" Type="http://schemas.openxmlformats.org/officeDocument/2006/relationships/image" Target="../media/image278.wmf"/></Relationships>
</file>

<file path=ppt/slides/_rels/slide81.xml.rels><?xml version="1.0" encoding="UTF-8" standalone="yes"?>
<Relationships xmlns="http://schemas.openxmlformats.org/package/2006/relationships"><Relationship Id="rId2" Type="http://schemas.openxmlformats.org/officeDocument/2006/relationships/image" Target="../media/image284.jpg"/><Relationship Id="rId1" Type="http://schemas.openxmlformats.org/officeDocument/2006/relationships/slideLayout" Target="../slideLayouts/slideLayout39.xml"/></Relationships>
</file>

<file path=ppt/slides/_rels/slide82.xml.rels><?xml version="1.0" encoding="UTF-8" standalone="yes"?>
<Relationships xmlns="http://schemas.openxmlformats.org/package/2006/relationships"><Relationship Id="rId2" Type="http://schemas.openxmlformats.org/officeDocument/2006/relationships/image" Target="../media/image284.jpg"/><Relationship Id="rId1" Type="http://schemas.openxmlformats.org/officeDocument/2006/relationships/slideLayout" Target="../slideLayouts/slideLayout39.xml"/></Relationships>
</file>

<file path=ppt/slides/_rels/slide83.xml.rels><?xml version="1.0" encoding="UTF-8" standalone="yes"?>
<Relationships xmlns="http://schemas.openxmlformats.org/package/2006/relationships"><Relationship Id="rId2" Type="http://schemas.openxmlformats.org/officeDocument/2006/relationships/image" Target="../media/image285.jpeg"/><Relationship Id="rId1" Type="http://schemas.openxmlformats.org/officeDocument/2006/relationships/slideLayout" Target="../slideLayouts/slideLayout39.xml"/></Relationships>
</file>

<file path=ppt/slides/_rels/slide84.xml.rels><?xml version="1.0" encoding="UTF-8" standalone="yes"?>
<Relationships xmlns="http://schemas.openxmlformats.org/package/2006/relationships"><Relationship Id="rId8" Type="http://schemas.openxmlformats.org/officeDocument/2006/relationships/oleObject" Target="../embeddings/oleObject197.bin"/><Relationship Id="rId13" Type="http://schemas.openxmlformats.org/officeDocument/2006/relationships/image" Target="../media/image290.wmf"/><Relationship Id="rId18" Type="http://schemas.openxmlformats.org/officeDocument/2006/relationships/oleObject" Target="../embeddings/oleObject202.bin"/><Relationship Id="rId3" Type="http://schemas.openxmlformats.org/officeDocument/2006/relationships/image" Target="../media/image293.jpeg"/><Relationship Id="rId7" Type="http://schemas.openxmlformats.org/officeDocument/2006/relationships/image" Target="../media/image287.wmf"/><Relationship Id="rId12" Type="http://schemas.openxmlformats.org/officeDocument/2006/relationships/oleObject" Target="../embeddings/oleObject199.bin"/><Relationship Id="rId17" Type="http://schemas.openxmlformats.org/officeDocument/2006/relationships/image" Target="../media/image292.wmf"/><Relationship Id="rId2" Type="http://schemas.openxmlformats.org/officeDocument/2006/relationships/slideLayout" Target="../slideLayouts/slideLayout39.xml"/><Relationship Id="rId16" Type="http://schemas.openxmlformats.org/officeDocument/2006/relationships/oleObject" Target="../embeddings/oleObject201.bin"/><Relationship Id="rId1" Type="http://schemas.openxmlformats.org/officeDocument/2006/relationships/vmlDrawing" Target="../drawings/vmlDrawing48.vml"/><Relationship Id="rId6" Type="http://schemas.openxmlformats.org/officeDocument/2006/relationships/oleObject" Target="../embeddings/oleObject196.bin"/><Relationship Id="rId11" Type="http://schemas.openxmlformats.org/officeDocument/2006/relationships/image" Target="../media/image289.wmf"/><Relationship Id="rId5" Type="http://schemas.openxmlformats.org/officeDocument/2006/relationships/image" Target="../media/image286.png"/><Relationship Id="rId15" Type="http://schemas.openxmlformats.org/officeDocument/2006/relationships/image" Target="../media/image291.wmf"/><Relationship Id="rId10" Type="http://schemas.openxmlformats.org/officeDocument/2006/relationships/oleObject" Target="../embeddings/oleObject198.bin"/><Relationship Id="rId19" Type="http://schemas.openxmlformats.org/officeDocument/2006/relationships/image" Target="../media/image245.png"/><Relationship Id="rId4" Type="http://schemas.openxmlformats.org/officeDocument/2006/relationships/oleObject" Target="../embeddings/oleObject195.bin"/><Relationship Id="rId9" Type="http://schemas.openxmlformats.org/officeDocument/2006/relationships/image" Target="../media/image288.wmf"/><Relationship Id="rId14" Type="http://schemas.openxmlformats.org/officeDocument/2006/relationships/oleObject" Target="../embeddings/oleObject200.bin"/></Relationships>
</file>

<file path=ppt/slides/_rels/slide85.xml.rels><?xml version="1.0" encoding="UTF-8" standalone="yes"?>
<Relationships xmlns="http://schemas.openxmlformats.org/package/2006/relationships"><Relationship Id="rId8" Type="http://schemas.openxmlformats.org/officeDocument/2006/relationships/oleObject" Target="../embeddings/oleObject205.bin"/><Relationship Id="rId13" Type="http://schemas.openxmlformats.org/officeDocument/2006/relationships/image" Target="../media/image297.wmf"/><Relationship Id="rId18" Type="http://schemas.openxmlformats.org/officeDocument/2006/relationships/oleObject" Target="../embeddings/oleObject210.bin"/><Relationship Id="rId3" Type="http://schemas.openxmlformats.org/officeDocument/2006/relationships/image" Target="../media/image293.jpeg"/><Relationship Id="rId21" Type="http://schemas.openxmlformats.org/officeDocument/2006/relationships/image" Target="../media/image301.wmf"/><Relationship Id="rId7" Type="http://schemas.openxmlformats.org/officeDocument/2006/relationships/image" Target="../media/image223.png"/><Relationship Id="rId12" Type="http://schemas.openxmlformats.org/officeDocument/2006/relationships/oleObject" Target="../embeddings/oleObject207.bin"/><Relationship Id="rId17" Type="http://schemas.openxmlformats.org/officeDocument/2006/relationships/image" Target="../media/image299.png"/><Relationship Id="rId2" Type="http://schemas.openxmlformats.org/officeDocument/2006/relationships/slideLayout" Target="../slideLayouts/slideLayout40.xml"/><Relationship Id="rId16" Type="http://schemas.openxmlformats.org/officeDocument/2006/relationships/oleObject" Target="../embeddings/oleObject209.bin"/><Relationship Id="rId20" Type="http://schemas.openxmlformats.org/officeDocument/2006/relationships/oleObject" Target="../embeddings/oleObject211.bin"/><Relationship Id="rId1" Type="http://schemas.openxmlformats.org/officeDocument/2006/relationships/vmlDrawing" Target="../drawings/vmlDrawing49.vml"/><Relationship Id="rId6" Type="http://schemas.openxmlformats.org/officeDocument/2006/relationships/oleObject" Target="../embeddings/oleObject204.bin"/><Relationship Id="rId11" Type="http://schemas.openxmlformats.org/officeDocument/2006/relationships/image" Target="../media/image296.wmf"/><Relationship Id="rId5" Type="http://schemas.openxmlformats.org/officeDocument/2006/relationships/image" Target="../media/image294.wmf"/><Relationship Id="rId15" Type="http://schemas.openxmlformats.org/officeDocument/2006/relationships/image" Target="../media/image298.png"/><Relationship Id="rId10" Type="http://schemas.openxmlformats.org/officeDocument/2006/relationships/oleObject" Target="../embeddings/oleObject206.bin"/><Relationship Id="rId19" Type="http://schemas.openxmlformats.org/officeDocument/2006/relationships/image" Target="../media/image300.wmf"/><Relationship Id="rId4" Type="http://schemas.openxmlformats.org/officeDocument/2006/relationships/oleObject" Target="../embeddings/oleObject203.bin"/><Relationship Id="rId9" Type="http://schemas.openxmlformats.org/officeDocument/2006/relationships/image" Target="../media/image295.wmf"/><Relationship Id="rId14" Type="http://schemas.openxmlformats.org/officeDocument/2006/relationships/oleObject" Target="../embeddings/oleObject208.bin"/></Relationships>
</file>

<file path=ppt/slides/_rels/slide86.xml.rels><?xml version="1.0" encoding="UTF-8" standalone="yes"?>
<Relationships xmlns="http://schemas.openxmlformats.org/package/2006/relationships"><Relationship Id="rId2" Type="http://schemas.openxmlformats.org/officeDocument/2006/relationships/image" Target="../media/image302.jpg"/><Relationship Id="rId1" Type="http://schemas.openxmlformats.org/officeDocument/2006/relationships/slideLayout" Target="../slideLayouts/slideLayout40.xml"/></Relationships>
</file>

<file path=ppt/slides/_rels/slide87.xml.rels><?xml version="1.0" encoding="UTF-8" standalone="yes"?>
<Relationships xmlns="http://schemas.openxmlformats.org/package/2006/relationships"><Relationship Id="rId8" Type="http://schemas.openxmlformats.org/officeDocument/2006/relationships/image" Target="../media/image304.wmf"/><Relationship Id="rId3" Type="http://schemas.openxmlformats.org/officeDocument/2006/relationships/image" Target="../media/image307.jpg"/><Relationship Id="rId7" Type="http://schemas.openxmlformats.org/officeDocument/2006/relationships/oleObject" Target="../embeddings/oleObject213.bin"/><Relationship Id="rId12" Type="http://schemas.openxmlformats.org/officeDocument/2006/relationships/image" Target="../media/image306.wmf"/><Relationship Id="rId2" Type="http://schemas.openxmlformats.org/officeDocument/2006/relationships/slideLayout" Target="../slideLayouts/slideLayout38.xml"/><Relationship Id="rId1" Type="http://schemas.openxmlformats.org/officeDocument/2006/relationships/vmlDrawing" Target="../drawings/vmlDrawing50.vml"/><Relationship Id="rId6" Type="http://schemas.openxmlformats.org/officeDocument/2006/relationships/image" Target="../media/image303.wmf"/><Relationship Id="rId11" Type="http://schemas.openxmlformats.org/officeDocument/2006/relationships/oleObject" Target="../embeddings/oleObject215.bin"/><Relationship Id="rId5" Type="http://schemas.openxmlformats.org/officeDocument/2006/relationships/oleObject" Target="../embeddings/oleObject212.bin"/><Relationship Id="rId10" Type="http://schemas.openxmlformats.org/officeDocument/2006/relationships/image" Target="../media/image305.wmf"/><Relationship Id="rId4" Type="http://schemas.openxmlformats.org/officeDocument/2006/relationships/image" Target="../media/image308.jpg"/><Relationship Id="rId9" Type="http://schemas.openxmlformats.org/officeDocument/2006/relationships/oleObject" Target="../embeddings/oleObject214.bin"/></Relationships>
</file>

<file path=ppt/slides/_rels/slide88.xml.rels><?xml version="1.0" encoding="UTF-8" standalone="yes"?>
<Relationships xmlns="http://schemas.openxmlformats.org/package/2006/relationships"><Relationship Id="rId8" Type="http://schemas.openxmlformats.org/officeDocument/2006/relationships/oleObject" Target="../embeddings/oleObject217.bin"/><Relationship Id="rId13" Type="http://schemas.openxmlformats.org/officeDocument/2006/relationships/oleObject" Target="../embeddings/oleObject219.bin"/><Relationship Id="rId3" Type="http://schemas.openxmlformats.org/officeDocument/2006/relationships/image" Target="../media/image307.jpg"/><Relationship Id="rId7" Type="http://schemas.openxmlformats.org/officeDocument/2006/relationships/image" Target="../media/image314.jpg"/><Relationship Id="rId12" Type="http://schemas.openxmlformats.org/officeDocument/2006/relationships/image" Target="../media/image315.jpg"/><Relationship Id="rId2" Type="http://schemas.openxmlformats.org/officeDocument/2006/relationships/slideLayout" Target="../slideLayouts/slideLayout39.xml"/><Relationship Id="rId16" Type="http://schemas.openxmlformats.org/officeDocument/2006/relationships/image" Target="../media/image312.wmf"/><Relationship Id="rId1" Type="http://schemas.openxmlformats.org/officeDocument/2006/relationships/vmlDrawing" Target="../drawings/vmlDrawing51.vml"/><Relationship Id="rId6" Type="http://schemas.openxmlformats.org/officeDocument/2006/relationships/image" Target="../media/image306.wmf"/><Relationship Id="rId11" Type="http://schemas.openxmlformats.org/officeDocument/2006/relationships/image" Target="../media/image310.wmf"/><Relationship Id="rId5" Type="http://schemas.openxmlformats.org/officeDocument/2006/relationships/oleObject" Target="../embeddings/oleObject216.bin"/><Relationship Id="rId15" Type="http://schemas.openxmlformats.org/officeDocument/2006/relationships/oleObject" Target="../embeddings/oleObject220.bin"/><Relationship Id="rId10" Type="http://schemas.openxmlformats.org/officeDocument/2006/relationships/oleObject" Target="../embeddings/oleObject218.bin"/><Relationship Id="rId4" Type="http://schemas.openxmlformats.org/officeDocument/2006/relationships/image" Target="../media/image313.jpg"/><Relationship Id="rId9" Type="http://schemas.openxmlformats.org/officeDocument/2006/relationships/image" Target="../media/image309.wmf"/><Relationship Id="rId14" Type="http://schemas.openxmlformats.org/officeDocument/2006/relationships/image" Target="../media/image311.wmf"/></Relationships>
</file>

<file path=ppt/slides/_rels/slide89.xml.rels><?xml version="1.0" encoding="UTF-8" standalone="yes"?>
<Relationships xmlns="http://schemas.openxmlformats.org/package/2006/relationships"><Relationship Id="rId2" Type="http://schemas.openxmlformats.org/officeDocument/2006/relationships/image" Target="../media/image316.jpg"/><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40.xml"/></Relationships>
</file>

<file path=ppt/slides/_rels/slide90.xml.rels><?xml version="1.0" encoding="UTF-8" standalone="yes"?>
<Relationships xmlns="http://schemas.openxmlformats.org/package/2006/relationships"><Relationship Id="rId8" Type="http://schemas.openxmlformats.org/officeDocument/2006/relationships/image" Target="../media/image318.wmf"/><Relationship Id="rId3" Type="http://schemas.openxmlformats.org/officeDocument/2006/relationships/image" Target="../media/image321.jpg"/><Relationship Id="rId7" Type="http://schemas.openxmlformats.org/officeDocument/2006/relationships/oleObject" Target="../embeddings/oleObject222.bin"/><Relationship Id="rId12" Type="http://schemas.openxmlformats.org/officeDocument/2006/relationships/image" Target="../media/image320.wmf"/><Relationship Id="rId2" Type="http://schemas.openxmlformats.org/officeDocument/2006/relationships/slideLayout" Target="../slideLayouts/slideLayout38.xml"/><Relationship Id="rId1" Type="http://schemas.openxmlformats.org/officeDocument/2006/relationships/vmlDrawing" Target="../drawings/vmlDrawing52.vml"/><Relationship Id="rId6" Type="http://schemas.openxmlformats.org/officeDocument/2006/relationships/image" Target="../media/image317.wmf"/><Relationship Id="rId11" Type="http://schemas.openxmlformats.org/officeDocument/2006/relationships/oleObject" Target="../embeddings/oleObject224.bin"/><Relationship Id="rId5" Type="http://schemas.openxmlformats.org/officeDocument/2006/relationships/oleObject" Target="../embeddings/oleObject221.bin"/><Relationship Id="rId10" Type="http://schemas.openxmlformats.org/officeDocument/2006/relationships/image" Target="../media/image319.wmf"/><Relationship Id="rId4" Type="http://schemas.openxmlformats.org/officeDocument/2006/relationships/image" Target="../media/image322.jpg"/><Relationship Id="rId9" Type="http://schemas.openxmlformats.org/officeDocument/2006/relationships/oleObject" Target="../embeddings/oleObject223.bin"/></Relationships>
</file>

<file path=ppt/slides/_rels/slide91.xml.rels><?xml version="1.0" encoding="UTF-8" standalone="yes"?>
<Relationships xmlns="http://schemas.openxmlformats.org/package/2006/relationships"><Relationship Id="rId8" Type="http://schemas.openxmlformats.org/officeDocument/2006/relationships/image" Target="../media/image324.wmf"/><Relationship Id="rId13" Type="http://schemas.openxmlformats.org/officeDocument/2006/relationships/oleObject" Target="../embeddings/oleObject229.bin"/><Relationship Id="rId18" Type="http://schemas.openxmlformats.org/officeDocument/2006/relationships/image" Target="../media/image329.wmf"/><Relationship Id="rId3" Type="http://schemas.openxmlformats.org/officeDocument/2006/relationships/image" Target="../media/image333.jpg"/><Relationship Id="rId21" Type="http://schemas.openxmlformats.org/officeDocument/2006/relationships/oleObject" Target="../embeddings/oleObject233.bin"/><Relationship Id="rId7" Type="http://schemas.openxmlformats.org/officeDocument/2006/relationships/oleObject" Target="../embeddings/oleObject226.bin"/><Relationship Id="rId12" Type="http://schemas.openxmlformats.org/officeDocument/2006/relationships/image" Target="../media/image326.wmf"/><Relationship Id="rId17" Type="http://schemas.openxmlformats.org/officeDocument/2006/relationships/oleObject" Target="../embeddings/oleObject231.bin"/><Relationship Id="rId2" Type="http://schemas.openxmlformats.org/officeDocument/2006/relationships/slideLayout" Target="../slideLayouts/slideLayout39.xml"/><Relationship Id="rId16" Type="http://schemas.openxmlformats.org/officeDocument/2006/relationships/image" Target="../media/image328.wmf"/><Relationship Id="rId20" Type="http://schemas.openxmlformats.org/officeDocument/2006/relationships/image" Target="../media/image330.wmf"/><Relationship Id="rId1" Type="http://schemas.openxmlformats.org/officeDocument/2006/relationships/vmlDrawing" Target="../drawings/vmlDrawing53.vml"/><Relationship Id="rId6" Type="http://schemas.openxmlformats.org/officeDocument/2006/relationships/image" Target="../media/image334.jpg"/><Relationship Id="rId11" Type="http://schemas.openxmlformats.org/officeDocument/2006/relationships/oleObject" Target="../embeddings/oleObject228.bin"/><Relationship Id="rId24" Type="http://schemas.openxmlformats.org/officeDocument/2006/relationships/image" Target="../media/image332.wmf"/><Relationship Id="rId5" Type="http://schemas.openxmlformats.org/officeDocument/2006/relationships/image" Target="../media/image323.wmf"/><Relationship Id="rId15" Type="http://schemas.openxmlformats.org/officeDocument/2006/relationships/oleObject" Target="../embeddings/oleObject230.bin"/><Relationship Id="rId23" Type="http://schemas.openxmlformats.org/officeDocument/2006/relationships/oleObject" Target="../embeddings/oleObject234.bin"/><Relationship Id="rId10" Type="http://schemas.openxmlformats.org/officeDocument/2006/relationships/image" Target="../media/image325.wmf"/><Relationship Id="rId19" Type="http://schemas.openxmlformats.org/officeDocument/2006/relationships/oleObject" Target="../embeddings/oleObject232.bin"/><Relationship Id="rId4" Type="http://schemas.openxmlformats.org/officeDocument/2006/relationships/oleObject" Target="../embeddings/oleObject225.bin"/><Relationship Id="rId9" Type="http://schemas.openxmlformats.org/officeDocument/2006/relationships/oleObject" Target="../embeddings/oleObject227.bin"/><Relationship Id="rId14" Type="http://schemas.openxmlformats.org/officeDocument/2006/relationships/image" Target="../media/image327.wmf"/><Relationship Id="rId22" Type="http://schemas.openxmlformats.org/officeDocument/2006/relationships/image" Target="../media/image331.wmf"/></Relationships>
</file>

<file path=ppt/slides/_rels/slide92.xml.rels><?xml version="1.0" encoding="UTF-8" standalone="yes"?>
<Relationships xmlns="http://schemas.openxmlformats.org/package/2006/relationships"><Relationship Id="rId2" Type="http://schemas.openxmlformats.org/officeDocument/2006/relationships/image" Target="../media/image335.jpg"/><Relationship Id="rId1" Type="http://schemas.openxmlformats.org/officeDocument/2006/relationships/slideLayout" Target="../slideLayouts/slideLayout38.xml"/></Relationships>
</file>

<file path=ppt/slides/_rels/slide93.xml.rels><?xml version="1.0" encoding="UTF-8" standalone="yes"?>
<Relationships xmlns="http://schemas.openxmlformats.org/package/2006/relationships"><Relationship Id="rId2" Type="http://schemas.openxmlformats.org/officeDocument/2006/relationships/image" Target="../media/image336.jpeg"/><Relationship Id="rId1" Type="http://schemas.openxmlformats.org/officeDocument/2006/relationships/slideLayout" Target="../slideLayouts/slideLayout39.xml"/></Relationships>
</file>

<file path=ppt/slides/_rels/slide94.xml.rels><?xml version="1.0" encoding="UTF-8" standalone="yes"?>
<Relationships xmlns="http://schemas.openxmlformats.org/package/2006/relationships"><Relationship Id="rId3" Type="http://schemas.openxmlformats.org/officeDocument/2006/relationships/image" Target="../media/image336.jpeg"/><Relationship Id="rId2" Type="http://schemas.openxmlformats.org/officeDocument/2006/relationships/slideLayout" Target="../slideLayouts/slideLayout39.xml"/><Relationship Id="rId1" Type="http://schemas.openxmlformats.org/officeDocument/2006/relationships/vmlDrawing" Target="../drawings/vmlDrawing54.vml"/><Relationship Id="rId6" Type="http://schemas.openxmlformats.org/officeDocument/2006/relationships/image" Target="../media/image338.jpeg"/><Relationship Id="rId5" Type="http://schemas.openxmlformats.org/officeDocument/2006/relationships/image" Target="../media/image337.wmf"/><Relationship Id="rId4" Type="http://schemas.openxmlformats.org/officeDocument/2006/relationships/oleObject" Target="../embeddings/oleObject235.bin"/></Relationships>
</file>

<file path=ppt/slides/_rels/slide95.xml.rels><?xml version="1.0" encoding="UTF-8" standalone="yes"?>
<Relationships xmlns="http://schemas.openxmlformats.org/package/2006/relationships"><Relationship Id="rId8" Type="http://schemas.openxmlformats.org/officeDocument/2006/relationships/oleObject" Target="../embeddings/oleObject238.bin"/><Relationship Id="rId13" Type="http://schemas.openxmlformats.org/officeDocument/2006/relationships/image" Target="../media/image342.wmf"/><Relationship Id="rId3" Type="http://schemas.openxmlformats.org/officeDocument/2006/relationships/image" Target="../media/image336.jpeg"/><Relationship Id="rId7" Type="http://schemas.openxmlformats.org/officeDocument/2006/relationships/image" Target="../media/image339.wmf"/><Relationship Id="rId12" Type="http://schemas.openxmlformats.org/officeDocument/2006/relationships/oleObject" Target="../embeddings/oleObject240.bin"/><Relationship Id="rId2" Type="http://schemas.openxmlformats.org/officeDocument/2006/relationships/slideLayout" Target="../slideLayouts/slideLayout38.xml"/><Relationship Id="rId16" Type="http://schemas.openxmlformats.org/officeDocument/2006/relationships/image" Target="../media/image344.jpeg"/><Relationship Id="rId1" Type="http://schemas.openxmlformats.org/officeDocument/2006/relationships/vmlDrawing" Target="../drawings/vmlDrawing55.vml"/><Relationship Id="rId6" Type="http://schemas.openxmlformats.org/officeDocument/2006/relationships/oleObject" Target="../embeddings/oleObject237.bin"/><Relationship Id="rId11" Type="http://schemas.openxmlformats.org/officeDocument/2006/relationships/image" Target="../media/image341.wmf"/><Relationship Id="rId5" Type="http://schemas.openxmlformats.org/officeDocument/2006/relationships/image" Target="../media/image337.wmf"/><Relationship Id="rId15" Type="http://schemas.openxmlformats.org/officeDocument/2006/relationships/image" Target="../media/image343.wmf"/><Relationship Id="rId10" Type="http://schemas.openxmlformats.org/officeDocument/2006/relationships/oleObject" Target="../embeddings/oleObject239.bin"/><Relationship Id="rId4" Type="http://schemas.openxmlformats.org/officeDocument/2006/relationships/oleObject" Target="../embeddings/oleObject236.bin"/><Relationship Id="rId9" Type="http://schemas.openxmlformats.org/officeDocument/2006/relationships/image" Target="../media/image340.wmf"/><Relationship Id="rId14" Type="http://schemas.openxmlformats.org/officeDocument/2006/relationships/oleObject" Target="../embeddings/oleObject241.bin"/></Relationships>
</file>

<file path=ppt/slides/_rels/slide96.xml.rels><?xml version="1.0" encoding="UTF-8" standalone="yes"?>
<Relationships xmlns="http://schemas.openxmlformats.org/package/2006/relationships"><Relationship Id="rId8" Type="http://schemas.openxmlformats.org/officeDocument/2006/relationships/oleObject" Target="../embeddings/oleObject244.bin"/><Relationship Id="rId3" Type="http://schemas.openxmlformats.org/officeDocument/2006/relationships/image" Target="../media/image336.jpeg"/><Relationship Id="rId7" Type="http://schemas.openxmlformats.org/officeDocument/2006/relationships/image" Target="../media/image345.wmf"/><Relationship Id="rId2" Type="http://schemas.openxmlformats.org/officeDocument/2006/relationships/slideLayout" Target="../slideLayouts/slideLayout39.xml"/><Relationship Id="rId1" Type="http://schemas.openxmlformats.org/officeDocument/2006/relationships/vmlDrawing" Target="../drawings/vmlDrawing56.vml"/><Relationship Id="rId6" Type="http://schemas.openxmlformats.org/officeDocument/2006/relationships/oleObject" Target="../embeddings/oleObject243.bin"/><Relationship Id="rId5" Type="http://schemas.openxmlformats.org/officeDocument/2006/relationships/image" Target="../media/image337.wmf"/><Relationship Id="rId4" Type="http://schemas.openxmlformats.org/officeDocument/2006/relationships/oleObject" Target="../embeddings/oleObject242.bin"/><Relationship Id="rId9" Type="http://schemas.openxmlformats.org/officeDocument/2006/relationships/image" Target="../media/image346.wmf"/></Relationships>
</file>

<file path=ppt/slides/_rels/slide97.xml.rels><?xml version="1.0" encoding="UTF-8" standalone="yes"?>
<Relationships xmlns="http://schemas.openxmlformats.org/package/2006/relationships"><Relationship Id="rId2" Type="http://schemas.openxmlformats.org/officeDocument/2006/relationships/image" Target="../media/image336.jpeg"/><Relationship Id="rId1" Type="http://schemas.openxmlformats.org/officeDocument/2006/relationships/slideLayout" Target="../slideLayouts/slideLayout39.xml"/></Relationships>
</file>

<file path=ppt/slides/_rels/slide98.xml.rels><?xml version="1.0" encoding="UTF-8" standalone="yes"?>
<Relationships xmlns="http://schemas.openxmlformats.org/package/2006/relationships"><Relationship Id="rId2" Type="http://schemas.openxmlformats.org/officeDocument/2006/relationships/image" Target="../media/image336.jpeg"/><Relationship Id="rId1" Type="http://schemas.openxmlformats.org/officeDocument/2006/relationships/slideLayout" Target="../slideLayouts/slideLayout39.xml"/></Relationships>
</file>

<file path=ppt/slides/_rels/slide99.xml.rels><?xml version="1.0" encoding="UTF-8" standalone="yes"?>
<Relationships xmlns="http://schemas.openxmlformats.org/package/2006/relationships"><Relationship Id="rId2" Type="http://schemas.openxmlformats.org/officeDocument/2006/relationships/image" Target="../media/image336.jpeg"/><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747948" y="2992393"/>
            <a:ext cx="7024451" cy="873214"/>
          </a:xfrm>
        </p:spPr>
        <p:txBody>
          <a:bodyPr/>
          <a:lstStyle/>
          <a:p>
            <a:r>
              <a:rPr lang="en-IN" sz="2800" dirty="0">
                <a:latin typeface="Times New Roman" panose="02020603050405020304" pitchFamily="18" charset="0"/>
                <a:cs typeface="Times New Roman" panose="02020603050405020304" pitchFamily="18" charset="0"/>
              </a:rPr>
              <a:t>Vector Mechanics For Engineers: Dynamics</a:t>
            </a:r>
            <a:br>
              <a:rPr lang="en-IN" sz="2800" dirty="0">
                <a:latin typeface="Times New Roman" panose="02020603050405020304" pitchFamily="18" charset="0"/>
                <a:cs typeface="Times New Roman" panose="02020603050405020304" pitchFamily="18" charset="0"/>
              </a:rPr>
            </a:br>
            <a:br>
              <a:rPr lang="en-US" dirty="0"/>
            </a:br>
            <a:r>
              <a:rPr lang="en-IN" sz="2400" dirty="0">
                <a:latin typeface="Times New Roman" panose="02020603050405020304" pitchFamily="18" charset="0"/>
                <a:cs typeface="Times New Roman" panose="02020603050405020304" pitchFamily="18" charset="0"/>
              </a:rPr>
              <a:t>Twelfth Edition</a:t>
            </a:r>
            <a:br>
              <a:rPr lang="en-IN" sz="2400" dirty="0">
                <a:latin typeface="Times New Roman" panose="02020603050405020304" pitchFamily="18" charset="0"/>
                <a:cs typeface="Times New Roman" panose="02020603050405020304" pitchFamily="18" charset="0"/>
              </a:rPr>
            </a:br>
            <a:br>
              <a:rPr lang="en-US" dirty="0"/>
            </a:br>
            <a:endParaRPr lang="en-US" dirty="0"/>
          </a:p>
        </p:txBody>
      </p:sp>
      <p:sp>
        <p:nvSpPr>
          <p:cNvPr id="12" name="Text Box 13"/>
          <p:cNvSpPr txBox="1">
            <a:spLocks noChangeArrowheads="1"/>
          </p:cNvSpPr>
          <p:nvPr/>
        </p:nvSpPr>
        <p:spPr bwMode="auto">
          <a:xfrm>
            <a:off x="145994" y="6392459"/>
            <a:ext cx="8748252"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rgbClr val="0BD0D9"/>
              </a:buClr>
              <a:buSzPct val="95000"/>
              <a:buFont typeface="Wingdings 2" pitchFamily="18" charset="2"/>
              <a:buChar char=""/>
              <a:defRPr sz="2600">
                <a:solidFill>
                  <a:schemeClr val="tx1"/>
                </a:solidFill>
                <a:latin typeface="Constantia" pitchFamily="18" charset="0"/>
              </a:defRPr>
            </a:lvl1pPr>
            <a:lvl2pPr marL="742950" indent="-285750" eaLnBrk="0" hangingPunct="0">
              <a:spcBef>
                <a:spcPct val="20000"/>
              </a:spcBef>
              <a:buClr>
                <a:schemeClr val="accent1"/>
              </a:buClr>
              <a:buSzPct val="85000"/>
              <a:buFont typeface="Wingdings 2" pitchFamily="18" charset="2"/>
              <a:buChar char=""/>
              <a:defRPr sz="2400">
                <a:solidFill>
                  <a:schemeClr val="tx1"/>
                </a:solidFill>
                <a:latin typeface="Constantia" pitchFamily="18" charset="0"/>
              </a:defRPr>
            </a:lvl2pPr>
            <a:lvl3pPr marL="1143000" indent="-228600" eaLnBrk="0" hangingPunct="0">
              <a:spcBef>
                <a:spcPct val="20000"/>
              </a:spcBef>
              <a:buClr>
                <a:schemeClr val="accent2"/>
              </a:buClr>
              <a:buSzPct val="70000"/>
              <a:buFont typeface="Wingdings 2" pitchFamily="18" charset="2"/>
              <a:buChar char=""/>
              <a:defRPr sz="2100">
                <a:solidFill>
                  <a:schemeClr val="tx1"/>
                </a:solidFill>
                <a:latin typeface="Constantia" pitchFamily="18" charset="0"/>
              </a:defRPr>
            </a:lvl3pPr>
            <a:lvl4pPr marL="1600200" indent="-228600" eaLnBrk="0" hangingPunct="0">
              <a:spcBef>
                <a:spcPct val="20000"/>
              </a:spcBef>
              <a:buClr>
                <a:srgbClr val="0BD0D9"/>
              </a:buClr>
              <a:buSzPct val="65000"/>
              <a:buFont typeface="Wingdings 2" pitchFamily="18" charset="2"/>
              <a:buChar char=""/>
              <a:defRPr sz="2000">
                <a:solidFill>
                  <a:schemeClr val="tx1"/>
                </a:solidFill>
                <a:latin typeface="Constantia" pitchFamily="18" charset="0"/>
              </a:defRPr>
            </a:lvl4pPr>
            <a:lvl5pPr marL="2057400" indent="-228600" eaLnBrk="0" hangingPunct="0">
              <a:spcBef>
                <a:spcPct val="20000"/>
              </a:spcBef>
              <a:buClr>
                <a:srgbClr val="10CF9B"/>
              </a:buClr>
              <a:buSzPct val="65000"/>
              <a:buFont typeface="Wingdings 2" pitchFamily="18" charset="2"/>
              <a:buChar char=""/>
              <a:defRPr sz="2000">
                <a:solidFill>
                  <a:schemeClr val="tx1"/>
                </a:solidFill>
                <a:latin typeface="Constantia" pitchFamily="18" charset="0"/>
              </a:defRPr>
            </a:lvl5pPr>
            <a:lvl6pPr marL="25146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6pPr>
            <a:lvl7pPr marL="29718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7pPr>
            <a:lvl8pPr marL="34290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8pPr>
            <a:lvl9pPr marL="38862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9pPr>
          </a:lstStyle>
          <a:p>
            <a:pPr marL="0" marR="0" lvl="0" indent="0" algn="just" defTabSz="914400" rtl="0" eaLnBrk="0" fontAlgn="auto" latinLnBrk="0" hangingPunct="0">
              <a:lnSpc>
                <a:spcPct val="100000"/>
              </a:lnSpc>
              <a:spcBef>
                <a:spcPct val="50000"/>
              </a:spcBef>
              <a:spcAft>
                <a:spcPts val="0"/>
              </a:spcAft>
              <a:buClrTx/>
              <a:buSzTx/>
              <a:buFontTx/>
              <a:buNone/>
              <a:tabLst/>
              <a:defRPr/>
            </a:pPr>
            <a:r>
              <a:rPr kumimoji="0" lang="en-US" altLang="en-US" sz="900" b="0" i="0" u="none" strike="noStrike" kern="0" cap="none" spc="0" normalizeH="0" baseline="0" noProof="0" dirty="0">
                <a:ln>
                  <a:noFill/>
                </a:ln>
                <a:solidFill>
                  <a:srgbClr val="000000"/>
                </a:solidFill>
                <a:effectLst/>
                <a:uLnTx/>
                <a:uFillTx/>
                <a:latin typeface="Arial" panose="020B0604020202020204"/>
                <a:ea typeface="+mn-ea"/>
                <a:cs typeface="+mn-cs"/>
              </a:rPr>
              <a:t>PROPRIETARY MATERIAL ©  2020   The McGraw Hill Inc. All rights reserved. No part of this PowerPoint slide  may be displayed, reproduced or distributed in any form or by any means, without the prior written permission of the publisher, or used beyond the limited distribution to teachers and educators permitted by McGraw Hill for their individual course preparation. If you are a student using this PowerPoint slide, you are using it without permission. </a:t>
            </a:r>
          </a:p>
        </p:txBody>
      </p:sp>
      <p:sp>
        <p:nvSpPr>
          <p:cNvPr id="13" name="Text Box 18"/>
          <p:cNvSpPr txBox="1">
            <a:spLocks noChangeArrowheads="1"/>
          </p:cNvSpPr>
          <p:nvPr/>
        </p:nvSpPr>
        <p:spPr bwMode="auto">
          <a:xfrm>
            <a:off x="341090" y="5751136"/>
            <a:ext cx="6019800" cy="206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orbel" panose="020B0503020204020204" pitchFamily="34" charset="0"/>
              </a:defRPr>
            </a:lvl1pPr>
            <a:lvl2pPr marL="742950" indent="-285750">
              <a:defRPr>
                <a:solidFill>
                  <a:schemeClr val="tx1"/>
                </a:solidFill>
                <a:latin typeface="Corbel" panose="020B0503020204020204" pitchFamily="34" charset="0"/>
              </a:defRPr>
            </a:lvl2pPr>
            <a:lvl3pPr marL="1143000" indent="-228600">
              <a:defRPr>
                <a:solidFill>
                  <a:schemeClr val="tx1"/>
                </a:solidFill>
                <a:latin typeface="Corbel" panose="020B0503020204020204" pitchFamily="34" charset="0"/>
              </a:defRPr>
            </a:lvl3pPr>
            <a:lvl4pPr marL="1600200" indent="-228600">
              <a:defRPr>
                <a:solidFill>
                  <a:schemeClr val="tx1"/>
                </a:solidFill>
                <a:latin typeface="Corbel" panose="020B0503020204020204" pitchFamily="34" charset="0"/>
              </a:defRPr>
            </a:lvl4pPr>
            <a:lvl5pPr marL="2057400" indent="-228600">
              <a:defRPr>
                <a:solidFill>
                  <a:schemeClr val="tx1"/>
                </a:solidFill>
                <a:latin typeface="Corbel" panose="020B0503020204020204" pitchFamily="34" charset="0"/>
              </a:defRPr>
            </a:lvl5pPr>
            <a:lvl6pPr marL="2514600" indent="-228600" defTabSz="457200" fontAlgn="base">
              <a:spcBef>
                <a:spcPct val="0"/>
              </a:spcBef>
              <a:spcAft>
                <a:spcPct val="0"/>
              </a:spcAft>
              <a:defRPr>
                <a:solidFill>
                  <a:schemeClr val="tx1"/>
                </a:solidFill>
                <a:latin typeface="Corbel" panose="020B0503020204020204" pitchFamily="34" charset="0"/>
              </a:defRPr>
            </a:lvl6pPr>
            <a:lvl7pPr marL="2971800" indent="-228600" defTabSz="457200" fontAlgn="base">
              <a:spcBef>
                <a:spcPct val="0"/>
              </a:spcBef>
              <a:spcAft>
                <a:spcPct val="0"/>
              </a:spcAft>
              <a:defRPr>
                <a:solidFill>
                  <a:schemeClr val="tx1"/>
                </a:solidFill>
                <a:latin typeface="Corbel" panose="020B0503020204020204" pitchFamily="34" charset="0"/>
              </a:defRPr>
            </a:lvl7pPr>
            <a:lvl8pPr marL="3429000" indent="-228600" defTabSz="457200" fontAlgn="base">
              <a:spcBef>
                <a:spcPct val="0"/>
              </a:spcBef>
              <a:spcAft>
                <a:spcPct val="0"/>
              </a:spcAft>
              <a:defRPr>
                <a:solidFill>
                  <a:schemeClr val="tx1"/>
                </a:solidFill>
                <a:latin typeface="Corbel" panose="020B0503020204020204" pitchFamily="34" charset="0"/>
              </a:defRPr>
            </a:lvl8pPr>
            <a:lvl9pPr marL="3886200" indent="-228600" defTabSz="457200" fontAlgn="base">
              <a:spcBef>
                <a:spcPct val="0"/>
              </a:spcBef>
              <a:spcAft>
                <a:spcPct val="0"/>
              </a:spcAft>
              <a:defRPr>
                <a:solidFill>
                  <a:schemeClr val="tx1"/>
                </a:solidFill>
                <a:latin typeface="Corbel" panose="020B0503020204020204" pitchFamily="34" charset="0"/>
              </a:defRPr>
            </a:lvl9pPr>
          </a:lstStyle>
          <a:p>
            <a:pPr marL="0" marR="0" lvl="0" indent="0" algn="l" defTabSz="914400" rtl="0" eaLnBrk="1" fontAlgn="auto" latinLnBrk="0" hangingPunct="1">
              <a:lnSpc>
                <a:spcPct val="80000"/>
              </a:lnSpc>
              <a:spcBef>
                <a:spcPct val="75000"/>
              </a:spcBef>
              <a:spcAft>
                <a:spcPts val="0"/>
              </a:spcAft>
              <a:buClrTx/>
              <a:buSzTx/>
              <a:buFontTx/>
              <a:buNone/>
              <a:tabLst/>
              <a:defRPr/>
            </a:pPr>
            <a:r>
              <a:rPr kumimoji="0" lang="en-US" altLang="en-US" sz="900" b="0" i="0" u="none" strike="noStrike" kern="0" cap="none" spc="0" normalizeH="0" baseline="0" noProof="0" dirty="0">
                <a:ln>
                  <a:noFill/>
                </a:ln>
                <a:solidFill>
                  <a:srgbClr val="000000"/>
                </a:solidFill>
                <a:effectLst/>
                <a:uLnTx/>
                <a:uFillTx/>
                <a:latin typeface="Palatino Linotype" panose="02040502050505030304" pitchFamily="18" charset="0"/>
                <a:ea typeface="Arial Unicode MS" pitchFamily="34" charset="-128"/>
                <a:cs typeface="+mn-cs"/>
              </a:rPr>
              <a:t>Copyright © 2020  McGraw Hill ,  All Rights Reserved.</a:t>
            </a:r>
          </a:p>
        </p:txBody>
      </p:sp>
    </p:spTree>
    <p:extLst>
      <p:ext uri="{BB962C8B-B14F-4D97-AF65-F5344CB8AC3E}">
        <p14:creationId xmlns:p14="http://schemas.microsoft.com/office/powerpoint/2010/main" val="350852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p:nvPr>
        </p:nvSpPr>
        <p:spPr>
          <a:xfrm>
            <a:off x="457200" y="228600"/>
            <a:ext cx="8229600" cy="609600"/>
          </a:xfrm>
        </p:spPr>
        <p:txBody>
          <a:bodyPr/>
          <a:lstStyle/>
          <a:p>
            <a:r>
              <a:rPr lang="en-US" altLang="en-US" b="1" dirty="0">
                <a:solidFill>
                  <a:srgbClr val="AD0B1E"/>
                </a:solidFill>
                <a:ea typeface="ＭＳ Ｐゴシック" pitchFamily="34" charset="-128"/>
              </a:rPr>
              <a:t>Work of Forces Acting on a Rigid Body </a:t>
            </a:r>
            <a:r>
              <a:rPr lang="en-US" altLang="en-US" sz="1000" dirty="0">
                <a:solidFill>
                  <a:srgbClr val="AD0B1E"/>
                </a:solidFill>
                <a:ea typeface="ＭＳ Ｐゴシック" pitchFamily="34" charset="-128"/>
              </a:rPr>
              <a:t>3</a:t>
            </a:r>
            <a:endParaRPr lang="en-US" sz="1000" dirty="0">
              <a:solidFill>
                <a:srgbClr val="AD0B1E"/>
              </a:solidFill>
            </a:endParaRPr>
          </a:p>
        </p:txBody>
      </p:sp>
      <p:pic>
        <p:nvPicPr>
          <p:cNvPr id="18" name="Picture 17" descr="Point A is at the top of rod AB and is attached by a pin to the ceiling. Rod AB hangs down from point A. The rod has length L. Force P acts towards the left at a distance h from the top of the rod, h being smaller than L."/>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1365692"/>
            <a:ext cx="2310685" cy="4773215"/>
          </a:xfrm>
          <a:prstGeom prst="rect">
            <a:avLst/>
          </a:prstGeom>
        </p:spPr>
      </p:pic>
      <p:sp>
        <p:nvSpPr>
          <p:cNvPr id="3" name="Content Placeholder 2"/>
          <p:cNvSpPr>
            <a:spLocks noGrp="1"/>
          </p:cNvSpPr>
          <p:nvPr>
            <p:ph idx="1"/>
          </p:nvPr>
        </p:nvSpPr>
        <p:spPr>
          <a:xfrm>
            <a:off x="457200" y="1244875"/>
            <a:ext cx="3642554" cy="812525"/>
          </a:xfrm>
        </p:spPr>
        <p:txBody>
          <a:bodyPr/>
          <a:lstStyle/>
          <a:p>
            <a:r>
              <a:rPr lang="en-US" altLang="en-US" b="1" dirty="0">
                <a:solidFill>
                  <a:srgbClr val="AD0B1E"/>
                </a:solidFill>
              </a:rPr>
              <a:t>Do the pin forces at point A do work?</a:t>
            </a:r>
          </a:p>
        </p:txBody>
      </p:sp>
      <p:sp>
        <p:nvSpPr>
          <p:cNvPr id="6" name="Content Placeholder 5"/>
          <p:cNvSpPr>
            <a:spLocks noGrp="1"/>
          </p:cNvSpPr>
          <p:nvPr>
            <p:ph idx="13"/>
          </p:nvPr>
        </p:nvSpPr>
        <p:spPr>
          <a:xfrm>
            <a:off x="914400" y="2362200"/>
            <a:ext cx="919067" cy="457200"/>
          </a:xfrm>
        </p:spPr>
        <p:txBody>
          <a:bodyPr/>
          <a:lstStyle/>
          <a:p>
            <a:r>
              <a:rPr lang="en-US" altLang="en-US" sz="2800" b="1" dirty="0"/>
              <a:t>YES</a:t>
            </a:r>
          </a:p>
        </p:txBody>
      </p:sp>
      <p:sp>
        <p:nvSpPr>
          <p:cNvPr id="7" name="Content Placeholder 6"/>
          <p:cNvSpPr>
            <a:spLocks noGrp="1"/>
          </p:cNvSpPr>
          <p:nvPr>
            <p:ph idx="14"/>
          </p:nvPr>
        </p:nvSpPr>
        <p:spPr>
          <a:xfrm>
            <a:off x="3429000" y="2362200"/>
            <a:ext cx="759559" cy="457200"/>
          </a:xfrm>
          <a:ln>
            <a:solidFill>
              <a:srgbClr val="AD0B1E"/>
            </a:solidFill>
          </a:ln>
        </p:spPr>
        <p:txBody>
          <a:bodyPr/>
          <a:lstStyle/>
          <a:p>
            <a:r>
              <a:rPr lang="en-US" altLang="en-US" sz="2800" b="1" dirty="0"/>
              <a:t>NO</a:t>
            </a:r>
            <a:endParaRPr lang="en-US" sz="2800" dirty="0"/>
          </a:p>
        </p:txBody>
      </p:sp>
      <p:sp>
        <p:nvSpPr>
          <p:cNvPr id="14" name="Content Placeholder 13"/>
          <p:cNvSpPr>
            <a:spLocks noGrp="1"/>
          </p:cNvSpPr>
          <p:nvPr>
            <p:ph idx="17"/>
          </p:nvPr>
        </p:nvSpPr>
        <p:spPr>
          <a:xfrm>
            <a:off x="457201" y="4114800"/>
            <a:ext cx="3581400" cy="457200"/>
          </a:xfrm>
        </p:spPr>
        <p:txBody>
          <a:bodyPr/>
          <a:lstStyle/>
          <a:p>
            <a:r>
              <a:rPr lang="en-US" altLang="en-US" b="1" dirty="0">
                <a:solidFill>
                  <a:srgbClr val="AD0B1E"/>
                </a:solidFill>
              </a:rPr>
              <a:t>Does the force P do work?</a:t>
            </a:r>
          </a:p>
        </p:txBody>
      </p:sp>
      <p:sp>
        <p:nvSpPr>
          <p:cNvPr id="12" name="Content Placeholder 11"/>
          <p:cNvSpPr>
            <a:spLocks noGrp="1"/>
          </p:cNvSpPr>
          <p:nvPr>
            <p:ph idx="15"/>
          </p:nvPr>
        </p:nvSpPr>
        <p:spPr>
          <a:xfrm>
            <a:off x="914400" y="4905865"/>
            <a:ext cx="919067" cy="457200"/>
          </a:xfrm>
          <a:ln>
            <a:solidFill>
              <a:srgbClr val="AD0B1E"/>
            </a:solidFill>
          </a:ln>
        </p:spPr>
        <p:txBody>
          <a:bodyPr/>
          <a:lstStyle/>
          <a:p>
            <a:r>
              <a:rPr lang="en-US" altLang="en-US" sz="2800" b="1" dirty="0"/>
              <a:t>YES</a:t>
            </a:r>
          </a:p>
        </p:txBody>
      </p:sp>
      <p:sp>
        <p:nvSpPr>
          <p:cNvPr id="13" name="Content Placeholder 12"/>
          <p:cNvSpPr>
            <a:spLocks noGrp="1"/>
          </p:cNvSpPr>
          <p:nvPr>
            <p:ph idx="16"/>
          </p:nvPr>
        </p:nvSpPr>
        <p:spPr>
          <a:xfrm>
            <a:off x="3507641" y="4934146"/>
            <a:ext cx="759559" cy="457200"/>
          </a:xfrm>
        </p:spPr>
        <p:txBody>
          <a:bodyPr/>
          <a:lstStyle/>
          <a:p>
            <a:r>
              <a:rPr lang="en-US" altLang="en-US" sz="2800" b="1" dirty="0"/>
              <a:t>NO</a:t>
            </a:r>
            <a:endParaRPr lang="en-US" sz="2800" dirty="0"/>
          </a:p>
        </p:txBody>
      </p:sp>
    </p:spTree>
    <p:extLst>
      <p:ext uri="{BB962C8B-B14F-4D97-AF65-F5344CB8AC3E}">
        <p14:creationId xmlns:p14="http://schemas.microsoft.com/office/powerpoint/2010/main" val="1128524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bg/>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2" grpId="0" build="p" animBg="1"/>
      <p:bldP spid="1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r>
              <a:rPr lang="en-US" altLang="en-US" sz="4000" b="1" dirty="0">
                <a:ea typeface="ＭＳ Ｐゴシック" pitchFamily="34" charset="-128"/>
              </a:rPr>
              <a:t>Concept Question </a:t>
            </a:r>
            <a:r>
              <a:rPr lang="en-US" altLang="en-US" sz="1000" dirty="0">
                <a:ea typeface="ＭＳ Ｐゴシック" pitchFamily="34" charset="-128"/>
              </a:rPr>
              <a:t>14</a:t>
            </a:r>
            <a:endParaRPr lang="en-US" sz="1000" dirty="0"/>
          </a:p>
        </p:txBody>
      </p:sp>
      <p:sp>
        <p:nvSpPr>
          <p:cNvPr id="14" name="TextBox 4"/>
          <p:cNvSpPr txBox="1">
            <a:spLocks noChangeArrowheads="1"/>
          </p:cNvSpPr>
          <p:nvPr/>
        </p:nvSpPr>
        <p:spPr bwMode="auto">
          <a:xfrm>
            <a:off x="407988" y="1555750"/>
            <a:ext cx="55149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400" b="1" i="0" u="none" strike="noStrike" kern="0" cap="none" spc="0" normalizeH="0" baseline="0" noProof="0" dirty="0">
                <a:ln>
                  <a:noFill/>
                </a:ln>
                <a:solidFill>
                  <a:srgbClr val="FF0000"/>
                </a:solidFill>
                <a:effectLst/>
                <a:uLnTx/>
                <a:uFillTx/>
                <a:latin typeface="Times New Roman" pitchFamily="18" charset="0"/>
                <a:ea typeface="ＭＳ Ｐゴシック" pitchFamily="34" charset="-128"/>
              </a:rPr>
              <a:t>For the previous problem, what if the ball was dropped closer to point A (e.g., at x= 100 mm instead of 200 mm)?</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rcRect t="5515"/>
          <a:stretch>
            <a:fillRect/>
          </a:stretch>
        </p:blipFill>
        <p:spPr bwMode="auto">
          <a:xfrm>
            <a:off x="5827713" y="1036638"/>
            <a:ext cx="3054350" cy="353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7"/>
          <p:cNvSpPr txBox="1">
            <a:spLocks noChangeArrowheads="1"/>
          </p:cNvSpPr>
          <p:nvPr/>
        </p:nvSpPr>
        <p:spPr bwMode="auto">
          <a:xfrm>
            <a:off x="811213" y="4564063"/>
            <a:ext cx="7637462"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457200" marR="0" lvl="0" indent="-457200" defTabSz="914400" eaLnBrk="1" fontAlgn="auto" latinLnBrk="0" hangingPunct="1">
              <a:lnSpc>
                <a:spcPct val="100000"/>
              </a:lnSpc>
              <a:spcBef>
                <a:spcPts val="0"/>
              </a:spcBef>
              <a:spcAft>
                <a:spcPts val="0"/>
              </a:spcAft>
              <a:buClrTx/>
              <a:buSzTx/>
              <a:buFontTx/>
              <a:buAutoNum type="alphaLcParenR"/>
              <a:tabLst/>
              <a:defRPr/>
            </a:pPr>
            <a:r>
              <a:rPr kumimoji="0" lang="en-US" altLang="en-US" sz="24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The angular velocity after impact would be bigger</a:t>
            </a:r>
          </a:p>
          <a:p>
            <a:pPr marL="457200" marR="0" lvl="0" indent="-457200" defTabSz="914400" eaLnBrk="1" fontAlgn="auto" latinLnBrk="0" hangingPunct="1">
              <a:lnSpc>
                <a:spcPct val="100000"/>
              </a:lnSpc>
              <a:spcBef>
                <a:spcPts val="0"/>
              </a:spcBef>
              <a:spcAft>
                <a:spcPts val="0"/>
              </a:spcAft>
              <a:buClrTx/>
              <a:buSzTx/>
              <a:buFontTx/>
              <a:buAutoNum type="alphaLcParenR"/>
              <a:tabLst/>
              <a:defRPr/>
            </a:pPr>
            <a:r>
              <a:rPr kumimoji="0" lang="en-US" altLang="en-US" sz="24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The angular velocity after impact would be smaller</a:t>
            </a:r>
          </a:p>
          <a:p>
            <a:pPr marL="457200" marR="0" lvl="0" indent="-457200" defTabSz="914400" eaLnBrk="1" fontAlgn="auto" latinLnBrk="0" hangingPunct="1">
              <a:lnSpc>
                <a:spcPct val="100000"/>
              </a:lnSpc>
              <a:spcBef>
                <a:spcPts val="0"/>
              </a:spcBef>
              <a:spcAft>
                <a:spcPts val="0"/>
              </a:spcAft>
              <a:buClrTx/>
              <a:buSzTx/>
              <a:buFontTx/>
              <a:buAutoNum type="alphaLcParenR"/>
              <a:tabLst/>
              <a:defRPr/>
            </a:pPr>
            <a:r>
              <a:rPr kumimoji="0" lang="en-US" altLang="en-US" sz="24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The angular velocity after impact would be the same</a:t>
            </a:r>
          </a:p>
          <a:p>
            <a:pPr marL="457200" marR="0" lvl="0" indent="-457200" defTabSz="914400" eaLnBrk="1" fontAlgn="auto" latinLnBrk="0" hangingPunct="1">
              <a:lnSpc>
                <a:spcPct val="100000"/>
              </a:lnSpc>
              <a:spcBef>
                <a:spcPts val="0"/>
              </a:spcBef>
              <a:spcAft>
                <a:spcPts val="0"/>
              </a:spcAft>
              <a:buClrTx/>
              <a:buSzTx/>
              <a:buFontTx/>
              <a:buAutoNum type="alphaLcParenR"/>
              <a:tabLst/>
              <a:defRPr/>
            </a:pPr>
            <a:r>
              <a:rPr kumimoji="0" lang="en-US" altLang="en-US" sz="24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Not enough information to tell</a:t>
            </a:r>
          </a:p>
          <a:p>
            <a:pPr marL="457200" marR="0" lvl="0" indent="-457200" defTabSz="914400" eaLnBrk="1" fontAlgn="auto" latinLnBrk="0" hangingPunct="1">
              <a:lnSpc>
                <a:spcPct val="100000"/>
              </a:lnSpc>
              <a:spcBef>
                <a:spcPts val="0"/>
              </a:spcBef>
              <a:spcAft>
                <a:spcPts val="0"/>
              </a:spcAft>
              <a:buClrTx/>
              <a:buSzTx/>
              <a:buFontTx/>
              <a:buAutoNum type="alphaLcParenR"/>
              <a:tabLst/>
              <a:defRPr/>
            </a:pPr>
            <a:endParaRPr kumimoji="0" lang="en-US" altLang="en-US" sz="24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endParaRPr>
          </a:p>
        </p:txBody>
      </p:sp>
      <p:sp>
        <p:nvSpPr>
          <p:cNvPr id="17" name="Rectangle 16"/>
          <p:cNvSpPr/>
          <p:nvPr/>
        </p:nvSpPr>
        <p:spPr>
          <a:xfrm>
            <a:off x="825500" y="4967288"/>
            <a:ext cx="6845300" cy="406400"/>
          </a:xfrm>
          <a:prstGeom prst="rect">
            <a:avLst/>
          </a:prstGeom>
          <a:noFill/>
          <a:ln w="9525" cap="flat" cmpd="sng" algn="ctr">
            <a:solidFill>
              <a:srgbClr val="FF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84868"/>
              </a:solidFill>
              <a:effectLst/>
              <a:uLnTx/>
              <a:uFillTx/>
              <a:latin typeface="Times New Roman"/>
              <a:ea typeface="+mn-ea"/>
              <a:cs typeface="+mn-cs"/>
            </a:endParaRPr>
          </a:p>
        </p:txBody>
      </p:sp>
    </p:spTree>
    <p:extLst>
      <p:ext uri="{BB962C8B-B14F-4D97-AF65-F5344CB8AC3E}">
        <p14:creationId xmlns:p14="http://schemas.microsoft.com/office/powerpoint/2010/main" val="6864512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286000"/>
            <a:ext cx="6705600" cy="2209799"/>
          </a:xfrm>
        </p:spPr>
        <p:txBody>
          <a:bodyPr anchor="ctr"/>
          <a:lstStyle/>
          <a:p>
            <a:pPr algn="ctr"/>
            <a:r>
              <a:rPr lang="en-US" sz="4000" cap="none" dirty="0">
                <a:solidFill>
                  <a:srgbClr val="AD0B1E"/>
                </a:solidFill>
                <a:latin typeface="Times New Roman" panose="02020603050405020304" pitchFamily="18" charset="0"/>
                <a:ea typeface="Tahoma" panose="020B0604030504040204" pitchFamily="34" charset="0"/>
                <a:cs typeface="Times New Roman" panose="02020603050405020304" pitchFamily="18" charset="0"/>
              </a:rPr>
              <a:t>End of Chapter </a:t>
            </a:r>
            <a:r>
              <a:rPr lang="en-US" sz="4000" dirty="0">
                <a:solidFill>
                  <a:srgbClr val="AD0B1E"/>
                </a:solidFill>
                <a:latin typeface="Times New Roman" panose="02020603050405020304" pitchFamily="18" charset="0"/>
                <a:ea typeface="Tahoma" panose="020B0604030504040204" pitchFamily="34" charset="0"/>
                <a:cs typeface="Times New Roman" panose="02020603050405020304" pitchFamily="18" charset="0"/>
              </a:rPr>
              <a:t>17</a:t>
            </a:r>
            <a:endParaRPr lang="en-IN" sz="4000" cap="none" dirty="0">
              <a:solidFill>
                <a:srgbClr val="AD0B1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8559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a:spLocks noGrp="1"/>
          </p:cNvSpPr>
          <p:nvPr>
            <p:ph type="title"/>
          </p:nvPr>
        </p:nvSpPr>
        <p:spPr>
          <a:xfrm>
            <a:off x="457200" y="228600"/>
            <a:ext cx="8229600" cy="609600"/>
          </a:xfrm>
        </p:spPr>
        <p:txBody>
          <a:bodyPr/>
          <a:lstStyle/>
          <a:p>
            <a:r>
              <a:rPr lang="en-US" altLang="en-US" b="1" dirty="0">
                <a:solidFill>
                  <a:srgbClr val="AD0B1E"/>
                </a:solidFill>
                <a:ea typeface="ＭＳ Ｐゴシック" pitchFamily="34" charset="-128"/>
              </a:rPr>
              <a:t>Work of Forces Acting on a Rigid Body </a:t>
            </a:r>
            <a:r>
              <a:rPr lang="en-US" altLang="en-US" sz="1000" dirty="0">
                <a:solidFill>
                  <a:srgbClr val="AD0B1E"/>
                </a:solidFill>
                <a:ea typeface="ＭＳ Ｐゴシック" pitchFamily="34" charset="-128"/>
              </a:rPr>
              <a:t>4</a:t>
            </a:r>
            <a:endParaRPr lang="en-US" sz="1000" dirty="0">
              <a:solidFill>
                <a:srgbClr val="AD0B1E"/>
              </a:solidFill>
            </a:endParaRPr>
          </a:p>
        </p:txBody>
      </p:sp>
      <p:pic>
        <p:nvPicPr>
          <p:cNvPr id="15" name="Picture 14" descr="A double disk lying on a horizontal surface os pulled to the left by tension on a cable wrapped around its inner radiu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652" y="1140647"/>
            <a:ext cx="3453748" cy="2135953"/>
          </a:xfrm>
          <a:prstGeom prst="rect">
            <a:avLst/>
          </a:prstGeom>
        </p:spPr>
      </p:pic>
      <p:pic>
        <p:nvPicPr>
          <p:cNvPr id="16" name="Picture 15" descr="The weight acts downward at the center of mass G. The normal force acts upward at the point of contact C. The applied force acts to the right at the inner radius below G. The friction force F acts to the right at C."/>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5954" y="3611555"/>
            <a:ext cx="2458446" cy="2560645"/>
          </a:xfrm>
          <a:prstGeom prst="rect">
            <a:avLst/>
          </a:prstGeom>
        </p:spPr>
      </p:pic>
      <p:sp>
        <p:nvSpPr>
          <p:cNvPr id="3" name="Content Placeholder 2"/>
          <p:cNvSpPr>
            <a:spLocks noGrp="1"/>
          </p:cNvSpPr>
          <p:nvPr>
            <p:ph idx="1"/>
          </p:nvPr>
        </p:nvSpPr>
        <p:spPr>
          <a:xfrm>
            <a:off x="457200" y="863875"/>
            <a:ext cx="3655267" cy="770191"/>
          </a:xfrm>
        </p:spPr>
        <p:txBody>
          <a:bodyPr/>
          <a:lstStyle/>
          <a:p>
            <a:r>
              <a:rPr lang="en-US" altLang="en-US" b="1" dirty="0">
                <a:solidFill>
                  <a:srgbClr val="C00000"/>
                </a:solidFill>
              </a:rPr>
              <a:t>Does the normal force N do work on the disk?</a:t>
            </a:r>
          </a:p>
        </p:txBody>
      </p:sp>
      <p:sp>
        <p:nvSpPr>
          <p:cNvPr id="6" name="Content Placeholder 5"/>
          <p:cNvSpPr>
            <a:spLocks noGrp="1"/>
          </p:cNvSpPr>
          <p:nvPr>
            <p:ph idx="13"/>
          </p:nvPr>
        </p:nvSpPr>
        <p:spPr>
          <a:xfrm>
            <a:off x="604933" y="1905000"/>
            <a:ext cx="919067" cy="457200"/>
          </a:xfrm>
        </p:spPr>
        <p:txBody>
          <a:bodyPr/>
          <a:lstStyle/>
          <a:p>
            <a:r>
              <a:rPr lang="en-US" altLang="en-US" sz="2800" b="1" dirty="0"/>
              <a:t>YES</a:t>
            </a:r>
          </a:p>
        </p:txBody>
      </p:sp>
      <p:sp>
        <p:nvSpPr>
          <p:cNvPr id="7" name="Content Placeholder 6"/>
          <p:cNvSpPr>
            <a:spLocks noGrp="1"/>
          </p:cNvSpPr>
          <p:nvPr>
            <p:ph idx="14"/>
          </p:nvPr>
        </p:nvSpPr>
        <p:spPr>
          <a:xfrm>
            <a:off x="3276600" y="1905000"/>
            <a:ext cx="759559" cy="457200"/>
          </a:xfrm>
          <a:solidFill>
            <a:schemeClr val="bg1"/>
          </a:solidFill>
          <a:ln>
            <a:solidFill>
              <a:schemeClr val="bg1"/>
            </a:solidFill>
          </a:ln>
        </p:spPr>
        <p:txBody>
          <a:bodyPr/>
          <a:lstStyle/>
          <a:p>
            <a:r>
              <a:rPr lang="en-US" altLang="en-US" sz="2800" b="1" dirty="0"/>
              <a:t>NO</a:t>
            </a:r>
            <a:endParaRPr lang="en-US" sz="2800" dirty="0"/>
          </a:p>
        </p:txBody>
      </p:sp>
      <p:sp>
        <p:nvSpPr>
          <p:cNvPr id="8" name="Content Placeholder 7"/>
          <p:cNvSpPr>
            <a:spLocks noGrp="1"/>
          </p:cNvSpPr>
          <p:nvPr>
            <p:ph idx="15"/>
          </p:nvPr>
        </p:nvSpPr>
        <p:spPr>
          <a:xfrm>
            <a:off x="457200" y="2667000"/>
            <a:ext cx="4223086" cy="457200"/>
          </a:xfrm>
        </p:spPr>
        <p:txBody>
          <a:bodyPr/>
          <a:lstStyle/>
          <a:p>
            <a:r>
              <a:rPr lang="en-US" altLang="en-US" b="1" dirty="0">
                <a:solidFill>
                  <a:srgbClr val="C00000"/>
                </a:solidFill>
              </a:rPr>
              <a:t>Does the weight W do work?</a:t>
            </a:r>
          </a:p>
        </p:txBody>
      </p:sp>
      <p:sp>
        <p:nvSpPr>
          <p:cNvPr id="9" name="Content Placeholder 8"/>
          <p:cNvSpPr>
            <a:spLocks noGrp="1"/>
          </p:cNvSpPr>
          <p:nvPr>
            <p:ph idx="16"/>
          </p:nvPr>
        </p:nvSpPr>
        <p:spPr>
          <a:xfrm>
            <a:off x="685800" y="3395134"/>
            <a:ext cx="919067" cy="457200"/>
          </a:xfrm>
        </p:spPr>
        <p:txBody>
          <a:bodyPr/>
          <a:lstStyle/>
          <a:p>
            <a:r>
              <a:rPr lang="en-US" altLang="en-US" sz="2800" b="1" dirty="0"/>
              <a:t>YES</a:t>
            </a:r>
          </a:p>
        </p:txBody>
      </p:sp>
      <p:sp>
        <p:nvSpPr>
          <p:cNvPr id="10" name="Content Placeholder 9"/>
          <p:cNvSpPr>
            <a:spLocks noGrp="1"/>
          </p:cNvSpPr>
          <p:nvPr>
            <p:ph idx="17"/>
          </p:nvPr>
        </p:nvSpPr>
        <p:spPr>
          <a:xfrm>
            <a:off x="3276600" y="3395133"/>
            <a:ext cx="759559" cy="457200"/>
          </a:xfrm>
          <a:ln>
            <a:solidFill>
              <a:schemeClr val="bg1"/>
            </a:solidFill>
          </a:ln>
        </p:spPr>
        <p:txBody>
          <a:bodyPr/>
          <a:lstStyle/>
          <a:p>
            <a:r>
              <a:rPr lang="en-US" altLang="en-US" sz="2800" b="1" dirty="0"/>
              <a:t>NO</a:t>
            </a:r>
            <a:endParaRPr lang="en-US" sz="2800" dirty="0"/>
          </a:p>
        </p:txBody>
      </p:sp>
      <p:sp>
        <p:nvSpPr>
          <p:cNvPr id="11" name="Content Placeholder 10"/>
          <p:cNvSpPr>
            <a:spLocks noGrp="1"/>
          </p:cNvSpPr>
          <p:nvPr>
            <p:ph idx="18"/>
          </p:nvPr>
        </p:nvSpPr>
        <p:spPr>
          <a:xfrm>
            <a:off x="457200" y="4267200"/>
            <a:ext cx="4645395" cy="809958"/>
          </a:xfrm>
        </p:spPr>
        <p:txBody>
          <a:bodyPr/>
          <a:lstStyle/>
          <a:p>
            <a:r>
              <a:rPr lang="en-US" altLang="en-US" b="1" dirty="0">
                <a:solidFill>
                  <a:srgbClr val="C00000"/>
                </a:solidFill>
              </a:rPr>
              <a:t>If the disk rolls without slip, does the friction force F do work?</a:t>
            </a:r>
          </a:p>
        </p:txBody>
      </p:sp>
      <p:sp>
        <p:nvSpPr>
          <p:cNvPr id="12" name="Content Placeholder 11"/>
          <p:cNvSpPr>
            <a:spLocks noGrp="1"/>
          </p:cNvSpPr>
          <p:nvPr>
            <p:ph idx="19"/>
          </p:nvPr>
        </p:nvSpPr>
        <p:spPr>
          <a:xfrm>
            <a:off x="762000" y="5257800"/>
            <a:ext cx="919067" cy="457200"/>
          </a:xfrm>
        </p:spPr>
        <p:txBody>
          <a:bodyPr/>
          <a:lstStyle/>
          <a:p>
            <a:r>
              <a:rPr lang="en-US" altLang="en-US" sz="2800" b="1" dirty="0"/>
              <a:t>YES</a:t>
            </a:r>
          </a:p>
        </p:txBody>
      </p:sp>
      <p:sp>
        <p:nvSpPr>
          <p:cNvPr id="13" name="Content Placeholder 12"/>
          <p:cNvSpPr>
            <a:spLocks noGrp="1"/>
          </p:cNvSpPr>
          <p:nvPr>
            <p:ph idx="20"/>
          </p:nvPr>
        </p:nvSpPr>
        <p:spPr>
          <a:xfrm>
            <a:off x="3276600" y="5257800"/>
            <a:ext cx="759559" cy="457200"/>
          </a:xfrm>
          <a:ln>
            <a:solidFill>
              <a:schemeClr val="bg1"/>
            </a:solidFill>
          </a:ln>
        </p:spPr>
        <p:txBody>
          <a:bodyPr/>
          <a:lstStyle/>
          <a:p>
            <a:r>
              <a:rPr lang="en-US" altLang="en-US" sz="2800" b="1" dirty="0"/>
              <a:t>NO</a:t>
            </a:r>
            <a:endParaRPr lang="en-US" sz="2800" dirty="0"/>
          </a:p>
        </p:txBody>
      </p:sp>
      <p:graphicFrame>
        <p:nvGraphicFramePr>
          <p:cNvPr id="14" name="Object 11"/>
          <p:cNvGraphicFramePr>
            <a:graphicFrameLocks noChangeAspect="1"/>
          </p:cNvGraphicFramePr>
          <p:nvPr/>
        </p:nvGraphicFramePr>
        <p:xfrm>
          <a:off x="1522413" y="5918200"/>
          <a:ext cx="2717800" cy="330200"/>
        </p:xfrm>
        <a:graphic>
          <a:graphicData uri="http://schemas.openxmlformats.org/presentationml/2006/ole">
            <mc:AlternateContent xmlns:mc="http://schemas.openxmlformats.org/markup-compatibility/2006">
              <mc:Choice xmlns:v="urn:schemas-microsoft-com:vml" Requires="v">
                <p:oleObj spid="_x0000_s219340" name="Equation" r:id="rId5" imgW="2717800" imgH="330200" progId="Equation.3">
                  <p:embed/>
                </p:oleObj>
              </mc:Choice>
              <mc:Fallback>
                <p:oleObj name="Equation" r:id="rId5" imgW="2717800" imgH="330200" progId="Equation.3">
                  <p:embed/>
                  <p:pic>
                    <p:nvPicPr>
                      <p:cNvPr id="14"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2413" y="5918200"/>
                        <a:ext cx="27178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3175728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a:spLocks noGrp="1"/>
          </p:cNvSpPr>
          <p:nvPr>
            <p:ph type="title"/>
          </p:nvPr>
        </p:nvSpPr>
        <p:spPr>
          <a:xfrm>
            <a:off x="457200" y="228600"/>
            <a:ext cx="8229600" cy="609600"/>
          </a:xfrm>
        </p:spPr>
        <p:txBody>
          <a:bodyPr/>
          <a:lstStyle/>
          <a:p>
            <a:r>
              <a:rPr lang="en-US" altLang="en-US" b="1" dirty="0">
                <a:solidFill>
                  <a:srgbClr val="AD0B1E"/>
                </a:solidFill>
                <a:ea typeface="ＭＳ Ｐゴシック" pitchFamily="34" charset="-128"/>
              </a:rPr>
              <a:t>Work of Forces Acting on a Rigid Body </a:t>
            </a:r>
            <a:r>
              <a:rPr lang="en-US" altLang="en-US" sz="1000" dirty="0">
                <a:solidFill>
                  <a:srgbClr val="AD0B1E"/>
                </a:solidFill>
                <a:ea typeface="ＭＳ Ｐゴシック" pitchFamily="34" charset="-128"/>
              </a:rPr>
              <a:t>5</a:t>
            </a:r>
            <a:endParaRPr lang="en-US" sz="1000" dirty="0">
              <a:solidFill>
                <a:srgbClr val="AD0B1E"/>
              </a:solidFill>
            </a:endParaRPr>
          </a:p>
        </p:txBody>
      </p:sp>
      <p:pic>
        <p:nvPicPr>
          <p:cNvPr id="15" name="Picture 14" descr="A double disk lying on a horizontal surface os pulled to the left by tension on a cable wrapped around its inner radiu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652" y="1140647"/>
            <a:ext cx="3453748" cy="2135953"/>
          </a:xfrm>
          <a:prstGeom prst="rect">
            <a:avLst/>
          </a:prstGeom>
        </p:spPr>
      </p:pic>
      <p:pic>
        <p:nvPicPr>
          <p:cNvPr id="16" name="Picture 15" descr="The weight acts downward at the center of mass G. The normal force acts upward at the point of contact C. The applied force acts to the right at the inner radius below G. The friction force F acts to the right at C."/>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5954" y="3611555"/>
            <a:ext cx="2458446" cy="2560645"/>
          </a:xfrm>
          <a:prstGeom prst="rect">
            <a:avLst/>
          </a:prstGeom>
        </p:spPr>
      </p:pic>
      <p:sp>
        <p:nvSpPr>
          <p:cNvPr id="3" name="Content Placeholder 2"/>
          <p:cNvSpPr>
            <a:spLocks noGrp="1"/>
          </p:cNvSpPr>
          <p:nvPr>
            <p:ph idx="1"/>
          </p:nvPr>
        </p:nvSpPr>
        <p:spPr>
          <a:xfrm>
            <a:off x="457200" y="863875"/>
            <a:ext cx="3655267" cy="736325"/>
          </a:xfrm>
        </p:spPr>
        <p:txBody>
          <a:bodyPr/>
          <a:lstStyle/>
          <a:p>
            <a:r>
              <a:rPr lang="en-US" altLang="en-US" b="1" dirty="0">
                <a:solidFill>
                  <a:srgbClr val="C00000"/>
                </a:solidFill>
              </a:rPr>
              <a:t>Does the normal force N do work on the disk?</a:t>
            </a:r>
          </a:p>
        </p:txBody>
      </p:sp>
      <p:sp>
        <p:nvSpPr>
          <p:cNvPr id="6" name="Content Placeholder 5"/>
          <p:cNvSpPr>
            <a:spLocks noGrp="1"/>
          </p:cNvSpPr>
          <p:nvPr>
            <p:ph idx="13"/>
          </p:nvPr>
        </p:nvSpPr>
        <p:spPr>
          <a:xfrm>
            <a:off x="604933" y="1905000"/>
            <a:ext cx="919067" cy="457200"/>
          </a:xfrm>
        </p:spPr>
        <p:txBody>
          <a:bodyPr/>
          <a:lstStyle/>
          <a:p>
            <a:r>
              <a:rPr lang="en-US" altLang="en-US" sz="2800" b="1" dirty="0"/>
              <a:t>YES</a:t>
            </a:r>
          </a:p>
        </p:txBody>
      </p:sp>
      <p:sp>
        <p:nvSpPr>
          <p:cNvPr id="7" name="Content Placeholder 6"/>
          <p:cNvSpPr>
            <a:spLocks noGrp="1"/>
          </p:cNvSpPr>
          <p:nvPr>
            <p:ph idx="14"/>
          </p:nvPr>
        </p:nvSpPr>
        <p:spPr>
          <a:xfrm>
            <a:off x="3276600" y="1905000"/>
            <a:ext cx="759559" cy="457200"/>
          </a:xfrm>
          <a:solidFill>
            <a:schemeClr val="bg1"/>
          </a:solidFill>
          <a:ln>
            <a:solidFill>
              <a:srgbClr val="C00000"/>
            </a:solidFill>
          </a:ln>
        </p:spPr>
        <p:txBody>
          <a:bodyPr/>
          <a:lstStyle/>
          <a:p>
            <a:r>
              <a:rPr lang="en-US" altLang="en-US" sz="2800" b="1" dirty="0"/>
              <a:t>NO</a:t>
            </a:r>
            <a:endParaRPr lang="en-US" sz="2800" dirty="0"/>
          </a:p>
        </p:txBody>
      </p:sp>
      <p:sp>
        <p:nvSpPr>
          <p:cNvPr id="8" name="Content Placeholder 7"/>
          <p:cNvSpPr>
            <a:spLocks noGrp="1"/>
          </p:cNvSpPr>
          <p:nvPr>
            <p:ph idx="15"/>
          </p:nvPr>
        </p:nvSpPr>
        <p:spPr>
          <a:xfrm>
            <a:off x="457200" y="2667000"/>
            <a:ext cx="4223086" cy="457200"/>
          </a:xfrm>
        </p:spPr>
        <p:txBody>
          <a:bodyPr/>
          <a:lstStyle/>
          <a:p>
            <a:r>
              <a:rPr lang="en-US" altLang="en-US" b="1" dirty="0">
                <a:solidFill>
                  <a:srgbClr val="C00000"/>
                </a:solidFill>
              </a:rPr>
              <a:t>Does the weight W do work?</a:t>
            </a:r>
          </a:p>
        </p:txBody>
      </p:sp>
      <p:sp>
        <p:nvSpPr>
          <p:cNvPr id="9" name="Content Placeholder 8"/>
          <p:cNvSpPr>
            <a:spLocks noGrp="1"/>
          </p:cNvSpPr>
          <p:nvPr>
            <p:ph idx="16"/>
          </p:nvPr>
        </p:nvSpPr>
        <p:spPr>
          <a:xfrm>
            <a:off x="685800" y="3395134"/>
            <a:ext cx="919067" cy="457200"/>
          </a:xfrm>
        </p:spPr>
        <p:txBody>
          <a:bodyPr/>
          <a:lstStyle/>
          <a:p>
            <a:r>
              <a:rPr lang="en-US" altLang="en-US" sz="2800" b="1" dirty="0"/>
              <a:t>YES</a:t>
            </a:r>
          </a:p>
        </p:txBody>
      </p:sp>
      <p:sp>
        <p:nvSpPr>
          <p:cNvPr id="10" name="Content Placeholder 9"/>
          <p:cNvSpPr>
            <a:spLocks noGrp="1"/>
          </p:cNvSpPr>
          <p:nvPr>
            <p:ph idx="17"/>
          </p:nvPr>
        </p:nvSpPr>
        <p:spPr>
          <a:xfrm>
            <a:off x="3276600" y="3395133"/>
            <a:ext cx="759559" cy="457200"/>
          </a:xfrm>
          <a:ln>
            <a:solidFill>
              <a:srgbClr val="C00000"/>
            </a:solidFill>
          </a:ln>
        </p:spPr>
        <p:txBody>
          <a:bodyPr/>
          <a:lstStyle/>
          <a:p>
            <a:r>
              <a:rPr lang="en-US" altLang="en-US" sz="2800" b="1" dirty="0"/>
              <a:t>NO</a:t>
            </a:r>
            <a:endParaRPr lang="en-US" sz="2800" dirty="0"/>
          </a:p>
        </p:txBody>
      </p:sp>
      <p:sp>
        <p:nvSpPr>
          <p:cNvPr id="11" name="Content Placeholder 10"/>
          <p:cNvSpPr>
            <a:spLocks noGrp="1"/>
          </p:cNvSpPr>
          <p:nvPr>
            <p:ph idx="18"/>
          </p:nvPr>
        </p:nvSpPr>
        <p:spPr>
          <a:xfrm>
            <a:off x="457200" y="4267200"/>
            <a:ext cx="4645395" cy="809958"/>
          </a:xfrm>
        </p:spPr>
        <p:txBody>
          <a:bodyPr/>
          <a:lstStyle/>
          <a:p>
            <a:r>
              <a:rPr lang="en-US" altLang="en-US" b="1" dirty="0">
                <a:solidFill>
                  <a:srgbClr val="C00000"/>
                </a:solidFill>
              </a:rPr>
              <a:t>If the disk rolls without slip, does the friction force F do work?</a:t>
            </a:r>
          </a:p>
        </p:txBody>
      </p:sp>
      <p:sp>
        <p:nvSpPr>
          <p:cNvPr id="12" name="Content Placeholder 11"/>
          <p:cNvSpPr>
            <a:spLocks noGrp="1"/>
          </p:cNvSpPr>
          <p:nvPr>
            <p:ph idx="19"/>
          </p:nvPr>
        </p:nvSpPr>
        <p:spPr>
          <a:xfrm>
            <a:off x="762000" y="5257800"/>
            <a:ext cx="919067" cy="457200"/>
          </a:xfrm>
        </p:spPr>
        <p:txBody>
          <a:bodyPr/>
          <a:lstStyle/>
          <a:p>
            <a:r>
              <a:rPr lang="en-US" altLang="en-US" sz="2800" b="1" dirty="0"/>
              <a:t>YES</a:t>
            </a:r>
          </a:p>
        </p:txBody>
      </p:sp>
      <p:sp>
        <p:nvSpPr>
          <p:cNvPr id="13" name="Content Placeholder 12"/>
          <p:cNvSpPr>
            <a:spLocks noGrp="1"/>
          </p:cNvSpPr>
          <p:nvPr>
            <p:ph idx="20"/>
          </p:nvPr>
        </p:nvSpPr>
        <p:spPr>
          <a:xfrm>
            <a:off x="3276600" y="5257800"/>
            <a:ext cx="759559" cy="457200"/>
          </a:xfrm>
          <a:ln>
            <a:solidFill>
              <a:srgbClr val="C00000"/>
            </a:solidFill>
          </a:ln>
        </p:spPr>
        <p:txBody>
          <a:bodyPr/>
          <a:lstStyle/>
          <a:p>
            <a:r>
              <a:rPr lang="en-US" altLang="en-US" sz="2800" b="1" dirty="0"/>
              <a:t>NO</a:t>
            </a:r>
            <a:endParaRPr lang="en-US" sz="2800" dirty="0"/>
          </a:p>
        </p:txBody>
      </p:sp>
      <p:graphicFrame>
        <p:nvGraphicFramePr>
          <p:cNvPr id="14" name="Object 11"/>
          <p:cNvGraphicFramePr>
            <a:graphicFrameLocks noChangeAspect="1"/>
          </p:cNvGraphicFramePr>
          <p:nvPr/>
        </p:nvGraphicFramePr>
        <p:xfrm>
          <a:off x="1522413" y="5918200"/>
          <a:ext cx="2717800" cy="330200"/>
        </p:xfrm>
        <a:graphic>
          <a:graphicData uri="http://schemas.openxmlformats.org/presentationml/2006/ole">
            <mc:AlternateContent xmlns:mc="http://schemas.openxmlformats.org/markup-compatibility/2006">
              <mc:Choice xmlns:v="urn:schemas-microsoft-com:vml" Requires="v">
                <p:oleObj spid="_x0000_s165161" name="Equation" r:id="rId5" imgW="2717800" imgH="330200" progId="Equation.3">
                  <p:embed/>
                </p:oleObj>
              </mc:Choice>
              <mc:Fallback>
                <p:oleObj name="Equation" r:id="rId5" imgW="2717800" imgH="330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2413" y="5918200"/>
                        <a:ext cx="27178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4695938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5666"/>
            <a:ext cx="8229600" cy="1079945"/>
          </a:xfrm>
        </p:spPr>
        <p:txBody>
          <a:bodyPr/>
          <a:lstStyle/>
          <a:p>
            <a:r>
              <a:rPr lang="en-US" altLang="en-US" b="1" dirty="0">
                <a:ea typeface="ＭＳ Ｐゴシック" pitchFamily="34" charset="-128"/>
              </a:rPr>
              <a:t>Kinetic Energy of a Rigid Body in Plane Motion </a:t>
            </a:r>
            <a:r>
              <a:rPr lang="en-US" altLang="en-US" sz="1000" dirty="0">
                <a:ea typeface="ＭＳ Ｐゴシック" pitchFamily="34" charset="-128"/>
              </a:rPr>
              <a:t>1</a:t>
            </a:r>
            <a:endParaRPr lang="en-US" sz="1000" dirty="0"/>
          </a:p>
        </p:txBody>
      </p:sp>
      <p:pic>
        <p:nvPicPr>
          <p:cNvPr id="12" name="Picture 11" descr="The velocity of a particle P_i is the vector sum of the velocity of the mass center G and the tangential velocity due to rotation about G. The tangential velocity is equal to the angular velocity omega times the distance between P_i and 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0200" y="2536171"/>
            <a:ext cx="3472484" cy="3410030"/>
          </a:xfrm>
          <a:prstGeom prst="rect">
            <a:avLst/>
          </a:prstGeom>
        </p:spPr>
      </p:pic>
      <p:sp>
        <p:nvSpPr>
          <p:cNvPr id="3" name="Content Placeholder 2"/>
          <p:cNvSpPr>
            <a:spLocks noGrp="1"/>
          </p:cNvSpPr>
          <p:nvPr>
            <p:ph idx="1"/>
          </p:nvPr>
        </p:nvSpPr>
        <p:spPr>
          <a:xfrm>
            <a:off x="457200" y="1371600"/>
            <a:ext cx="8229600" cy="662399"/>
          </a:xfrm>
        </p:spPr>
        <p:txBody>
          <a:bodyPr/>
          <a:lstStyle/>
          <a:p>
            <a:r>
              <a:rPr lang="en-US" altLang="en-US" sz="2000" dirty="0"/>
              <a:t>Consider a rigid body of mass </a:t>
            </a:r>
            <a:r>
              <a:rPr lang="en-US" altLang="en-US" sz="2000" i="1" dirty="0"/>
              <a:t>m</a:t>
            </a:r>
            <a:r>
              <a:rPr lang="en-US" altLang="en-US" sz="2000" dirty="0"/>
              <a:t> in plane motion consisting of individual particles </a:t>
            </a:r>
            <a:r>
              <a:rPr lang="en-US" altLang="en-US" sz="2000" i="1" dirty="0"/>
              <a:t>i</a:t>
            </a:r>
            <a:r>
              <a:rPr lang="en-US" altLang="en-US" sz="2000" dirty="0"/>
              <a:t>. The kinetic energy of the body can then be expressed as:</a:t>
            </a:r>
          </a:p>
        </p:txBody>
      </p:sp>
      <p:graphicFrame>
        <p:nvGraphicFramePr>
          <p:cNvPr id="11" name="Object 3"/>
          <p:cNvGraphicFramePr>
            <a:graphicFrameLocks noChangeAspect="1"/>
          </p:cNvGraphicFramePr>
          <p:nvPr>
            <p:extLst>
              <p:ext uri="{D42A27DB-BD31-4B8C-83A1-F6EECF244321}">
                <p14:modId xmlns:p14="http://schemas.microsoft.com/office/powerpoint/2010/main" val="3771272322"/>
              </p:ext>
            </p:extLst>
          </p:nvPr>
        </p:nvGraphicFramePr>
        <p:xfrm>
          <a:off x="1746033" y="2185282"/>
          <a:ext cx="2789672" cy="1265670"/>
        </p:xfrm>
        <a:graphic>
          <a:graphicData uri="http://schemas.openxmlformats.org/presentationml/2006/ole">
            <mc:AlternateContent xmlns:mc="http://schemas.openxmlformats.org/markup-compatibility/2006">
              <mc:Choice xmlns:v="urn:schemas-microsoft-com:vml" Requires="v">
                <p:oleObj spid="_x0000_s166480" name="Equation" r:id="rId4" imgW="1765300" imgH="800100" progId="Equation.DSMT4">
                  <p:embed/>
                </p:oleObj>
              </mc:Choice>
              <mc:Fallback>
                <p:oleObj name="Equation" r:id="rId4" imgW="1765300" imgH="8001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6033" y="2185282"/>
                        <a:ext cx="2789672" cy="1265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Content Placeholder 5"/>
          <p:cNvSpPr>
            <a:spLocks noGrp="1"/>
          </p:cNvSpPr>
          <p:nvPr>
            <p:ph idx="13"/>
          </p:nvPr>
        </p:nvSpPr>
        <p:spPr>
          <a:xfrm>
            <a:off x="493889" y="3496807"/>
            <a:ext cx="4535311" cy="2057400"/>
          </a:xfrm>
        </p:spPr>
        <p:txBody>
          <a:bodyPr/>
          <a:lstStyle/>
          <a:p>
            <a:pPr>
              <a:spcBef>
                <a:spcPct val="50000"/>
              </a:spcBef>
              <a:spcAft>
                <a:spcPts val="0"/>
              </a:spcAft>
            </a:pPr>
            <a:r>
              <a:rPr lang="en-US" altLang="en-US" sz="2000" dirty="0"/>
              <a:t>Kinetic energy of a rigid body can be separated into:</a:t>
            </a:r>
          </a:p>
          <a:p>
            <a:pPr marL="292608" lvl="1" indent="-292608">
              <a:spcAft>
                <a:spcPts val="0"/>
              </a:spcAft>
            </a:pPr>
            <a:r>
              <a:rPr lang="en-US" altLang="en-US" dirty="0"/>
              <a:t>the kinetic energy associated with the motion of the mass center </a:t>
            </a:r>
            <a:r>
              <a:rPr lang="en-US" altLang="en-US" i="1" dirty="0"/>
              <a:t>G</a:t>
            </a:r>
            <a:r>
              <a:rPr lang="en-US" altLang="en-US" dirty="0"/>
              <a:t> and</a:t>
            </a:r>
          </a:p>
          <a:p>
            <a:pPr marL="292608" lvl="1" indent="-292608">
              <a:spcAft>
                <a:spcPts val="0"/>
              </a:spcAft>
            </a:pPr>
            <a:r>
              <a:rPr lang="en-US" altLang="en-US" dirty="0"/>
              <a:t>the kinetic energy associated with the rotation of the body about </a:t>
            </a:r>
            <a:r>
              <a:rPr lang="en-US" altLang="en-US" i="1" dirty="0"/>
              <a:t>G</a:t>
            </a:r>
            <a:r>
              <a:rPr lang="en-US" altLang="en-US" dirty="0"/>
              <a:t>.</a:t>
            </a:r>
          </a:p>
        </p:txBody>
      </p:sp>
      <p:graphicFrame>
        <p:nvGraphicFramePr>
          <p:cNvPr id="10" name="Object 3"/>
          <p:cNvGraphicFramePr>
            <a:graphicFrameLocks noChangeAspect="1"/>
          </p:cNvGraphicFramePr>
          <p:nvPr>
            <p:extLst>
              <p:ext uri="{D42A27DB-BD31-4B8C-83A1-F6EECF244321}">
                <p14:modId xmlns:p14="http://schemas.microsoft.com/office/powerpoint/2010/main" val="1429596087"/>
              </p:ext>
            </p:extLst>
          </p:nvPr>
        </p:nvGraphicFramePr>
        <p:xfrm>
          <a:off x="1401948" y="5642495"/>
          <a:ext cx="2241180" cy="453505"/>
        </p:xfrm>
        <a:graphic>
          <a:graphicData uri="http://schemas.openxmlformats.org/presentationml/2006/ole">
            <mc:AlternateContent xmlns:mc="http://schemas.openxmlformats.org/markup-compatibility/2006">
              <mc:Choice xmlns:v="urn:schemas-microsoft-com:vml" Requires="v">
                <p:oleObj spid="_x0000_s166481" name="Equation" r:id="rId6" imgW="1193800" imgH="241300" progId="Equation.DSMT4">
                  <p:embed/>
                </p:oleObj>
              </mc:Choice>
              <mc:Fallback>
                <p:oleObj name="Equation" r:id="rId6" imgW="1193800" imgH="2413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01948" y="5642495"/>
                        <a:ext cx="2241180" cy="453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Content Placeholder 6"/>
          <p:cNvSpPr>
            <a:spLocks noGrp="1"/>
          </p:cNvSpPr>
          <p:nvPr>
            <p:ph idx="14"/>
          </p:nvPr>
        </p:nvSpPr>
        <p:spPr>
          <a:xfrm>
            <a:off x="1600200" y="6154404"/>
            <a:ext cx="2622205" cy="322596"/>
          </a:xfrm>
        </p:spPr>
        <p:txBody>
          <a:bodyPr/>
          <a:lstStyle/>
          <a:p>
            <a:r>
              <a:rPr lang="en-US" altLang="en-US" sz="1800" dirty="0">
                <a:solidFill>
                  <a:srgbClr val="344C68"/>
                </a:solidFill>
              </a:rPr>
              <a:t>Translation + Rotation</a:t>
            </a:r>
          </a:p>
        </p:txBody>
      </p:sp>
    </p:spTree>
    <p:extLst>
      <p:ext uri="{BB962C8B-B14F-4D97-AF65-F5344CB8AC3E}">
        <p14:creationId xmlns:p14="http://schemas.microsoft.com/office/powerpoint/2010/main" val="3950091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599"/>
            <a:ext cx="8229600" cy="1138227"/>
          </a:xfrm>
        </p:spPr>
        <p:txBody>
          <a:bodyPr/>
          <a:lstStyle/>
          <a:p>
            <a:r>
              <a:rPr lang="en-US" altLang="en-US" b="1" dirty="0">
                <a:ea typeface="ＭＳ Ｐゴシック" pitchFamily="34" charset="-128"/>
              </a:rPr>
              <a:t>Kinetic Energy of a Rigid Body in Plane Motion </a:t>
            </a:r>
            <a:r>
              <a:rPr lang="en-US" altLang="en-US" sz="1000" dirty="0">
                <a:ea typeface="ＭＳ Ｐゴシック" pitchFamily="34" charset="-128"/>
              </a:rPr>
              <a:t>2</a:t>
            </a:r>
            <a:endParaRPr lang="en-US" dirty="0"/>
          </a:p>
        </p:txBody>
      </p:sp>
      <p:pic>
        <p:nvPicPr>
          <p:cNvPr id="13" name="Picture 12" descr="For rotation about O the velocity of the particle P_i is equal to angular velocity omega times the distance of the particle from O. The direction of this velocity is perpendicular to the line separating P_i from 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8149" y="3276600"/>
            <a:ext cx="2941051" cy="2765042"/>
          </a:xfrm>
          <a:prstGeom prst="rect">
            <a:avLst/>
          </a:prstGeom>
        </p:spPr>
      </p:pic>
      <p:sp>
        <p:nvSpPr>
          <p:cNvPr id="3" name="Content Placeholder 2"/>
          <p:cNvSpPr>
            <a:spLocks noGrp="1"/>
          </p:cNvSpPr>
          <p:nvPr>
            <p:ph idx="1"/>
          </p:nvPr>
        </p:nvSpPr>
        <p:spPr>
          <a:xfrm>
            <a:off x="472244" y="1524000"/>
            <a:ext cx="6614356" cy="402388"/>
          </a:xfrm>
        </p:spPr>
        <p:txBody>
          <a:bodyPr/>
          <a:lstStyle/>
          <a:p>
            <a:pPr marL="292608" indent="-292608">
              <a:buFont typeface="Arial" panose="020B0604020202020204" pitchFamily="34" charset="0"/>
              <a:buChar char="•"/>
            </a:pPr>
            <a:r>
              <a:rPr lang="en-US" altLang="en-US" sz="2000" dirty="0"/>
              <a:t>Consider a rigid body rotating about a fixed axis through </a:t>
            </a:r>
            <a:r>
              <a:rPr lang="en-US" altLang="en-US" sz="2000" i="1" dirty="0"/>
              <a:t>O</a:t>
            </a:r>
            <a:r>
              <a:rPr lang="en-US" altLang="en-US" sz="2000" dirty="0"/>
              <a:t>.</a:t>
            </a:r>
          </a:p>
        </p:txBody>
      </p:sp>
      <p:graphicFrame>
        <p:nvGraphicFramePr>
          <p:cNvPr id="12" name="Object 2"/>
          <p:cNvGraphicFramePr>
            <a:graphicFrameLocks noChangeAspect="1"/>
          </p:cNvGraphicFramePr>
          <p:nvPr>
            <p:extLst>
              <p:ext uri="{D42A27DB-BD31-4B8C-83A1-F6EECF244321}">
                <p14:modId xmlns:p14="http://schemas.microsoft.com/office/powerpoint/2010/main" val="2043550607"/>
              </p:ext>
            </p:extLst>
          </p:nvPr>
        </p:nvGraphicFramePr>
        <p:xfrm>
          <a:off x="901406" y="2097185"/>
          <a:ext cx="5603875" cy="1017588"/>
        </p:xfrm>
        <a:graphic>
          <a:graphicData uri="http://schemas.openxmlformats.org/presentationml/2006/ole">
            <mc:AlternateContent xmlns:mc="http://schemas.openxmlformats.org/markup-compatibility/2006">
              <mc:Choice xmlns:v="urn:schemas-microsoft-com:vml" Requires="v">
                <p:oleObj spid="_x0000_s167799" name="Equation" r:id="rId4" imgW="3073400" imgH="558800" progId="Equation.DSMT4">
                  <p:embed/>
                </p:oleObj>
              </mc:Choice>
              <mc:Fallback>
                <p:oleObj name="Equation" r:id="rId4" imgW="3073400" imgH="558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1406" y="2097185"/>
                        <a:ext cx="5603875" cy="101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Content Placeholder 5"/>
          <p:cNvSpPr>
            <a:spLocks noGrp="1"/>
          </p:cNvSpPr>
          <p:nvPr>
            <p:ph idx="13"/>
          </p:nvPr>
        </p:nvSpPr>
        <p:spPr>
          <a:xfrm>
            <a:off x="472244" y="3281373"/>
            <a:ext cx="3871155" cy="452427"/>
          </a:xfrm>
        </p:spPr>
        <p:txBody>
          <a:bodyPr/>
          <a:lstStyle/>
          <a:p>
            <a:pPr marL="292608" indent="-292608">
              <a:buFont typeface="Arial" panose="020B0604020202020204" pitchFamily="34" charset="0"/>
              <a:buChar char="•"/>
            </a:pPr>
            <a:r>
              <a:rPr lang="en-US" altLang="en-US" sz="2000" dirty="0"/>
              <a:t>This is equivalent to using:</a:t>
            </a:r>
          </a:p>
        </p:txBody>
      </p:sp>
      <p:graphicFrame>
        <p:nvGraphicFramePr>
          <p:cNvPr id="11" name="Object 1"/>
          <p:cNvGraphicFramePr>
            <a:graphicFrameLocks noChangeAspect="1"/>
          </p:cNvGraphicFramePr>
          <p:nvPr>
            <p:extLst>
              <p:ext uri="{D42A27DB-BD31-4B8C-83A1-F6EECF244321}">
                <p14:modId xmlns:p14="http://schemas.microsoft.com/office/powerpoint/2010/main" val="2361794261"/>
              </p:ext>
            </p:extLst>
          </p:nvPr>
        </p:nvGraphicFramePr>
        <p:xfrm>
          <a:off x="1219200" y="3886200"/>
          <a:ext cx="2332182" cy="471921"/>
        </p:xfrm>
        <a:graphic>
          <a:graphicData uri="http://schemas.openxmlformats.org/presentationml/2006/ole">
            <mc:AlternateContent xmlns:mc="http://schemas.openxmlformats.org/markup-compatibility/2006">
              <mc:Choice xmlns:v="urn:schemas-microsoft-com:vml" Requires="v">
                <p:oleObj spid="_x0000_s167800" name="Equation" r:id="rId6" imgW="1193800" imgH="241300" progId="Equation.DSMT4">
                  <p:embed/>
                </p:oleObj>
              </mc:Choice>
              <mc:Fallback>
                <p:oleObj name="Equation" r:id="rId6" imgW="1193800" imgH="2413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9200" y="3886200"/>
                        <a:ext cx="2332182" cy="471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Content Placeholder 6"/>
          <p:cNvSpPr>
            <a:spLocks noGrp="1"/>
          </p:cNvSpPr>
          <p:nvPr>
            <p:ph idx="14"/>
          </p:nvPr>
        </p:nvSpPr>
        <p:spPr>
          <a:xfrm>
            <a:off x="483534" y="4676024"/>
            <a:ext cx="3490156" cy="412761"/>
          </a:xfrm>
        </p:spPr>
        <p:txBody>
          <a:bodyPr/>
          <a:lstStyle/>
          <a:p>
            <a:pPr marL="292608" indent="-292608">
              <a:buFont typeface="Arial" panose="020B0604020202020204" pitchFamily="34" charset="0"/>
              <a:buChar char="•"/>
            </a:pPr>
            <a:r>
              <a:rPr lang="en-US" altLang="en-US" sz="2000" dirty="0"/>
              <a:t>Remember to only use</a:t>
            </a:r>
          </a:p>
        </p:txBody>
      </p:sp>
      <p:graphicFrame>
        <p:nvGraphicFramePr>
          <p:cNvPr id="10" name="Object 3"/>
          <p:cNvGraphicFramePr>
            <a:graphicFrameLocks noChangeAspect="1"/>
          </p:cNvGraphicFramePr>
          <p:nvPr>
            <p:extLst>
              <p:ext uri="{D42A27DB-BD31-4B8C-83A1-F6EECF244321}">
                <p14:modId xmlns:p14="http://schemas.microsoft.com/office/powerpoint/2010/main" val="862302860"/>
              </p:ext>
            </p:extLst>
          </p:nvPr>
        </p:nvGraphicFramePr>
        <p:xfrm>
          <a:off x="1600200" y="5248564"/>
          <a:ext cx="1515341" cy="542636"/>
        </p:xfrm>
        <a:graphic>
          <a:graphicData uri="http://schemas.openxmlformats.org/presentationml/2006/ole">
            <mc:AlternateContent xmlns:mc="http://schemas.openxmlformats.org/markup-compatibility/2006">
              <mc:Choice xmlns:v="urn:schemas-microsoft-com:vml" Requires="v">
                <p:oleObj spid="_x0000_s167801" name="Equation" r:id="rId8" imgW="672808" imgH="241195" progId="Equation.DSMT4">
                  <p:embed/>
                </p:oleObj>
              </mc:Choice>
              <mc:Fallback>
                <p:oleObj name="Equation" r:id="rId8" imgW="672808" imgH="241195"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00200" y="5248564"/>
                        <a:ext cx="1515341" cy="542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Content Placeholder 7"/>
          <p:cNvSpPr>
            <a:spLocks noGrp="1"/>
          </p:cNvSpPr>
          <p:nvPr>
            <p:ph idx="15"/>
          </p:nvPr>
        </p:nvSpPr>
        <p:spPr>
          <a:xfrm>
            <a:off x="762000" y="6010458"/>
            <a:ext cx="4724400" cy="390342"/>
          </a:xfrm>
        </p:spPr>
        <p:txBody>
          <a:bodyPr/>
          <a:lstStyle/>
          <a:p>
            <a:r>
              <a:rPr lang="en-US" altLang="en-US" sz="2000" dirty="0"/>
              <a:t>when O is a fixed axis of rotation</a:t>
            </a:r>
          </a:p>
        </p:txBody>
      </p:sp>
    </p:spTree>
    <p:extLst>
      <p:ext uri="{BB962C8B-B14F-4D97-AF65-F5344CB8AC3E}">
        <p14:creationId xmlns:p14="http://schemas.microsoft.com/office/powerpoint/2010/main" val="462807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70560"/>
          </a:xfrm>
        </p:spPr>
        <p:txBody>
          <a:bodyPr/>
          <a:lstStyle/>
          <a:p>
            <a:r>
              <a:rPr lang="en-US" altLang="en-US" sz="4000" b="1" dirty="0">
                <a:ea typeface="ＭＳ Ｐゴシック" pitchFamily="34" charset="-128"/>
              </a:rPr>
              <a:t>Concept Quiz </a:t>
            </a:r>
            <a:r>
              <a:rPr lang="en-US" altLang="en-US" sz="1000" dirty="0">
                <a:ea typeface="ＭＳ Ｐゴシック" pitchFamily="34" charset="-128"/>
              </a:rPr>
              <a:t>1</a:t>
            </a:r>
            <a:endParaRPr lang="en-US" sz="1000"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5307" y="1150417"/>
            <a:ext cx="3236293" cy="1672342"/>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400" y="3352800"/>
            <a:ext cx="3822231" cy="2160935"/>
          </a:xfrm>
          <a:prstGeom prst="rect">
            <a:avLst/>
          </a:prstGeom>
        </p:spPr>
      </p:pic>
      <p:sp>
        <p:nvSpPr>
          <p:cNvPr id="3" name="Content Placeholder 2"/>
          <p:cNvSpPr>
            <a:spLocks noGrp="1"/>
          </p:cNvSpPr>
          <p:nvPr>
            <p:ph idx="1"/>
          </p:nvPr>
        </p:nvSpPr>
        <p:spPr>
          <a:xfrm>
            <a:off x="457200" y="805140"/>
            <a:ext cx="4953000" cy="1909839"/>
          </a:xfrm>
        </p:spPr>
        <p:txBody>
          <a:bodyPr/>
          <a:lstStyle/>
          <a:p>
            <a:r>
              <a:rPr lang="en-US" altLang="en-US" b="1" dirty="0">
                <a:solidFill>
                  <a:srgbClr val="AD0B1E"/>
                </a:solidFill>
              </a:rPr>
              <a:t>The solid cylinder A and the pipe B have the same diameter and mass. If they are both released from rest at the top of the hill, which will reach the bottom the fastest?</a:t>
            </a:r>
          </a:p>
        </p:txBody>
      </p:sp>
      <p:sp>
        <p:nvSpPr>
          <p:cNvPr id="6" name="Content Placeholder 5"/>
          <p:cNvSpPr>
            <a:spLocks noGrp="1"/>
          </p:cNvSpPr>
          <p:nvPr>
            <p:ph idx="13"/>
          </p:nvPr>
        </p:nvSpPr>
        <p:spPr>
          <a:xfrm>
            <a:off x="609600" y="2829920"/>
            <a:ext cx="5090982" cy="415636"/>
          </a:xfrm>
        </p:spPr>
        <p:txBody>
          <a:bodyPr/>
          <a:lstStyle/>
          <a:p>
            <a:pPr marL="685800" indent="-457200">
              <a:spcBef>
                <a:spcPts val="0"/>
              </a:spcBef>
              <a:spcAft>
                <a:spcPts val="0"/>
              </a:spcAft>
              <a:buFontTx/>
              <a:buAutoNum type="alphaLcParenR"/>
            </a:pPr>
            <a:r>
              <a:rPr lang="en-US" altLang="en-US" b="1" dirty="0"/>
              <a:t>A will reach the bottom first</a:t>
            </a:r>
          </a:p>
        </p:txBody>
      </p:sp>
      <p:sp>
        <p:nvSpPr>
          <p:cNvPr id="7" name="Content Placeholder 6"/>
          <p:cNvSpPr>
            <a:spLocks noGrp="1"/>
          </p:cNvSpPr>
          <p:nvPr>
            <p:ph idx="14"/>
          </p:nvPr>
        </p:nvSpPr>
        <p:spPr>
          <a:xfrm>
            <a:off x="457199" y="3318164"/>
            <a:ext cx="4751933" cy="415636"/>
          </a:xfrm>
        </p:spPr>
        <p:txBody>
          <a:bodyPr/>
          <a:lstStyle/>
          <a:p>
            <a:pPr marL="804672" indent="-457200">
              <a:spcBef>
                <a:spcPts val="0"/>
              </a:spcBef>
              <a:spcAft>
                <a:spcPts val="0"/>
              </a:spcAft>
              <a:buFont typeface="+mj-lt"/>
              <a:buAutoNum type="alphaLcParenR" startAt="2"/>
            </a:pPr>
            <a:r>
              <a:rPr lang="en-US" altLang="en-US" b="1" dirty="0"/>
              <a:t>B will reach the bottom first</a:t>
            </a:r>
          </a:p>
        </p:txBody>
      </p:sp>
      <p:sp>
        <p:nvSpPr>
          <p:cNvPr id="8" name="Content Placeholder 7"/>
          <p:cNvSpPr>
            <a:spLocks noGrp="1"/>
          </p:cNvSpPr>
          <p:nvPr>
            <p:ph idx="15"/>
          </p:nvPr>
        </p:nvSpPr>
        <p:spPr>
          <a:xfrm>
            <a:off x="457201" y="3807198"/>
            <a:ext cx="4382528" cy="809958"/>
          </a:xfrm>
        </p:spPr>
        <p:txBody>
          <a:bodyPr/>
          <a:lstStyle/>
          <a:p>
            <a:pPr marL="804672" indent="-457200">
              <a:spcBef>
                <a:spcPts val="0"/>
              </a:spcBef>
              <a:spcAft>
                <a:spcPts val="0"/>
              </a:spcAft>
              <a:buFont typeface="+mj-lt"/>
              <a:buAutoNum type="alphaLcParenR" startAt="3"/>
            </a:pPr>
            <a:r>
              <a:rPr lang="en-US" altLang="en-US" b="1" dirty="0"/>
              <a:t>They will reach the bottom at the same time</a:t>
            </a:r>
          </a:p>
        </p:txBody>
      </p:sp>
      <p:sp>
        <p:nvSpPr>
          <p:cNvPr id="9" name="Content Placeholder 8"/>
          <p:cNvSpPr>
            <a:spLocks noGrp="1"/>
          </p:cNvSpPr>
          <p:nvPr>
            <p:ph idx="16"/>
          </p:nvPr>
        </p:nvSpPr>
        <p:spPr>
          <a:xfrm>
            <a:off x="457200" y="4681541"/>
            <a:ext cx="4114800" cy="1185859"/>
          </a:xfrm>
        </p:spPr>
        <p:txBody>
          <a:bodyPr/>
          <a:lstStyle/>
          <a:p>
            <a:r>
              <a:rPr lang="en-US" altLang="en-US" b="1" dirty="0">
                <a:solidFill>
                  <a:srgbClr val="AD0B1E"/>
                </a:solidFill>
              </a:rPr>
              <a:t>Which will have the greatest kinetic energy when it reaches the bottom?</a:t>
            </a:r>
          </a:p>
        </p:txBody>
      </p:sp>
      <p:sp>
        <p:nvSpPr>
          <p:cNvPr id="10" name="Content Placeholder 9"/>
          <p:cNvSpPr>
            <a:spLocks noGrp="1"/>
          </p:cNvSpPr>
          <p:nvPr>
            <p:ph idx="17"/>
          </p:nvPr>
        </p:nvSpPr>
        <p:spPr>
          <a:xfrm>
            <a:off x="914400" y="5952066"/>
            <a:ext cx="1970102" cy="415636"/>
          </a:xfrm>
        </p:spPr>
        <p:txBody>
          <a:bodyPr/>
          <a:lstStyle/>
          <a:p>
            <a:pPr marL="804672" indent="-804672">
              <a:spcBef>
                <a:spcPts val="0"/>
              </a:spcBef>
              <a:spcAft>
                <a:spcPts val="0"/>
              </a:spcAft>
            </a:pPr>
            <a:r>
              <a:rPr lang="en-US" altLang="en-US" b="1" dirty="0"/>
              <a:t>a) Cylinder A</a:t>
            </a:r>
          </a:p>
        </p:txBody>
      </p:sp>
      <p:sp>
        <p:nvSpPr>
          <p:cNvPr id="11" name="Content Placeholder 10"/>
          <p:cNvSpPr>
            <a:spLocks noGrp="1"/>
          </p:cNvSpPr>
          <p:nvPr>
            <p:ph idx="18"/>
          </p:nvPr>
        </p:nvSpPr>
        <p:spPr>
          <a:xfrm>
            <a:off x="3352800" y="5985164"/>
            <a:ext cx="1480167" cy="415636"/>
          </a:xfrm>
        </p:spPr>
        <p:txBody>
          <a:bodyPr/>
          <a:lstStyle/>
          <a:p>
            <a:pPr marL="804672" indent="-804672">
              <a:spcBef>
                <a:spcPts val="0"/>
              </a:spcBef>
              <a:spcAft>
                <a:spcPts val="0"/>
              </a:spcAft>
            </a:pPr>
            <a:r>
              <a:rPr lang="en-US" altLang="en-US" b="1" dirty="0"/>
              <a:t>b) Pipe B</a:t>
            </a:r>
          </a:p>
        </p:txBody>
      </p:sp>
      <p:sp>
        <p:nvSpPr>
          <p:cNvPr id="12" name="Content Placeholder 11"/>
          <p:cNvSpPr>
            <a:spLocks noGrp="1"/>
          </p:cNvSpPr>
          <p:nvPr>
            <p:ph idx="19"/>
          </p:nvPr>
        </p:nvSpPr>
        <p:spPr>
          <a:xfrm>
            <a:off x="5209133" y="5985164"/>
            <a:ext cx="3172867" cy="415636"/>
          </a:xfrm>
        </p:spPr>
        <p:txBody>
          <a:bodyPr/>
          <a:lstStyle/>
          <a:p>
            <a:pPr marL="804672" indent="-804672">
              <a:spcBef>
                <a:spcPts val="0"/>
              </a:spcBef>
              <a:spcAft>
                <a:spcPts val="0"/>
              </a:spcAft>
            </a:pPr>
            <a:r>
              <a:rPr lang="en-US" altLang="en-US" b="1" dirty="0"/>
              <a:t>c) Same kinetic energy</a:t>
            </a:r>
            <a:endParaRPr lang="en-US" dirty="0"/>
          </a:p>
        </p:txBody>
      </p:sp>
    </p:spTree>
    <p:extLst>
      <p:ext uri="{BB962C8B-B14F-4D97-AF65-F5344CB8AC3E}">
        <p14:creationId xmlns:p14="http://schemas.microsoft.com/office/powerpoint/2010/main" val="9617809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build="p"/>
      <p:bldP spid="11" grpId="0" build="p"/>
      <p:bldP spid="1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70560"/>
          </a:xfrm>
        </p:spPr>
        <p:txBody>
          <a:bodyPr/>
          <a:lstStyle/>
          <a:p>
            <a:r>
              <a:rPr lang="en-US" altLang="en-US" sz="4000" b="1" dirty="0">
                <a:ea typeface="ＭＳ Ｐゴシック" pitchFamily="34" charset="-128"/>
              </a:rPr>
              <a:t>Concept Quiz </a:t>
            </a:r>
            <a:r>
              <a:rPr lang="en-US" altLang="en-US" sz="1000" dirty="0">
                <a:ea typeface="ＭＳ Ｐゴシック" pitchFamily="34" charset="-128"/>
              </a:rPr>
              <a:t>2</a:t>
            </a:r>
            <a:endParaRPr lang="en-US" sz="1000"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5307" y="1150417"/>
            <a:ext cx="3236293" cy="1672342"/>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400" y="3352800"/>
            <a:ext cx="3822231" cy="2160935"/>
          </a:xfrm>
          <a:prstGeom prst="rect">
            <a:avLst/>
          </a:prstGeom>
        </p:spPr>
      </p:pic>
      <p:sp>
        <p:nvSpPr>
          <p:cNvPr id="3" name="Content Placeholder 2"/>
          <p:cNvSpPr>
            <a:spLocks noGrp="1"/>
          </p:cNvSpPr>
          <p:nvPr>
            <p:ph idx="1"/>
          </p:nvPr>
        </p:nvSpPr>
        <p:spPr>
          <a:xfrm>
            <a:off x="457200" y="805140"/>
            <a:ext cx="4953000" cy="1909839"/>
          </a:xfrm>
        </p:spPr>
        <p:txBody>
          <a:bodyPr/>
          <a:lstStyle/>
          <a:p>
            <a:r>
              <a:rPr lang="en-US" altLang="en-US" b="1" dirty="0">
                <a:solidFill>
                  <a:srgbClr val="AD0B1E"/>
                </a:solidFill>
              </a:rPr>
              <a:t>The solid cylinder A and the pipe B have the same diameter and mass. If they are both released from rest at the top of the hill, which will reach the bottom the fastest?</a:t>
            </a:r>
          </a:p>
        </p:txBody>
      </p:sp>
      <p:sp>
        <p:nvSpPr>
          <p:cNvPr id="6" name="Content Placeholder 5"/>
          <p:cNvSpPr>
            <a:spLocks noGrp="1"/>
          </p:cNvSpPr>
          <p:nvPr>
            <p:ph idx="13"/>
          </p:nvPr>
        </p:nvSpPr>
        <p:spPr>
          <a:xfrm>
            <a:off x="609600" y="2829920"/>
            <a:ext cx="5090982" cy="415636"/>
          </a:xfrm>
          <a:ln>
            <a:solidFill>
              <a:srgbClr val="AD0B1E"/>
            </a:solidFill>
          </a:ln>
        </p:spPr>
        <p:txBody>
          <a:bodyPr/>
          <a:lstStyle/>
          <a:p>
            <a:pPr marL="685800" indent="-457200">
              <a:spcBef>
                <a:spcPts val="0"/>
              </a:spcBef>
              <a:spcAft>
                <a:spcPts val="0"/>
              </a:spcAft>
              <a:buFontTx/>
              <a:buAutoNum type="alphaLcParenR"/>
            </a:pPr>
            <a:r>
              <a:rPr lang="en-US" altLang="en-US" b="1" dirty="0"/>
              <a:t>A will reach the bottom first</a:t>
            </a:r>
          </a:p>
        </p:txBody>
      </p:sp>
      <p:sp>
        <p:nvSpPr>
          <p:cNvPr id="7" name="Content Placeholder 6"/>
          <p:cNvSpPr>
            <a:spLocks noGrp="1"/>
          </p:cNvSpPr>
          <p:nvPr>
            <p:ph idx="14"/>
          </p:nvPr>
        </p:nvSpPr>
        <p:spPr>
          <a:xfrm>
            <a:off x="457199" y="3318164"/>
            <a:ext cx="4751933" cy="415636"/>
          </a:xfrm>
        </p:spPr>
        <p:txBody>
          <a:bodyPr/>
          <a:lstStyle/>
          <a:p>
            <a:pPr marL="804672" indent="-457200">
              <a:spcBef>
                <a:spcPts val="0"/>
              </a:spcBef>
              <a:spcAft>
                <a:spcPts val="0"/>
              </a:spcAft>
              <a:buFont typeface="+mj-lt"/>
              <a:buAutoNum type="alphaLcParenR" startAt="2"/>
            </a:pPr>
            <a:r>
              <a:rPr lang="en-US" altLang="en-US" b="1" dirty="0"/>
              <a:t>B will reach the bottom first</a:t>
            </a:r>
          </a:p>
        </p:txBody>
      </p:sp>
      <p:sp>
        <p:nvSpPr>
          <p:cNvPr id="8" name="Content Placeholder 7"/>
          <p:cNvSpPr>
            <a:spLocks noGrp="1"/>
          </p:cNvSpPr>
          <p:nvPr>
            <p:ph idx="15"/>
          </p:nvPr>
        </p:nvSpPr>
        <p:spPr>
          <a:xfrm>
            <a:off x="457201" y="3807198"/>
            <a:ext cx="4382528" cy="809958"/>
          </a:xfrm>
        </p:spPr>
        <p:txBody>
          <a:bodyPr/>
          <a:lstStyle/>
          <a:p>
            <a:pPr marL="804672" indent="-457200">
              <a:spcBef>
                <a:spcPts val="0"/>
              </a:spcBef>
              <a:spcAft>
                <a:spcPts val="0"/>
              </a:spcAft>
              <a:buFont typeface="+mj-lt"/>
              <a:buAutoNum type="alphaLcParenR" startAt="3"/>
            </a:pPr>
            <a:r>
              <a:rPr lang="en-US" altLang="en-US" b="1" dirty="0"/>
              <a:t>They will reach the bottom at the same time</a:t>
            </a:r>
          </a:p>
        </p:txBody>
      </p:sp>
      <p:sp>
        <p:nvSpPr>
          <p:cNvPr id="9" name="Content Placeholder 8"/>
          <p:cNvSpPr>
            <a:spLocks noGrp="1"/>
          </p:cNvSpPr>
          <p:nvPr>
            <p:ph idx="16"/>
          </p:nvPr>
        </p:nvSpPr>
        <p:spPr>
          <a:xfrm>
            <a:off x="457200" y="4681541"/>
            <a:ext cx="4114800" cy="1185859"/>
          </a:xfrm>
        </p:spPr>
        <p:txBody>
          <a:bodyPr/>
          <a:lstStyle/>
          <a:p>
            <a:r>
              <a:rPr lang="en-US" altLang="en-US" b="1" dirty="0">
                <a:solidFill>
                  <a:srgbClr val="AD0B1E"/>
                </a:solidFill>
              </a:rPr>
              <a:t>Which will have the greatest kinetic energy when it reaches the bottom?</a:t>
            </a:r>
          </a:p>
        </p:txBody>
      </p:sp>
      <p:sp>
        <p:nvSpPr>
          <p:cNvPr id="10" name="Content Placeholder 9"/>
          <p:cNvSpPr>
            <a:spLocks noGrp="1"/>
          </p:cNvSpPr>
          <p:nvPr>
            <p:ph idx="17"/>
          </p:nvPr>
        </p:nvSpPr>
        <p:spPr>
          <a:xfrm>
            <a:off x="914400" y="5952066"/>
            <a:ext cx="1970102" cy="415636"/>
          </a:xfrm>
        </p:spPr>
        <p:txBody>
          <a:bodyPr/>
          <a:lstStyle/>
          <a:p>
            <a:pPr marL="804672" indent="-804672">
              <a:spcBef>
                <a:spcPts val="0"/>
              </a:spcBef>
              <a:spcAft>
                <a:spcPts val="0"/>
              </a:spcAft>
            </a:pPr>
            <a:r>
              <a:rPr lang="en-US" altLang="en-US" b="1" dirty="0"/>
              <a:t>a) Cylinder A</a:t>
            </a:r>
          </a:p>
        </p:txBody>
      </p:sp>
      <p:sp>
        <p:nvSpPr>
          <p:cNvPr id="11" name="Content Placeholder 10"/>
          <p:cNvSpPr>
            <a:spLocks noGrp="1"/>
          </p:cNvSpPr>
          <p:nvPr>
            <p:ph idx="18"/>
          </p:nvPr>
        </p:nvSpPr>
        <p:spPr>
          <a:xfrm>
            <a:off x="3352800" y="5985164"/>
            <a:ext cx="1480167" cy="415636"/>
          </a:xfrm>
        </p:spPr>
        <p:txBody>
          <a:bodyPr/>
          <a:lstStyle/>
          <a:p>
            <a:pPr marL="804672" indent="-804672">
              <a:spcBef>
                <a:spcPts val="0"/>
              </a:spcBef>
              <a:spcAft>
                <a:spcPts val="0"/>
              </a:spcAft>
            </a:pPr>
            <a:r>
              <a:rPr lang="en-US" altLang="en-US" b="1" dirty="0"/>
              <a:t>b) Pipe B</a:t>
            </a:r>
          </a:p>
        </p:txBody>
      </p:sp>
      <p:sp>
        <p:nvSpPr>
          <p:cNvPr id="12" name="Content Placeholder 11"/>
          <p:cNvSpPr>
            <a:spLocks noGrp="1"/>
          </p:cNvSpPr>
          <p:nvPr>
            <p:ph idx="19"/>
          </p:nvPr>
        </p:nvSpPr>
        <p:spPr>
          <a:xfrm>
            <a:off x="5209133" y="5985164"/>
            <a:ext cx="3172867" cy="415636"/>
          </a:xfrm>
          <a:ln>
            <a:solidFill>
              <a:srgbClr val="AD0B1E"/>
            </a:solidFill>
          </a:ln>
        </p:spPr>
        <p:txBody>
          <a:bodyPr/>
          <a:lstStyle/>
          <a:p>
            <a:pPr marL="804672" indent="-804672">
              <a:spcBef>
                <a:spcPts val="0"/>
              </a:spcBef>
              <a:spcAft>
                <a:spcPts val="0"/>
              </a:spcAft>
            </a:pPr>
            <a:r>
              <a:rPr lang="en-US" altLang="en-US" b="1" dirty="0"/>
              <a:t>c) Same kinetic energy</a:t>
            </a:r>
            <a:endParaRPr lang="en-US" dirty="0"/>
          </a:p>
        </p:txBody>
      </p:sp>
    </p:spTree>
    <p:extLst>
      <p:ext uri="{BB962C8B-B14F-4D97-AF65-F5344CB8AC3E}">
        <p14:creationId xmlns:p14="http://schemas.microsoft.com/office/powerpoint/2010/main" val="640125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bg/>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build="p"/>
      <p:bldP spid="11" grpId="0" build="p"/>
      <p:bldP spid="12" grpId="0"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457200" y="152400"/>
            <a:ext cx="8229600" cy="609600"/>
          </a:xfrm>
        </p:spPr>
        <p:txBody>
          <a:bodyPr/>
          <a:lstStyle/>
          <a:p>
            <a:r>
              <a:rPr lang="en-US" altLang="en-US" b="1" dirty="0">
                <a:ea typeface="ＭＳ Ｐゴシック" pitchFamily="34" charset="-128"/>
              </a:rPr>
              <a:t>Systems of Rigid Bodies </a:t>
            </a:r>
            <a:r>
              <a:rPr lang="en-US" altLang="en-US" sz="900" dirty="0">
                <a:ea typeface="ＭＳ Ｐゴシック" pitchFamily="34" charset="-128"/>
              </a:rPr>
              <a:t>1</a:t>
            </a:r>
            <a:endParaRPr lang="en-US"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2047" y="4261247"/>
            <a:ext cx="1653756" cy="2085988"/>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3775" y="4654287"/>
            <a:ext cx="1692541" cy="1517913"/>
          </a:xfrm>
          <a:prstGeom prst="rect">
            <a:avLst/>
          </a:prstGeom>
        </p:spPr>
      </p:pic>
      <p:sp>
        <p:nvSpPr>
          <p:cNvPr id="3" name="Content Placeholder 2"/>
          <p:cNvSpPr>
            <a:spLocks noGrp="1"/>
          </p:cNvSpPr>
          <p:nvPr>
            <p:ph idx="1"/>
          </p:nvPr>
        </p:nvSpPr>
        <p:spPr>
          <a:xfrm>
            <a:off x="457200" y="1066800"/>
            <a:ext cx="8229600" cy="728639"/>
          </a:xfrm>
        </p:spPr>
        <p:txBody>
          <a:bodyPr/>
          <a:lstStyle/>
          <a:p>
            <a:pPr marL="292608" indent="-292608">
              <a:buFont typeface="Arial" panose="020B0604020202020204" pitchFamily="34" charset="0"/>
              <a:buChar char="•"/>
            </a:pPr>
            <a:r>
              <a:rPr lang="en-US" altLang="en-US" sz="2000" dirty="0"/>
              <a:t>For problems involving systems consisting of several rigid bodies, the principle of work and energy can be applied to each body.</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822" y="4039151"/>
            <a:ext cx="1635178" cy="2355144"/>
          </a:xfrm>
          <a:prstGeom prst="rect">
            <a:avLst/>
          </a:prstGeom>
        </p:spPr>
      </p:pic>
      <p:sp>
        <p:nvSpPr>
          <p:cNvPr id="6" name="Content Placeholder 5"/>
          <p:cNvSpPr>
            <a:spLocks noGrp="1"/>
          </p:cNvSpPr>
          <p:nvPr>
            <p:ph idx="13"/>
          </p:nvPr>
        </p:nvSpPr>
        <p:spPr>
          <a:xfrm>
            <a:off x="457200" y="1905000"/>
            <a:ext cx="8229600" cy="411297"/>
          </a:xfrm>
        </p:spPr>
        <p:txBody>
          <a:bodyPr/>
          <a:lstStyle/>
          <a:p>
            <a:pPr marL="292608" indent="-292608">
              <a:buFont typeface="Arial" panose="020B0604020202020204" pitchFamily="34" charset="0"/>
              <a:buChar char="•"/>
            </a:pPr>
            <a:r>
              <a:rPr lang="en-US" altLang="en-US" sz="2000" dirty="0"/>
              <a:t>We may also apply the principle of work and energy to the entire system,</a:t>
            </a:r>
          </a:p>
        </p:txBody>
      </p:sp>
      <p:graphicFrame>
        <p:nvGraphicFramePr>
          <p:cNvPr id="10" name="Object 2"/>
          <p:cNvGraphicFramePr>
            <a:graphicFrameLocks noChangeAspect="1"/>
          </p:cNvGraphicFramePr>
          <p:nvPr>
            <p:extLst>
              <p:ext uri="{D42A27DB-BD31-4B8C-83A1-F6EECF244321}">
                <p14:modId xmlns:p14="http://schemas.microsoft.com/office/powerpoint/2010/main" val="495742264"/>
              </p:ext>
            </p:extLst>
          </p:nvPr>
        </p:nvGraphicFramePr>
        <p:xfrm>
          <a:off x="1101725" y="2489200"/>
          <a:ext cx="1562100" cy="330200"/>
        </p:xfrm>
        <a:graphic>
          <a:graphicData uri="http://schemas.openxmlformats.org/presentationml/2006/ole">
            <mc:AlternateContent xmlns:mc="http://schemas.openxmlformats.org/markup-compatibility/2006">
              <mc:Choice xmlns:v="urn:schemas-microsoft-com:vml" Requires="v">
                <p:oleObj spid="_x0000_s168431" name="Equation" r:id="rId6" imgW="1562100" imgH="330200" progId="Equation.3">
                  <p:embed/>
                </p:oleObj>
              </mc:Choice>
              <mc:Fallback>
                <p:oleObj name="Equation" r:id="rId6" imgW="1562100" imgH="330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1725" y="2489200"/>
                        <a:ext cx="15621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Content Placeholder 6"/>
          <p:cNvSpPr>
            <a:spLocks noGrp="1"/>
          </p:cNvSpPr>
          <p:nvPr>
            <p:ph idx="14"/>
          </p:nvPr>
        </p:nvSpPr>
        <p:spPr>
          <a:xfrm>
            <a:off x="3619500" y="2471765"/>
            <a:ext cx="5143500" cy="1671316"/>
          </a:xfrm>
        </p:spPr>
        <p:txBody>
          <a:bodyPr/>
          <a:lstStyle/>
          <a:p>
            <a:pPr marL="811213" indent="-811213">
              <a:spcBef>
                <a:spcPct val="50000"/>
              </a:spcBef>
              <a:spcAft>
                <a:spcPts val="0"/>
              </a:spcAft>
            </a:pPr>
            <a:r>
              <a:rPr lang="en-US" altLang="en-US" sz="2000" i="1" dirty="0"/>
              <a:t>T</a:t>
            </a:r>
            <a:r>
              <a:rPr lang="en-US" altLang="en-US" sz="2000" baseline="-25000" dirty="0"/>
              <a:t>1</a:t>
            </a:r>
            <a:r>
              <a:rPr lang="en-US" altLang="en-US" sz="2000" dirty="0"/>
              <a:t>,</a:t>
            </a:r>
            <a:r>
              <a:rPr lang="en-US" altLang="en-US" sz="2000" i="1" dirty="0"/>
              <a:t>T</a:t>
            </a:r>
            <a:r>
              <a:rPr lang="en-US" altLang="en-US" sz="2000" baseline="-25000" dirty="0"/>
              <a:t>2</a:t>
            </a:r>
            <a:r>
              <a:rPr lang="en-US" altLang="en-US" sz="2000" dirty="0"/>
              <a:t> = arithmetic sum of the kinetic energies of all bodies forming the system</a:t>
            </a:r>
          </a:p>
          <a:p>
            <a:pPr marL="811213" indent="-811213">
              <a:spcAft>
                <a:spcPts val="0"/>
              </a:spcAft>
            </a:pPr>
            <a:r>
              <a:rPr lang="en-US" altLang="en-US" sz="2000" i="1" dirty="0"/>
              <a:t>U</a:t>
            </a:r>
            <a:r>
              <a:rPr lang="en-US" altLang="en-US" sz="2000" baseline="-25000" dirty="0"/>
              <a:t>1→ 2 </a:t>
            </a:r>
            <a:r>
              <a:rPr lang="en-US" altLang="en-US" sz="2000" dirty="0"/>
              <a:t>= work of all forces acting on the various bodies, whether these forces are internal or external to the system as a whole.</a:t>
            </a:r>
          </a:p>
        </p:txBody>
      </p:sp>
    </p:spTree>
    <p:extLst>
      <p:ext uri="{BB962C8B-B14F-4D97-AF65-F5344CB8AC3E}">
        <p14:creationId xmlns:p14="http://schemas.microsoft.com/office/powerpoint/2010/main" val="21957407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r>
              <a:rPr lang="en-US" altLang="en-US" b="1" dirty="0">
                <a:ea typeface="ＭＳ Ｐゴシック" pitchFamily="34" charset="-128"/>
              </a:rPr>
              <a:t>Systems of Rigid Bodies </a:t>
            </a:r>
            <a:r>
              <a:rPr lang="en-US" altLang="en-US" sz="900" dirty="0">
                <a:ea typeface="ＭＳ Ｐゴシック" pitchFamily="34" charset="-128"/>
              </a:rPr>
              <a:t>2</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718" y="3546712"/>
            <a:ext cx="2764978" cy="1627611"/>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8912" y="4484102"/>
            <a:ext cx="2697099" cy="1788356"/>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5020" y="3534011"/>
            <a:ext cx="1988970" cy="1718862"/>
          </a:xfrm>
          <a:prstGeom prst="rect">
            <a:avLst/>
          </a:prstGeom>
        </p:spPr>
      </p:pic>
      <p:sp>
        <p:nvSpPr>
          <p:cNvPr id="3" name="Content Placeholder 2"/>
          <p:cNvSpPr>
            <a:spLocks noGrp="1"/>
          </p:cNvSpPr>
          <p:nvPr>
            <p:ph idx="1"/>
          </p:nvPr>
        </p:nvSpPr>
        <p:spPr>
          <a:xfrm>
            <a:off x="457200" y="1143000"/>
            <a:ext cx="8229600" cy="2209800"/>
          </a:xfrm>
        </p:spPr>
        <p:txBody>
          <a:bodyPr/>
          <a:lstStyle/>
          <a:p>
            <a:pPr>
              <a:spcBef>
                <a:spcPct val="50000"/>
              </a:spcBef>
              <a:spcAft>
                <a:spcPts val="0"/>
              </a:spcAft>
            </a:pPr>
            <a:r>
              <a:rPr lang="en-US" altLang="en-US" sz="2000" dirty="0"/>
              <a:t>For problems involving pin connected members, blocks and pulleys connected by inextensible cords, and meshed gears,</a:t>
            </a:r>
          </a:p>
          <a:p>
            <a:pPr marL="291600" lvl="1" indent="-291600">
              <a:spcAft>
                <a:spcPts val="0"/>
              </a:spcAft>
            </a:pPr>
            <a:r>
              <a:rPr lang="en-US" altLang="en-US" dirty="0"/>
              <a:t>internal forces occur in pairs of equal and opposite forces</a:t>
            </a:r>
          </a:p>
          <a:p>
            <a:pPr marL="291600" lvl="1" indent="-291600">
              <a:spcAft>
                <a:spcPts val="0"/>
              </a:spcAft>
            </a:pPr>
            <a:r>
              <a:rPr lang="en-US" altLang="en-US" dirty="0"/>
              <a:t>points of application of each pair move through equal distances</a:t>
            </a:r>
          </a:p>
          <a:p>
            <a:pPr marL="291600" lvl="1" indent="-291600">
              <a:spcAft>
                <a:spcPts val="0"/>
              </a:spcAft>
            </a:pPr>
            <a:r>
              <a:rPr lang="en-US" altLang="en-US" dirty="0"/>
              <a:t>net work of the internal forces is zero</a:t>
            </a:r>
          </a:p>
          <a:p>
            <a:pPr marL="291600" lvl="1" indent="-291600">
              <a:spcAft>
                <a:spcPts val="0"/>
              </a:spcAft>
            </a:pPr>
            <a:r>
              <a:rPr lang="en-US" altLang="en-US" dirty="0"/>
              <a:t>work on the system reduces to the work of the external forces</a:t>
            </a:r>
          </a:p>
        </p:txBody>
      </p:sp>
    </p:spTree>
    <p:extLst>
      <p:ext uri="{BB962C8B-B14F-4D97-AF65-F5344CB8AC3E}">
        <p14:creationId xmlns:p14="http://schemas.microsoft.com/office/powerpoint/2010/main" val="2038206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70560"/>
          </a:xfrm>
        </p:spPr>
        <p:txBody>
          <a:bodyPr/>
          <a:lstStyle/>
          <a:p>
            <a:r>
              <a:rPr lang="en-US" altLang="en-US" sz="4000" b="1" dirty="0">
                <a:ea typeface="ＭＳ Ｐゴシック" pitchFamily="34" charset="-128"/>
              </a:rPr>
              <a:t>Conservation of Energy</a:t>
            </a:r>
            <a:endParaRPr lang="en-US" sz="4000" b="1" dirty="0"/>
          </a:p>
        </p:txBody>
      </p:sp>
      <p:sp>
        <p:nvSpPr>
          <p:cNvPr id="3" name="Content Placeholder 2"/>
          <p:cNvSpPr>
            <a:spLocks noGrp="1"/>
          </p:cNvSpPr>
          <p:nvPr>
            <p:ph idx="1"/>
          </p:nvPr>
        </p:nvSpPr>
        <p:spPr>
          <a:xfrm>
            <a:off x="3200400" y="921338"/>
            <a:ext cx="5486400" cy="975858"/>
          </a:xfrm>
        </p:spPr>
        <p:txBody>
          <a:bodyPr/>
          <a:lstStyle/>
          <a:p>
            <a:pPr marL="292608" indent="-292608">
              <a:buFont typeface="Arial" panose="020B0604020202020204" pitchFamily="34" charset="0"/>
              <a:buChar char="•"/>
            </a:pPr>
            <a:r>
              <a:rPr lang="en-US" altLang="en-US" sz="2000" dirty="0"/>
              <a:t>Expressing the work of conservative forces as a change in potential energy, the principle of work and energy becomes</a:t>
            </a:r>
          </a:p>
        </p:txBody>
      </p:sp>
      <p:graphicFrame>
        <p:nvGraphicFramePr>
          <p:cNvPr id="10" name="Object 6"/>
          <p:cNvGraphicFramePr>
            <a:graphicFrameLocks noChangeAspect="1"/>
          </p:cNvGraphicFramePr>
          <p:nvPr>
            <p:extLst>
              <p:ext uri="{D42A27DB-BD31-4B8C-83A1-F6EECF244321}">
                <p14:modId xmlns:p14="http://schemas.microsoft.com/office/powerpoint/2010/main" val="49341661"/>
              </p:ext>
            </p:extLst>
          </p:nvPr>
        </p:nvGraphicFramePr>
        <p:xfrm>
          <a:off x="4425950" y="2044700"/>
          <a:ext cx="1689100" cy="317500"/>
        </p:xfrm>
        <a:graphic>
          <a:graphicData uri="http://schemas.openxmlformats.org/presentationml/2006/ole">
            <mc:AlternateContent xmlns:mc="http://schemas.openxmlformats.org/markup-compatibility/2006">
              <mc:Choice xmlns:v="urn:schemas-microsoft-com:vml" Requires="v">
                <p:oleObj spid="_x0000_s237986" name="Equation" r:id="rId3" imgW="1688367" imgH="317362" progId="Equation.3">
                  <p:embed/>
                </p:oleObj>
              </mc:Choice>
              <mc:Fallback>
                <p:oleObj name="Equation" r:id="rId3" imgW="1688367" imgH="31736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5950" y="2044700"/>
                        <a:ext cx="16891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5" name="Picture 14" descr="In the starting position, the left side of horizontal rod AB, point B, slides in a vertical slider while the right side, point A, slides in a horizontal slider. The rod has length l and center of mass G halfway along its length. The datum for potential energy is its current level."/>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439" y="1004925"/>
            <a:ext cx="2174561" cy="1890675"/>
          </a:xfrm>
          <a:prstGeom prst="rect">
            <a:avLst/>
          </a:prstGeom>
        </p:spPr>
      </p:pic>
      <p:pic>
        <p:nvPicPr>
          <p:cNvPr id="16" name="Picture 15" descr="As the left side of the rod slides down, the rod forms an anle theta with the horizontal. G has moved downward by a distance of (l/2)sin(theta). Angular velocity omega is counterclockwise. Instantaneous center of rotation is down from A and to the right of B."/>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 y="3219505"/>
            <a:ext cx="2413024" cy="2038295"/>
          </a:xfrm>
          <a:prstGeom prst="rect">
            <a:avLst/>
          </a:prstGeom>
        </p:spPr>
      </p:pic>
      <p:sp>
        <p:nvSpPr>
          <p:cNvPr id="7" name="Content Placeholder 6"/>
          <p:cNvSpPr>
            <a:spLocks noGrp="1"/>
          </p:cNvSpPr>
          <p:nvPr>
            <p:ph idx="14"/>
          </p:nvPr>
        </p:nvSpPr>
        <p:spPr>
          <a:xfrm>
            <a:off x="457200" y="5372100"/>
            <a:ext cx="3010312" cy="1028700"/>
          </a:xfrm>
        </p:spPr>
        <p:txBody>
          <a:bodyPr/>
          <a:lstStyle/>
          <a:p>
            <a:pPr marL="292608" indent="-292608">
              <a:spcAft>
                <a:spcPts val="0"/>
              </a:spcAft>
              <a:buFontTx/>
              <a:buChar char="•"/>
            </a:pPr>
            <a:r>
              <a:rPr lang="en-US" altLang="en-US" sz="1800" dirty="0"/>
              <a:t>mass </a:t>
            </a:r>
            <a:r>
              <a:rPr lang="en-US" altLang="en-US" sz="1800" i="1" dirty="0"/>
              <a:t>m</a:t>
            </a:r>
          </a:p>
          <a:p>
            <a:pPr marL="292608" indent="-292608">
              <a:spcAft>
                <a:spcPts val="0"/>
              </a:spcAft>
              <a:buFontTx/>
              <a:buChar char="•"/>
            </a:pPr>
            <a:r>
              <a:rPr lang="en-US" altLang="en-US" sz="1800" dirty="0"/>
              <a:t>released with zero velocity</a:t>
            </a:r>
          </a:p>
          <a:p>
            <a:pPr marL="292608" indent="-292608">
              <a:spcAft>
                <a:spcPts val="0"/>
              </a:spcAft>
              <a:buFontTx/>
              <a:buChar char="•"/>
            </a:pPr>
            <a:r>
              <a:rPr lang="en-US" altLang="en-US" sz="1800" dirty="0"/>
              <a:t>determine w at q</a:t>
            </a:r>
          </a:p>
        </p:txBody>
      </p:sp>
      <p:sp>
        <p:nvSpPr>
          <p:cNvPr id="6" name="Content Placeholder 5"/>
          <p:cNvSpPr>
            <a:spLocks noGrp="1"/>
          </p:cNvSpPr>
          <p:nvPr>
            <p:ph idx="13"/>
          </p:nvPr>
        </p:nvSpPr>
        <p:spPr>
          <a:xfrm>
            <a:off x="3200400" y="2518269"/>
            <a:ext cx="5486400" cy="377331"/>
          </a:xfrm>
        </p:spPr>
        <p:txBody>
          <a:bodyPr/>
          <a:lstStyle/>
          <a:p>
            <a:pPr marL="292608" indent="-292608">
              <a:buFont typeface="Arial" panose="020B0604020202020204" pitchFamily="34" charset="0"/>
              <a:buChar char="•"/>
            </a:pPr>
            <a:r>
              <a:rPr lang="en-US" altLang="en-US" sz="2000" dirty="0"/>
              <a:t>Consider the slender rod of mass </a:t>
            </a:r>
            <a:r>
              <a:rPr lang="en-US" altLang="en-US" sz="2000" i="1" dirty="0"/>
              <a:t>m.</a:t>
            </a:r>
            <a:r>
              <a:rPr lang="en-US" altLang="en-US" sz="2000" dirty="0"/>
              <a:t> </a:t>
            </a:r>
          </a:p>
        </p:txBody>
      </p:sp>
      <p:graphicFrame>
        <p:nvGraphicFramePr>
          <p:cNvPr id="11" name="Object 3"/>
          <p:cNvGraphicFramePr>
            <a:graphicFrameLocks noChangeAspect="1"/>
          </p:cNvGraphicFramePr>
          <p:nvPr>
            <p:extLst>
              <p:ext uri="{D42A27DB-BD31-4B8C-83A1-F6EECF244321}">
                <p14:modId xmlns:p14="http://schemas.microsoft.com/office/powerpoint/2010/main" val="3355179302"/>
              </p:ext>
            </p:extLst>
          </p:nvPr>
        </p:nvGraphicFramePr>
        <p:xfrm>
          <a:off x="4485266" y="2987964"/>
          <a:ext cx="1408545" cy="288636"/>
        </p:xfrm>
        <a:graphic>
          <a:graphicData uri="http://schemas.openxmlformats.org/presentationml/2006/ole">
            <mc:AlternateContent xmlns:mc="http://schemas.openxmlformats.org/markup-compatibility/2006">
              <mc:Choice xmlns:v="urn:schemas-microsoft-com:vml" Requires="v">
                <p:oleObj spid="_x0000_s237987" name="Equation" r:id="rId7" imgW="1548728" imgH="317362" progId="Equation.3">
                  <p:embed/>
                </p:oleObj>
              </mc:Choice>
              <mc:Fallback>
                <p:oleObj name="Equation" r:id="rId7" imgW="1548728" imgH="317362"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85266" y="2987964"/>
                        <a:ext cx="1408545" cy="2886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4"/>
          <p:cNvGraphicFramePr>
            <a:graphicFrameLocks noChangeAspect="1"/>
          </p:cNvGraphicFramePr>
          <p:nvPr>
            <p:extLst>
              <p:ext uri="{D42A27DB-BD31-4B8C-83A1-F6EECF244321}">
                <p14:modId xmlns:p14="http://schemas.microsoft.com/office/powerpoint/2010/main" val="1859753741"/>
              </p:ext>
            </p:extLst>
          </p:nvPr>
        </p:nvGraphicFramePr>
        <p:xfrm>
          <a:off x="4611111" y="3403600"/>
          <a:ext cx="3925455" cy="1016000"/>
        </p:xfrm>
        <a:graphic>
          <a:graphicData uri="http://schemas.openxmlformats.org/presentationml/2006/ole">
            <mc:AlternateContent xmlns:mc="http://schemas.openxmlformats.org/markup-compatibility/2006">
              <mc:Choice xmlns:v="urn:schemas-microsoft-com:vml" Requires="v">
                <p:oleObj spid="_x0000_s237988" name="Equation" r:id="rId9" imgW="4318000" imgH="1117600" progId="Equation.3">
                  <p:embed/>
                </p:oleObj>
              </mc:Choice>
              <mc:Fallback>
                <p:oleObj name="Equation" r:id="rId9" imgW="4318000" imgH="1117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11111" y="3403600"/>
                        <a:ext cx="3925455"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5"/>
          <p:cNvGraphicFramePr>
            <a:graphicFrameLocks noChangeAspect="1"/>
          </p:cNvGraphicFramePr>
          <p:nvPr>
            <p:extLst>
              <p:ext uri="{D42A27DB-BD31-4B8C-83A1-F6EECF244321}">
                <p14:modId xmlns:p14="http://schemas.microsoft.com/office/powerpoint/2010/main" val="1898946756"/>
              </p:ext>
            </p:extLst>
          </p:nvPr>
        </p:nvGraphicFramePr>
        <p:xfrm>
          <a:off x="4691457" y="4519941"/>
          <a:ext cx="2634463" cy="356859"/>
        </p:xfrm>
        <a:graphic>
          <a:graphicData uri="http://schemas.openxmlformats.org/presentationml/2006/ole">
            <mc:AlternateContent xmlns:mc="http://schemas.openxmlformats.org/markup-compatibility/2006">
              <mc:Choice xmlns:v="urn:schemas-microsoft-com:vml" Requires="v">
                <p:oleObj spid="_x0000_s237989" name="Equation" r:id="rId11" imgW="3187700" imgH="431800" progId="Equation.3">
                  <p:embed/>
                </p:oleObj>
              </mc:Choice>
              <mc:Fallback>
                <p:oleObj name="Equation" r:id="rId11" imgW="3187700" imgH="4318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91457" y="4519941"/>
                        <a:ext cx="2634463" cy="3568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2"/>
          <p:cNvGraphicFramePr>
            <a:graphicFrameLocks noChangeAspect="1"/>
          </p:cNvGraphicFramePr>
          <p:nvPr>
            <p:extLst>
              <p:ext uri="{D42A27DB-BD31-4B8C-83A1-F6EECF244321}">
                <p14:modId xmlns:p14="http://schemas.microsoft.com/office/powerpoint/2010/main" val="428502881"/>
              </p:ext>
            </p:extLst>
          </p:nvPr>
        </p:nvGraphicFramePr>
        <p:xfrm>
          <a:off x="4317069" y="5036337"/>
          <a:ext cx="2697438" cy="1364463"/>
        </p:xfrm>
        <a:graphic>
          <a:graphicData uri="http://schemas.openxmlformats.org/presentationml/2006/ole">
            <mc:AlternateContent xmlns:mc="http://schemas.openxmlformats.org/markup-compatibility/2006">
              <mc:Choice xmlns:v="urn:schemas-microsoft-com:vml" Requires="v">
                <p:oleObj spid="_x0000_s237990" name="Equation" r:id="rId13" imgW="3263900" imgH="1651000" progId="Equation.3">
                  <p:embed/>
                </p:oleObj>
              </mc:Choice>
              <mc:Fallback>
                <p:oleObj name="Equation" r:id="rId13" imgW="3263900" imgH="16510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17069" y="5036337"/>
                        <a:ext cx="2697438" cy="1364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288727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6" grpId="0" build="p"/>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5C664B0-8C1C-4C15-A5A6-1B31B8335172}"/>
              </a:ext>
            </a:extLst>
          </p:cNvPr>
          <p:cNvSpPr>
            <a:spLocks noGrp="1"/>
          </p:cNvSpPr>
          <p:nvPr>
            <p:ph type="ctrTitle"/>
          </p:nvPr>
        </p:nvSpPr>
        <p:spPr>
          <a:xfrm>
            <a:off x="223002" y="2428973"/>
            <a:ext cx="4293870" cy="609600"/>
          </a:xfrm>
        </p:spPr>
        <p:txBody>
          <a:bodyPr anchor="ctr"/>
          <a:lstStyle/>
          <a:p>
            <a:r>
              <a:rPr lang="en-US"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Chapter 17</a:t>
            </a:r>
            <a:endParaRPr lang="en-IN" dirty="0">
              <a:solidFill>
                <a:schemeClr val="tx1"/>
              </a:solidFill>
            </a:endParaRPr>
          </a:p>
        </p:txBody>
      </p:sp>
      <p:sp>
        <p:nvSpPr>
          <p:cNvPr id="11" name="Text Placeholder 2">
            <a:extLst>
              <a:ext uri="{FF2B5EF4-FFF2-40B4-BE49-F238E27FC236}">
                <a16:creationId xmlns:a16="http://schemas.microsoft.com/office/drawing/2014/main" id="{04139228-06B4-427F-A898-D55C51607548}"/>
              </a:ext>
            </a:extLst>
          </p:cNvPr>
          <p:cNvSpPr>
            <a:spLocks noGrp="1"/>
          </p:cNvSpPr>
          <p:nvPr>
            <p:ph type="body" sz="quarter" idx="10"/>
          </p:nvPr>
        </p:nvSpPr>
        <p:spPr>
          <a:xfrm>
            <a:off x="223002" y="3065154"/>
            <a:ext cx="4293870" cy="990600"/>
          </a:xfrm>
        </p:spPr>
        <p:txBody>
          <a:bodyPr anchor="ctr"/>
          <a:lstStyle/>
          <a:p>
            <a:pPr algn="l">
              <a:tabLst>
                <a:tab pos="690563" algn="l"/>
              </a:tabLst>
            </a:pPr>
            <a:r>
              <a:rPr lang="en-US" altLang="en-US" sz="2200" b="1" dirty="0">
                <a:solidFill>
                  <a:schemeClr val="tx1"/>
                </a:solidFill>
                <a:latin typeface="Times New Roman" panose="02020603050405020304" pitchFamily="18" charset="0"/>
                <a:ea typeface="ＭＳ Ｐゴシック" pitchFamily="34" charset="-128"/>
                <a:cs typeface="Times New Roman" panose="02020603050405020304" pitchFamily="18" charset="0"/>
              </a:rPr>
              <a:t>Plane Motion of Rigid Bodies:</a:t>
            </a:r>
            <a:br>
              <a:rPr lang="en-US" altLang="en-US" sz="2200" b="1" dirty="0">
                <a:solidFill>
                  <a:schemeClr val="tx1"/>
                </a:solidFill>
                <a:latin typeface="Times New Roman" panose="02020603050405020304" pitchFamily="18" charset="0"/>
                <a:ea typeface="ＭＳ Ｐゴシック" pitchFamily="34" charset="-128"/>
                <a:cs typeface="Times New Roman" panose="02020603050405020304" pitchFamily="18" charset="0"/>
              </a:rPr>
            </a:br>
            <a:r>
              <a:rPr lang="en-US" altLang="en-US" sz="2200" b="1" dirty="0">
                <a:solidFill>
                  <a:schemeClr val="tx1"/>
                </a:solidFill>
                <a:latin typeface="Times New Roman" panose="02020603050405020304" pitchFamily="18" charset="0"/>
                <a:ea typeface="ＭＳ Ｐゴシック" pitchFamily="34" charset="-128"/>
                <a:cs typeface="Times New Roman" panose="02020603050405020304" pitchFamily="18" charset="0"/>
              </a:rPr>
              <a:t>Energy and Momentum Methods</a:t>
            </a:r>
          </a:p>
        </p:txBody>
      </p:sp>
      <p:pic>
        <p:nvPicPr>
          <p:cNvPr id="12" name="Picture 11">
            <a:extLst>
              <a:ext uri="{FF2B5EF4-FFF2-40B4-BE49-F238E27FC236}">
                <a16:creationId xmlns:a16="http://schemas.microsoft.com/office/drawing/2014/main" id="{95B8ED96-7673-446C-93B3-57113DC42B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600" y="1676400"/>
            <a:ext cx="4256615" cy="3271193"/>
          </a:xfrm>
          <a:prstGeom prst="rect">
            <a:avLst/>
          </a:prstGeom>
        </p:spPr>
      </p:pic>
    </p:spTree>
    <p:extLst>
      <p:ext uri="{BB962C8B-B14F-4D97-AF65-F5344CB8AC3E}">
        <p14:creationId xmlns:p14="http://schemas.microsoft.com/office/powerpoint/2010/main" val="692096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r>
              <a:rPr lang="en-US" altLang="en-US" sz="4000" b="1" dirty="0">
                <a:ea typeface="ＭＳ Ｐゴシック" pitchFamily="34" charset="-128"/>
              </a:rPr>
              <a:t>Power</a:t>
            </a:r>
            <a:endParaRPr lang="en-US" sz="4000" b="1" dirty="0"/>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800" y="4114800"/>
            <a:ext cx="2954110" cy="1986061"/>
          </a:xfrm>
          <a:prstGeom prst="rect">
            <a:avLst/>
          </a:prstGeom>
        </p:spPr>
      </p:pic>
      <p:sp>
        <p:nvSpPr>
          <p:cNvPr id="3" name="Content Placeholder 2"/>
          <p:cNvSpPr>
            <a:spLocks noGrp="1"/>
          </p:cNvSpPr>
          <p:nvPr>
            <p:ph idx="1"/>
          </p:nvPr>
        </p:nvSpPr>
        <p:spPr>
          <a:xfrm>
            <a:off x="457200" y="990600"/>
            <a:ext cx="8229600" cy="457200"/>
          </a:xfrm>
        </p:spPr>
        <p:txBody>
          <a:bodyPr/>
          <a:lstStyle/>
          <a:p>
            <a:pPr marL="292608" indent="-292608">
              <a:buFont typeface="Arial" panose="020B0604020202020204" pitchFamily="34" charset="0"/>
              <a:buChar char="•"/>
            </a:pPr>
            <a:r>
              <a:rPr lang="en-US" altLang="en-US" sz="2000" dirty="0"/>
              <a:t>Power = rate at which work is done</a:t>
            </a:r>
          </a:p>
        </p:txBody>
      </p:sp>
      <p:sp>
        <p:nvSpPr>
          <p:cNvPr id="6" name="Content Placeholder 5"/>
          <p:cNvSpPr>
            <a:spLocks noGrp="1"/>
          </p:cNvSpPr>
          <p:nvPr>
            <p:ph idx="13"/>
          </p:nvPr>
        </p:nvSpPr>
        <p:spPr>
          <a:xfrm>
            <a:off x="457200" y="1639875"/>
            <a:ext cx="3657600" cy="377851"/>
          </a:xfrm>
        </p:spPr>
        <p:txBody>
          <a:bodyPr/>
          <a:lstStyle/>
          <a:p>
            <a:pPr marL="292608" indent="-292608">
              <a:buFont typeface="Arial" panose="020B0604020202020204" pitchFamily="34" charset="0"/>
              <a:buChar char="•"/>
            </a:pPr>
            <a:r>
              <a:rPr lang="en-US" altLang="en-US" sz="2000" dirty="0"/>
              <a:t>For a body acted upon by force</a:t>
            </a:r>
            <a:endParaRPr lang="en-US" sz="2000" dirty="0"/>
          </a:p>
        </p:txBody>
      </p:sp>
      <p:graphicFrame>
        <p:nvGraphicFramePr>
          <p:cNvPr id="14" name="Object 6"/>
          <p:cNvGraphicFramePr>
            <a:graphicFrameLocks noChangeAspect="1"/>
          </p:cNvGraphicFramePr>
          <p:nvPr>
            <p:extLst>
              <p:ext uri="{D42A27DB-BD31-4B8C-83A1-F6EECF244321}">
                <p14:modId xmlns:p14="http://schemas.microsoft.com/office/powerpoint/2010/main" val="1257771444"/>
              </p:ext>
            </p:extLst>
          </p:nvPr>
        </p:nvGraphicFramePr>
        <p:xfrm>
          <a:off x="4114800" y="1686788"/>
          <a:ext cx="228600" cy="279400"/>
        </p:xfrm>
        <a:graphic>
          <a:graphicData uri="http://schemas.openxmlformats.org/presentationml/2006/ole">
            <mc:AlternateContent xmlns:mc="http://schemas.openxmlformats.org/markup-compatibility/2006">
              <mc:Choice xmlns:v="urn:schemas-microsoft-com:vml" Requires="v">
                <p:oleObj spid="_x0000_s229064" name="Equation" r:id="rId4" imgW="228600" imgH="279400" progId="Equation.3">
                  <p:embed/>
                </p:oleObj>
              </mc:Choice>
              <mc:Fallback>
                <p:oleObj name="Equation" r:id="rId4" imgW="228600" imgH="279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4800" y="1686788"/>
                        <a:ext cx="228600"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Content Placeholder 6"/>
          <p:cNvSpPr>
            <a:spLocks noGrp="1"/>
          </p:cNvSpPr>
          <p:nvPr>
            <p:ph idx="14"/>
          </p:nvPr>
        </p:nvSpPr>
        <p:spPr>
          <a:xfrm>
            <a:off x="4317999" y="1642533"/>
            <a:ext cx="2884425" cy="377851"/>
          </a:xfrm>
        </p:spPr>
        <p:txBody>
          <a:bodyPr/>
          <a:lstStyle/>
          <a:p>
            <a:r>
              <a:rPr lang="en-US" altLang="en-US" sz="2000" dirty="0"/>
              <a:t>and moving with velocity</a:t>
            </a:r>
            <a:endParaRPr lang="en-US" sz="2000" dirty="0"/>
          </a:p>
        </p:txBody>
      </p:sp>
      <p:graphicFrame>
        <p:nvGraphicFramePr>
          <p:cNvPr id="15" name="Object 7"/>
          <p:cNvGraphicFramePr>
            <a:graphicFrameLocks noChangeAspect="1"/>
          </p:cNvGraphicFramePr>
          <p:nvPr>
            <p:extLst>
              <p:ext uri="{D42A27DB-BD31-4B8C-83A1-F6EECF244321}">
                <p14:modId xmlns:p14="http://schemas.microsoft.com/office/powerpoint/2010/main" val="4139451306"/>
              </p:ext>
            </p:extLst>
          </p:nvPr>
        </p:nvGraphicFramePr>
        <p:xfrm>
          <a:off x="7074582" y="1707436"/>
          <a:ext cx="264553" cy="324887"/>
        </p:xfrm>
        <a:graphic>
          <a:graphicData uri="http://schemas.openxmlformats.org/presentationml/2006/ole">
            <mc:AlternateContent xmlns:mc="http://schemas.openxmlformats.org/markup-compatibility/2006">
              <mc:Choice xmlns:v="urn:schemas-microsoft-com:vml" Requires="v">
                <p:oleObj spid="_x0000_s229065" name="Equation" r:id="rId6" imgW="164880" imgH="203040" progId="Equation.3">
                  <p:embed/>
                </p:oleObj>
              </mc:Choice>
              <mc:Fallback>
                <p:oleObj name="Equation" r:id="rId6" imgW="164880" imgH="203040" progId="Equation.3">
                  <p:embed/>
                  <p:pic>
                    <p:nvPicPr>
                      <p:cNvPr id="0" name=""/>
                      <p:cNvPicPr>
                        <a:picLocks noChangeAspect="1" noChangeArrowheads="1"/>
                      </p:cNvPicPr>
                      <p:nvPr/>
                    </p:nvPicPr>
                    <p:blipFill>
                      <a:blip r:embed="rId7"/>
                      <a:srcRect/>
                      <a:stretch>
                        <a:fillRect/>
                      </a:stretch>
                    </p:blipFill>
                    <p:spPr bwMode="auto">
                      <a:xfrm>
                        <a:off x="7074582" y="1707436"/>
                        <a:ext cx="264553" cy="324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5"/>
          <p:cNvGraphicFramePr>
            <a:graphicFrameLocks noChangeAspect="1"/>
          </p:cNvGraphicFramePr>
          <p:nvPr>
            <p:extLst>
              <p:ext uri="{D42A27DB-BD31-4B8C-83A1-F6EECF244321}">
                <p14:modId xmlns:p14="http://schemas.microsoft.com/office/powerpoint/2010/main" val="2688170365"/>
              </p:ext>
            </p:extLst>
          </p:nvPr>
        </p:nvGraphicFramePr>
        <p:xfrm>
          <a:off x="2257719" y="2127053"/>
          <a:ext cx="2044700" cy="609600"/>
        </p:xfrm>
        <a:graphic>
          <a:graphicData uri="http://schemas.openxmlformats.org/presentationml/2006/ole">
            <mc:AlternateContent xmlns:mc="http://schemas.openxmlformats.org/markup-compatibility/2006">
              <mc:Choice xmlns:v="urn:schemas-microsoft-com:vml" Requires="v">
                <p:oleObj spid="_x0000_s229066" name="Equation" r:id="rId8" imgW="2044700" imgH="609600" progId="Equation.3">
                  <p:embed/>
                </p:oleObj>
              </mc:Choice>
              <mc:Fallback>
                <p:oleObj name="Equation" r:id="rId8" imgW="2044700" imgH="609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57719" y="2127053"/>
                        <a:ext cx="20447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Content Placeholder 7"/>
          <p:cNvSpPr>
            <a:spLocks noGrp="1"/>
          </p:cNvSpPr>
          <p:nvPr>
            <p:ph idx="15"/>
          </p:nvPr>
        </p:nvSpPr>
        <p:spPr>
          <a:xfrm>
            <a:off x="457200" y="2802225"/>
            <a:ext cx="5562600" cy="377851"/>
          </a:xfrm>
        </p:spPr>
        <p:txBody>
          <a:bodyPr/>
          <a:lstStyle/>
          <a:p>
            <a:pPr marL="292608" indent="-292608">
              <a:buFont typeface="Arial" panose="020B0604020202020204" pitchFamily="34" charset="0"/>
              <a:buChar char="•"/>
            </a:pPr>
            <a:r>
              <a:rPr lang="en-US" altLang="en-US" sz="2000" dirty="0"/>
              <a:t>For a rigid body rotating with an angular velocity</a:t>
            </a:r>
            <a:endParaRPr lang="en-US" sz="2000" dirty="0"/>
          </a:p>
        </p:txBody>
      </p:sp>
      <p:graphicFrame>
        <p:nvGraphicFramePr>
          <p:cNvPr id="17" name="Object 3"/>
          <p:cNvGraphicFramePr>
            <a:graphicFrameLocks noChangeAspect="1"/>
          </p:cNvGraphicFramePr>
          <p:nvPr>
            <p:extLst>
              <p:ext uri="{D42A27DB-BD31-4B8C-83A1-F6EECF244321}">
                <p14:modId xmlns:p14="http://schemas.microsoft.com/office/powerpoint/2010/main" val="1283812039"/>
              </p:ext>
            </p:extLst>
          </p:nvPr>
        </p:nvGraphicFramePr>
        <p:xfrm>
          <a:off x="5943600" y="2874108"/>
          <a:ext cx="237490" cy="265430"/>
        </p:xfrm>
        <a:graphic>
          <a:graphicData uri="http://schemas.openxmlformats.org/presentationml/2006/ole">
            <mc:AlternateContent xmlns:mc="http://schemas.openxmlformats.org/markup-compatibility/2006">
              <mc:Choice xmlns:v="urn:schemas-microsoft-com:vml" Requires="v">
                <p:oleObj spid="_x0000_s229067" name="Equation" r:id="rId10" imgW="215713" imgH="241091" progId="Equation.3">
                  <p:embed/>
                </p:oleObj>
              </mc:Choice>
              <mc:Fallback>
                <p:oleObj name="Equation" r:id="rId10" imgW="215713" imgH="241091"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43600" y="2874108"/>
                        <a:ext cx="237490" cy="2654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Content Placeholder 8"/>
          <p:cNvSpPr>
            <a:spLocks noGrp="1"/>
          </p:cNvSpPr>
          <p:nvPr>
            <p:ph idx="16"/>
          </p:nvPr>
        </p:nvSpPr>
        <p:spPr>
          <a:xfrm>
            <a:off x="6147223" y="2809973"/>
            <a:ext cx="1295400" cy="312274"/>
          </a:xfrm>
        </p:spPr>
        <p:txBody>
          <a:bodyPr/>
          <a:lstStyle/>
          <a:p>
            <a:r>
              <a:rPr lang="en-US" altLang="en-US" sz="2000" dirty="0"/>
              <a:t>and acted</a:t>
            </a:r>
            <a:endParaRPr lang="en-US" sz="2000" dirty="0"/>
          </a:p>
        </p:txBody>
      </p:sp>
      <p:sp>
        <p:nvSpPr>
          <p:cNvPr id="21" name="Content Placeholder 20"/>
          <p:cNvSpPr>
            <a:spLocks noGrp="1"/>
          </p:cNvSpPr>
          <p:nvPr>
            <p:ph idx="18"/>
          </p:nvPr>
        </p:nvSpPr>
        <p:spPr>
          <a:xfrm>
            <a:off x="742245" y="3200400"/>
            <a:ext cx="3172867" cy="415636"/>
          </a:xfrm>
        </p:spPr>
        <p:txBody>
          <a:bodyPr/>
          <a:lstStyle/>
          <a:p>
            <a:r>
              <a:rPr lang="en-US" altLang="en-US" sz="2000" dirty="0"/>
              <a:t>upon by a couple of moment</a:t>
            </a:r>
            <a:endParaRPr lang="en-US" sz="2000" dirty="0"/>
          </a:p>
        </p:txBody>
      </p:sp>
      <p:graphicFrame>
        <p:nvGraphicFramePr>
          <p:cNvPr id="18" name="Object 4"/>
          <p:cNvGraphicFramePr>
            <a:graphicFrameLocks noChangeAspect="1"/>
          </p:cNvGraphicFramePr>
          <p:nvPr>
            <p:extLst>
              <p:ext uri="{D42A27DB-BD31-4B8C-83A1-F6EECF244321}">
                <p14:modId xmlns:p14="http://schemas.microsoft.com/office/powerpoint/2010/main" val="705446766"/>
              </p:ext>
            </p:extLst>
          </p:nvPr>
        </p:nvGraphicFramePr>
        <p:xfrm>
          <a:off x="3866445" y="3237089"/>
          <a:ext cx="304800" cy="279400"/>
        </p:xfrm>
        <a:graphic>
          <a:graphicData uri="http://schemas.openxmlformats.org/presentationml/2006/ole">
            <mc:AlternateContent xmlns:mc="http://schemas.openxmlformats.org/markup-compatibility/2006">
              <mc:Choice xmlns:v="urn:schemas-microsoft-com:vml" Requires="v">
                <p:oleObj spid="_x0000_s229068" name="Equation" r:id="rId12" imgW="304668" imgH="279279" progId="Equation.3">
                  <p:embed/>
                </p:oleObj>
              </mc:Choice>
              <mc:Fallback>
                <p:oleObj name="Equation" r:id="rId12" imgW="304668" imgH="279279"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66445" y="3237089"/>
                        <a:ext cx="304800"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Content Placeholder 9"/>
          <p:cNvSpPr>
            <a:spLocks noGrp="1"/>
          </p:cNvSpPr>
          <p:nvPr>
            <p:ph idx="17"/>
          </p:nvPr>
        </p:nvSpPr>
        <p:spPr>
          <a:xfrm>
            <a:off x="4129845" y="3166533"/>
            <a:ext cx="3490155" cy="377851"/>
          </a:xfrm>
        </p:spPr>
        <p:txBody>
          <a:bodyPr/>
          <a:lstStyle/>
          <a:p>
            <a:r>
              <a:rPr lang="en-US" altLang="en-US" sz="2000" dirty="0"/>
              <a:t>parallel to the axis of rotation,</a:t>
            </a:r>
            <a:endParaRPr lang="en-US" sz="2000" dirty="0"/>
          </a:p>
        </p:txBody>
      </p:sp>
      <p:graphicFrame>
        <p:nvGraphicFramePr>
          <p:cNvPr id="24" name="Object 2"/>
          <p:cNvGraphicFramePr>
            <a:graphicFrameLocks noChangeAspect="1"/>
          </p:cNvGraphicFramePr>
          <p:nvPr>
            <p:extLst>
              <p:ext uri="{D42A27DB-BD31-4B8C-83A1-F6EECF244321}">
                <p14:modId xmlns:p14="http://schemas.microsoft.com/office/powerpoint/2010/main" val="1358208571"/>
              </p:ext>
            </p:extLst>
          </p:nvPr>
        </p:nvGraphicFramePr>
        <p:xfrm>
          <a:off x="2209800" y="3810000"/>
          <a:ext cx="2882900" cy="609600"/>
        </p:xfrm>
        <a:graphic>
          <a:graphicData uri="http://schemas.openxmlformats.org/presentationml/2006/ole">
            <mc:AlternateContent xmlns:mc="http://schemas.openxmlformats.org/markup-compatibility/2006">
              <mc:Choice xmlns:v="urn:schemas-microsoft-com:vml" Requires="v">
                <p:oleObj spid="_x0000_s229069" name="Equation" r:id="rId14" imgW="2882900" imgH="609600" progId="Equation.DSMT4">
                  <p:embed/>
                </p:oleObj>
              </mc:Choice>
              <mc:Fallback>
                <p:oleObj name="Equation" r:id="rId14" imgW="2882900" imgH="6096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09800" y="3810000"/>
                        <a:ext cx="28829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Text Placeholder 18"/>
          <p:cNvSpPr>
            <a:spLocks noGrp="1"/>
          </p:cNvSpPr>
          <p:nvPr>
            <p:ph type="body" sz="quarter" idx="11"/>
          </p:nvPr>
        </p:nvSpPr>
        <p:spPr/>
        <p:txBody>
          <a:bodyPr/>
          <a:lstStyle/>
          <a:p>
            <a:r>
              <a:rPr lang="en-US" dirty="0"/>
              <a:t>© Richard McDowell/</a:t>
            </a:r>
            <a:r>
              <a:rPr lang="en-US" dirty="0" err="1"/>
              <a:t>Alamy</a:t>
            </a:r>
            <a:r>
              <a:rPr lang="en-US" dirty="0"/>
              <a:t> RF</a:t>
            </a:r>
          </a:p>
        </p:txBody>
      </p:sp>
    </p:spTree>
    <p:extLst>
      <p:ext uri="{BB962C8B-B14F-4D97-AF65-F5344CB8AC3E}">
        <p14:creationId xmlns:p14="http://schemas.microsoft.com/office/powerpoint/2010/main" val="35270581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70560"/>
          </a:xfrm>
        </p:spPr>
        <p:txBody>
          <a:bodyPr/>
          <a:lstStyle/>
          <a:p>
            <a:r>
              <a:rPr lang="en-US" altLang="en-US" sz="4000" b="1" dirty="0">
                <a:ea typeface="ＭＳ Ｐゴシック" pitchFamily="34" charset="-128"/>
              </a:rPr>
              <a:t>Sample Problem 17.1 </a:t>
            </a:r>
            <a:r>
              <a:rPr lang="en-US" altLang="en-US" sz="1000" dirty="0">
                <a:ea typeface="ＭＳ Ｐゴシック" pitchFamily="34" charset="-128"/>
              </a:rPr>
              <a:t>1</a:t>
            </a:r>
            <a:endParaRPr lang="en-US" sz="1000" dirty="0"/>
          </a:p>
        </p:txBody>
      </p:sp>
      <p:pic>
        <p:nvPicPr>
          <p:cNvPr id="17" name="Picture 3" descr="msotw9_temp0"/>
          <p:cNvPicPr>
            <a:picLocks noChangeAspect="1" noChangeArrowheads="1"/>
          </p:cNvPicPr>
          <p:nvPr/>
        </p:nvPicPr>
        <p:blipFill>
          <a:blip r:embed="rId3"/>
          <a:stretch>
            <a:fillRect/>
          </a:stretch>
        </p:blipFill>
        <p:spPr bwMode="auto">
          <a:xfrm>
            <a:off x="1167488" y="962025"/>
            <a:ext cx="2387836" cy="329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8"/>
          <p:cNvGrpSpPr>
            <a:grpSpLocks/>
          </p:cNvGrpSpPr>
          <p:nvPr/>
        </p:nvGrpSpPr>
        <p:grpSpPr bwMode="auto">
          <a:xfrm>
            <a:off x="296863" y="4333877"/>
            <a:ext cx="4645025" cy="1311275"/>
            <a:chOff x="254" y="2543"/>
            <a:chExt cx="2926" cy="826"/>
          </a:xfrm>
        </p:grpSpPr>
        <p:sp>
          <p:nvSpPr>
            <p:cNvPr id="19" name="Text Box 4"/>
            <p:cNvSpPr txBox="1">
              <a:spLocks noChangeArrowheads="1"/>
            </p:cNvSpPr>
            <p:nvPr/>
          </p:nvSpPr>
          <p:spPr bwMode="auto">
            <a:xfrm>
              <a:off x="254" y="2543"/>
              <a:ext cx="2926"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000250" algn="l"/>
                </a:tabLst>
                <a:defRPr>
                  <a:solidFill>
                    <a:schemeClr val="tx1"/>
                  </a:solidFill>
                  <a:latin typeface="Times New Roman" pitchFamily="18" charset="0"/>
                  <a:ea typeface="ＭＳ Ｐゴシック" pitchFamily="34" charset="-128"/>
                </a:defRPr>
              </a:lvl1pPr>
              <a:lvl2pPr marL="742950" indent="-285750" eaLnBrk="0" hangingPunct="0">
                <a:tabLst>
                  <a:tab pos="2000250" algn="l"/>
                </a:tabLst>
                <a:defRPr>
                  <a:solidFill>
                    <a:schemeClr val="tx1"/>
                  </a:solidFill>
                  <a:latin typeface="Times New Roman" pitchFamily="18" charset="0"/>
                  <a:ea typeface="ＭＳ Ｐゴシック" pitchFamily="34" charset="-128"/>
                </a:defRPr>
              </a:lvl2pPr>
              <a:lvl3pPr marL="1143000" indent="-228600" eaLnBrk="0" hangingPunct="0">
                <a:tabLst>
                  <a:tab pos="2000250" algn="l"/>
                </a:tabLst>
                <a:defRPr>
                  <a:solidFill>
                    <a:schemeClr val="tx1"/>
                  </a:solidFill>
                  <a:latin typeface="Times New Roman" pitchFamily="18" charset="0"/>
                  <a:ea typeface="ＭＳ Ｐゴシック" pitchFamily="34" charset="-128"/>
                </a:defRPr>
              </a:lvl3pPr>
              <a:lvl4pPr marL="1600200" indent="-228600" eaLnBrk="0" hangingPunct="0">
                <a:tabLst>
                  <a:tab pos="2000250" algn="l"/>
                </a:tabLst>
                <a:defRPr>
                  <a:solidFill>
                    <a:schemeClr val="tx1"/>
                  </a:solidFill>
                  <a:latin typeface="Times New Roman" pitchFamily="18" charset="0"/>
                  <a:ea typeface="ＭＳ Ｐゴシック" pitchFamily="34" charset="-128"/>
                </a:defRPr>
              </a:lvl4pPr>
              <a:lvl5pPr marL="2057400" indent="-228600" eaLnBrk="0" hangingPunct="0">
                <a:tabLst>
                  <a:tab pos="2000250" algn="l"/>
                </a:tabLst>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tabLst>
                  <a:tab pos="2000250" algn="l"/>
                </a:tabLs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tabLst>
                  <a:tab pos="2000250" algn="l"/>
                </a:tabLs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tabLst>
                  <a:tab pos="2000250" algn="l"/>
                </a:tabLs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tabLst>
                  <a:tab pos="2000250" algn="l"/>
                </a:tabLst>
                <a:defRPr>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tab pos="2000250" algn="l"/>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For the drum and flywheel, </a:t>
              </a:r>
            </a:p>
            <a:p>
              <a:pPr marL="0" marR="0" lvl="0" indent="0" defTabSz="914400" eaLnBrk="1" fontAlgn="auto" latinLnBrk="0" hangingPunct="1">
                <a:lnSpc>
                  <a:spcPct val="100000"/>
                </a:lnSpc>
                <a:spcBef>
                  <a:spcPts val="0"/>
                </a:spcBef>
                <a:spcAft>
                  <a:spcPts val="0"/>
                </a:spcAft>
                <a:buClrTx/>
                <a:buSzTx/>
                <a:buFontTx/>
                <a:buNone/>
                <a:tabLst>
                  <a:tab pos="2000250" algn="l"/>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The bearing friction is equivalent to a couple of	At the instant shown, the block is moving downward at 2 m/s.</a:t>
              </a:r>
            </a:p>
          </p:txBody>
        </p:sp>
        <p:graphicFrame>
          <p:nvGraphicFramePr>
            <p:cNvPr id="20" name="Object 3"/>
            <p:cNvGraphicFramePr>
              <a:graphicFrameLocks noChangeAspect="1"/>
            </p:cNvGraphicFramePr>
            <p:nvPr/>
          </p:nvGraphicFramePr>
          <p:xfrm>
            <a:off x="2054" y="2552"/>
            <a:ext cx="920" cy="232"/>
          </p:xfrm>
          <a:graphic>
            <a:graphicData uri="http://schemas.openxmlformats.org/presentationml/2006/ole">
              <mc:AlternateContent xmlns:mc="http://schemas.openxmlformats.org/markup-compatibility/2006">
                <mc:Choice xmlns:v="urn:schemas-microsoft-com:vml" Requires="v">
                  <p:oleObj spid="_x0000_s171702" name="Equation" r:id="rId4" imgW="1460160" imgH="368280" progId="Equation.DSMT4">
                    <p:embed/>
                  </p:oleObj>
                </mc:Choice>
                <mc:Fallback>
                  <p:oleObj name="Equation" r:id="rId4" imgW="1460160" imgH="36828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4" y="2552"/>
                          <a:ext cx="920" cy="2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4"/>
            <p:cNvGraphicFramePr>
              <a:graphicFrameLocks noChangeAspect="1"/>
            </p:cNvGraphicFramePr>
            <p:nvPr/>
          </p:nvGraphicFramePr>
          <p:xfrm>
            <a:off x="969" y="2985"/>
            <a:ext cx="560" cy="184"/>
          </p:xfrm>
          <a:graphic>
            <a:graphicData uri="http://schemas.openxmlformats.org/presentationml/2006/ole">
              <mc:AlternateContent xmlns:mc="http://schemas.openxmlformats.org/markup-compatibility/2006">
                <mc:Choice xmlns:v="urn:schemas-microsoft-com:vml" Requires="v">
                  <p:oleObj spid="_x0000_s171703" name="Equation" r:id="rId6" imgW="888840" imgH="291960" progId="Equation.DSMT4">
                    <p:embed/>
                  </p:oleObj>
                </mc:Choice>
                <mc:Fallback>
                  <p:oleObj name="Equation" r:id="rId6" imgW="888840" imgH="29196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9" y="2985"/>
                          <a:ext cx="560" cy="1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2" name="Text Box 7"/>
          <p:cNvSpPr txBox="1">
            <a:spLocks noChangeArrowheads="1"/>
          </p:cNvSpPr>
          <p:nvPr/>
        </p:nvSpPr>
        <p:spPr bwMode="auto">
          <a:xfrm>
            <a:off x="296863" y="5699125"/>
            <a:ext cx="45243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Determine the velocity of the block after it has moved 1.25 m downward.</a:t>
            </a:r>
          </a:p>
        </p:txBody>
      </p:sp>
      <p:sp>
        <p:nvSpPr>
          <p:cNvPr id="23" name="Text Box 9"/>
          <p:cNvSpPr txBox="1">
            <a:spLocks noChangeArrowheads="1"/>
          </p:cNvSpPr>
          <p:nvPr/>
        </p:nvSpPr>
        <p:spPr bwMode="auto">
          <a:xfrm>
            <a:off x="5118100" y="938213"/>
            <a:ext cx="4013200" cy="176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lvl="0" eaLnBrk="1" hangingPunct="1">
              <a:spcBef>
                <a:spcPct val="50000"/>
              </a:spcBef>
            </a:pPr>
            <a:r>
              <a:rPr lang="en-US" altLang="en-US" sz="2000" b="1" dirty="0">
                <a:solidFill>
                  <a:srgbClr val="AD0B1E"/>
                </a:solidFill>
              </a:rPr>
              <a:t>Strategy:</a:t>
            </a:r>
            <a:endParaRPr kumimoji="0" lang="en-US" altLang="en-US" sz="20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Consider the system of the flywheel and block.  The work done by the internal forces exerted by the cable cancels.</a:t>
            </a:r>
          </a:p>
        </p:txBody>
      </p:sp>
      <p:sp>
        <p:nvSpPr>
          <p:cNvPr id="24" name="Text Box 10"/>
          <p:cNvSpPr txBox="1">
            <a:spLocks noChangeArrowheads="1"/>
          </p:cNvSpPr>
          <p:nvPr/>
        </p:nvSpPr>
        <p:spPr bwMode="auto">
          <a:xfrm>
            <a:off x="5116513" y="4297363"/>
            <a:ext cx="391795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Apply the principle of work and kinetic energy to develop an expression for the final velocity.</a:t>
            </a:r>
          </a:p>
        </p:txBody>
      </p:sp>
      <p:grpSp>
        <p:nvGrpSpPr>
          <p:cNvPr id="25" name="Group 13"/>
          <p:cNvGrpSpPr>
            <a:grpSpLocks/>
          </p:cNvGrpSpPr>
          <p:nvPr/>
        </p:nvGrpSpPr>
        <p:grpSpPr bwMode="auto">
          <a:xfrm>
            <a:off x="5118100" y="2867025"/>
            <a:ext cx="4024313" cy="1268413"/>
            <a:chOff x="3224" y="1706"/>
            <a:chExt cx="2535" cy="799"/>
          </a:xfrm>
        </p:grpSpPr>
        <p:sp>
          <p:nvSpPr>
            <p:cNvPr id="26" name="Text Box 11"/>
            <p:cNvSpPr txBox="1">
              <a:spLocks noChangeArrowheads="1"/>
            </p:cNvSpPr>
            <p:nvPr/>
          </p:nvSpPr>
          <p:spPr bwMode="auto">
            <a:xfrm>
              <a:off x="3224" y="1706"/>
              <a:ext cx="2535"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Note that the velocity of the block and the angular velocity of the drum and flywheel are related by</a:t>
              </a:r>
            </a:p>
          </p:txBody>
        </p:sp>
        <p:graphicFrame>
          <p:nvGraphicFramePr>
            <p:cNvPr id="27" name="Object 2"/>
            <p:cNvGraphicFramePr>
              <a:graphicFrameLocks noChangeAspect="1"/>
            </p:cNvGraphicFramePr>
            <p:nvPr/>
          </p:nvGraphicFramePr>
          <p:xfrm>
            <a:off x="4122" y="2369"/>
            <a:ext cx="464" cy="136"/>
          </p:xfrm>
          <a:graphic>
            <a:graphicData uri="http://schemas.openxmlformats.org/presentationml/2006/ole">
              <mc:AlternateContent xmlns:mc="http://schemas.openxmlformats.org/markup-compatibility/2006">
                <mc:Choice xmlns:v="urn:schemas-microsoft-com:vml" Requires="v">
                  <p:oleObj spid="_x0000_s171704" name="Equation" r:id="rId8" imgW="736280" imgH="215806" progId="Equation.3">
                    <p:embed/>
                  </p:oleObj>
                </mc:Choice>
                <mc:Fallback>
                  <p:oleObj name="Equation" r:id="rId8" imgW="736280" imgH="215806"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22" y="2369"/>
                          <a:ext cx="464" cy="1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41409395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utoUpdateAnimBg="0"/>
      <p:bldP spid="24"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85800"/>
          </a:xfrm>
        </p:spPr>
        <p:txBody>
          <a:bodyPr/>
          <a:lstStyle/>
          <a:p>
            <a:r>
              <a:rPr lang="en-US" altLang="en-US" sz="4000" b="1" dirty="0">
                <a:ea typeface="ＭＳ Ｐゴシック" pitchFamily="34" charset="-128"/>
              </a:rPr>
              <a:t>Sample Problem 17.1 </a:t>
            </a:r>
            <a:r>
              <a:rPr lang="en-US" altLang="en-US" sz="1000" dirty="0">
                <a:ea typeface="ＭＳ Ｐゴシック" pitchFamily="34" charset="-128"/>
              </a:rPr>
              <a:t>2</a:t>
            </a:r>
            <a:endParaRPr lang="en-US" sz="4000" dirty="0"/>
          </a:p>
        </p:txBody>
      </p:sp>
      <p:grpSp>
        <p:nvGrpSpPr>
          <p:cNvPr id="15" name="Group 16"/>
          <p:cNvGrpSpPr>
            <a:grpSpLocks/>
          </p:cNvGrpSpPr>
          <p:nvPr/>
        </p:nvGrpSpPr>
        <p:grpSpPr bwMode="auto">
          <a:xfrm>
            <a:off x="414339" y="938213"/>
            <a:ext cx="8716963" cy="5511800"/>
            <a:chOff x="261" y="591"/>
            <a:chExt cx="5491" cy="3472"/>
          </a:xfrm>
        </p:grpSpPr>
        <p:pic>
          <p:nvPicPr>
            <p:cNvPr id="16" name="Picture 4" descr="msotw9_temp0"/>
            <p:cNvPicPr>
              <a:picLocks noChangeAspect="1" noChangeArrowheads="1"/>
            </p:cNvPicPr>
            <p:nvPr/>
          </p:nvPicPr>
          <p:blipFill>
            <a:blip r:embed="rId3"/>
            <a:stretch>
              <a:fillRect/>
            </a:stretch>
          </p:blipFill>
          <p:spPr bwMode="auto">
            <a:xfrm>
              <a:off x="261" y="639"/>
              <a:ext cx="1496" cy="1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5" descr="msotw9_temp0"/>
            <p:cNvPicPr>
              <a:picLocks noChangeAspect="1" noChangeArrowheads="1"/>
            </p:cNvPicPr>
            <p:nvPr/>
          </p:nvPicPr>
          <p:blipFill>
            <a:blip r:embed="rId4"/>
            <a:stretch>
              <a:fillRect/>
            </a:stretch>
          </p:blipFill>
          <p:spPr bwMode="auto">
            <a:xfrm>
              <a:off x="496" y="2267"/>
              <a:ext cx="1237" cy="1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6"/>
            <p:cNvSpPr txBox="1">
              <a:spLocks noChangeArrowheads="1"/>
            </p:cNvSpPr>
            <p:nvPr/>
          </p:nvSpPr>
          <p:spPr bwMode="auto">
            <a:xfrm>
              <a:off x="1893" y="591"/>
              <a:ext cx="3859"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lvl="0" eaLnBrk="1" hangingPunct="1"/>
              <a:r>
                <a:rPr lang="en-US" altLang="en-US" b="1" dirty="0">
                  <a:solidFill>
                    <a:srgbClr val="AD0B1E"/>
                  </a:solidFill>
                </a:rPr>
                <a:t>Modeling and Analysis:</a:t>
              </a:r>
              <a:endParaRPr kumimoji="0" lang="en-US" altLang="en-US" sz="18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227013" marR="0" lvl="0" indent="-227013" defTabSz="914400" eaLnBrk="1" fontAlgn="auto" latinLnBrk="0" hangingPunct="1">
                <a:lnSpc>
                  <a:spcPct val="100000"/>
                </a:lnSpc>
                <a:spcBef>
                  <a:spcPts val="0"/>
                </a:spcBef>
                <a:spcAft>
                  <a:spcPts val="0"/>
                </a:spcAft>
                <a:buClrTx/>
                <a:buSzTx/>
                <a:buFontTx/>
                <a:buChar char="•"/>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Consider the system of the flywheel and block.  The work done by the internal forces exerted by the cable cancels.</a:t>
              </a:r>
            </a:p>
          </p:txBody>
        </p:sp>
      </p:grpSp>
      <p:grpSp>
        <p:nvGrpSpPr>
          <p:cNvPr id="19" name="Group 17"/>
          <p:cNvGrpSpPr>
            <a:grpSpLocks/>
          </p:cNvGrpSpPr>
          <p:nvPr/>
        </p:nvGrpSpPr>
        <p:grpSpPr bwMode="auto">
          <a:xfrm>
            <a:off x="2968625" y="1846263"/>
            <a:ext cx="6173788" cy="1265237"/>
            <a:chOff x="1870" y="1163"/>
            <a:chExt cx="3889" cy="797"/>
          </a:xfrm>
        </p:grpSpPr>
        <p:sp>
          <p:nvSpPr>
            <p:cNvPr id="20" name="Text Box 8"/>
            <p:cNvSpPr txBox="1">
              <a:spLocks noChangeArrowheads="1"/>
            </p:cNvSpPr>
            <p:nvPr/>
          </p:nvSpPr>
          <p:spPr bwMode="auto">
            <a:xfrm>
              <a:off x="1870" y="1163"/>
              <a:ext cx="3889"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Note that the velocity of the block and the angular velocity of the drum and flywheel are related by</a:t>
              </a:r>
            </a:p>
          </p:txBody>
        </p:sp>
        <p:graphicFrame>
          <p:nvGraphicFramePr>
            <p:cNvPr id="21" name="Object 4"/>
            <p:cNvGraphicFramePr>
              <a:graphicFrameLocks noChangeAspect="1"/>
            </p:cNvGraphicFramePr>
            <p:nvPr/>
          </p:nvGraphicFramePr>
          <p:xfrm>
            <a:off x="2091" y="1576"/>
            <a:ext cx="3184" cy="384"/>
          </p:xfrm>
          <a:graphic>
            <a:graphicData uri="http://schemas.openxmlformats.org/presentationml/2006/ole">
              <mc:AlternateContent xmlns:mc="http://schemas.openxmlformats.org/markup-compatibility/2006">
                <mc:Choice xmlns:v="urn:schemas-microsoft-com:vml" Requires="v">
                  <p:oleObj spid="_x0000_s172898" name="Equation" r:id="rId5" imgW="5054400" imgH="609480" progId="Equation.DSMT4">
                    <p:embed/>
                  </p:oleObj>
                </mc:Choice>
                <mc:Fallback>
                  <p:oleObj name="Equation" r:id="rId5" imgW="5054400" imgH="6094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1" y="1576"/>
                          <a:ext cx="3184" cy="3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2" name="Group 18"/>
          <p:cNvGrpSpPr>
            <a:grpSpLocks/>
          </p:cNvGrpSpPr>
          <p:nvPr/>
        </p:nvGrpSpPr>
        <p:grpSpPr bwMode="auto">
          <a:xfrm>
            <a:off x="3000375" y="3121025"/>
            <a:ext cx="6142038" cy="2028825"/>
            <a:chOff x="1890" y="1966"/>
            <a:chExt cx="3869" cy="1278"/>
          </a:xfrm>
        </p:grpSpPr>
        <p:sp>
          <p:nvSpPr>
            <p:cNvPr id="23" name="Text Box 12"/>
            <p:cNvSpPr txBox="1">
              <a:spLocks noChangeArrowheads="1"/>
            </p:cNvSpPr>
            <p:nvPr/>
          </p:nvSpPr>
          <p:spPr bwMode="auto">
            <a:xfrm>
              <a:off x="1890" y="1966"/>
              <a:ext cx="3869"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Apply the principle of work and kinetic energy to develop an expression for the final velocity.</a:t>
              </a:r>
            </a:p>
          </p:txBody>
        </p:sp>
        <p:graphicFrame>
          <p:nvGraphicFramePr>
            <p:cNvPr id="24" name="Object 3"/>
            <p:cNvGraphicFramePr>
              <a:graphicFrameLocks noChangeAspect="1"/>
            </p:cNvGraphicFramePr>
            <p:nvPr/>
          </p:nvGraphicFramePr>
          <p:xfrm>
            <a:off x="2368" y="2412"/>
            <a:ext cx="2792" cy="832"/>
          </p:xfrm>
          <a:graphic>
            <a:graphicData uri="http://schemas.openxmlformats.org/presentationml/2006/ole">
              <mc:AlternateContent xmlns:mc="http://schemas.openxmlformats.org/markup-compatibility/2006">
                <mc:Choice xmlns:v="urn:schemas-microsoft-com:vml" Requires="v">
                  <p:oleObj spid="_x0000_s172899" name="Equation" r:id="rId7" imgW="4431960" imgH="1320480" progId="Equation.DSMT4">
                    <p:embed/>
                  </p:oleObj>
                </mc:Choice>
                <mc:Fallback>
                  <p:oleObj name="Equation" r:id="rId7" imgW="4431960" imgH="132048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68" y="2412"/>
                          <a:ext cx="2792" cy="8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25" name="Object 2"/>
          <p:cNvGraphicFramePr>
            <a:graphicFrameLocks noChangeAspect="1"/>
          </p:cNvGraphicFramePr>
          <p:nvPr/>
        </p:nvGraphicFramePr>
        <p:xfrm>
          <a:off x="3727450" y="5346700"/>
          <a:ext cx="3683000" cy="1104900"/>
        </p:xfrm>
        <a:graphic>
          <a:graphicData uri="http://schemas.openxmlformats.org/presentationml/2006/ole">
            <mc:AlternateContent xmlns:mc="http://schemas.openxmlformats.org/markup-compatibility/2006">
              <mc:Choice xmlns:v="urn:schemas-microsoft-com:vml" Requires="v">
                <p:oleObj spid="_x0000_s172900" name="Equation" r:id="rId9" imgW="3682800" imgH="1104840" progId="Equation.DSMT4">
                  <p:embed/>
                </p:oleObj>
              </mc:Choice>
              <mc:Fallback>
                <p:oleObj name="Equation" r:id="rId9" imgW="3682800" imgH="110484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27450" y="5346700"/>
                        <a:ext cx="3683000" cy="1104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226378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20548"/>
          </a:xfrm>
        </p:spPr>
        <p:txBody>
          <a:bodyPr/>
          <a:lstStyle/>
          <a:p>
            <a:r>
              <a:rPr lang="en-US" altLang="en-US" sz="4000" b="1" dirty="0">
                <a:ea typeface="ＭＳ Ｐゴシック" pitchFamily="34" charset="-128"/>
              </a:rPr>
              <a:t>Sample Problem 17.1 </a:t>
            </a:r>
            <a:r>
              <a:rPr lang="en-US" altLang="en-US" sz="1000" dirty="0">
                <a:ea typeface="ＭＳ Ｐゴシック" pitchFamily="34" charset="-128"/>
              </a:rPr>
              <a:t>3</a:t>
            </a:r>
            <a:endParaRPr lang="en-US" sz="4000" dirty="0"/>
          </a:p>
        </p:txBody>
      </p:sp>
      <p:grpSp>
        <p:nvGrpSpPr>
          <p:cNvPr id="18" name="Group 26"/>
          <p:cNvGrpSpPr>
            <a:grpSpLocks/>
          </p:cNvGrpSpPr>
          <p:nvPr/>
        </p:nvGrpSpPr>
        <p:grpSpPr bwMode="auto">
          <a:xfrm>
            <a:off x="414338" y="1027113"/>
            <a:ext cx="5961063" cy="5422900"/>
            <a:chOff x="261" y="647"/>
            <a:chExt cx="3755" cy="3416"/>
          </a:xfrm>
        </p:grpSpPr>
        <p:pic>
          <p:nvPicPr>
            <p:cNvPr id="19" name="Picture 3" descr="C:\DOCUME~1\WALTOL~1\LOCALS~1\Temp\\msotw9_temp0.jpg"/>
            <p:cNvPicPr>
              <a:picLocks noChangeAspect="1" noChangeArrowheads="1"/>
            </p:cNvPicPr>
            <p:nvPr/>
          </p:nvPicPr>
          <p:blipFill>
            <a:blip r:embed="rId3"/>
            <a:stretch>
              <a:fillRect/>
            </a:stretch>
          </p:blipFill>
          <p:spPr bwMode="auto">
            <a:xfrm>
              <a:off x="261" y="647"/>
              <a:ext cx="1496" cy="1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4" descr="C:\DOCUME~1\WALTOL~1\LOCALS~1\Temp\\msotw9_temp0.jpg"/>
            <p:cNvPicPr>
              <a:picLocks noChangeAspect="1" noChangeArrowheads="1"/>
            </p:cNvPicPr>
            <p:nvPr/>
          </p:nvPicPr>
          <p:blipFill>
            <a:blip r:embed="rId4"/>
            <a:stretch>
              <a:fillRect/>
            </a:stretch>
          </p:blipFill>
          <p:spPr bwMode="auto">
            <a:xfrm>
              <a:off x="496" y="2267"/>
              <a:ext cx="1237" cy="1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1" name="Object 7"/>
            <p:cNvGraphicFramePr>
              <a:graphicFrameLocks noChangeAspect="1"/>
            </p:cNvGraphicFramePr>
            <p:nvPr/>
          </p:nvGraphicFramePr>
          <p:xfrm>
            <a:off x="2432" y="692"/>
            <a:ext cx="1520" cy="232"/>
          </p:xfrm>
          <a:graphic>
            <a:graphicData uri="http://schemas.openxmlformats.org/presentationml/2006/ole">
              <mc:AlternateContent xmlns:mc="http://schemas.openxmlformats.org/markup-compatibility/2006">
                <mc:Choice xmlns:v="urn:schemas-microsoft-com:vml" Requires="v">
                  <p:oleObj spid="_x0000_s230192" name="Equation" r:id="rId5" imgW="2412720" imgH="368280" progId="Equation.DSMT4">
                    <p:embed/>
                  </p:oleObj>
                </mc:Choice>
                <mc:Fallback>
                  <p:oleObj name="Equation" r:id="rId5" imgW="2412720" imgH="3682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2" y="692"/>
                          <a:ext cx="1520" cy="2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8"/>
            <p:cNvGraphicFramePr>
              <a:graphicFrameLocks noChangeAspect="1"/>
            </p:cNvGraphicFramePr>
            <p:nvPr/>
          </p:nvGraphicFramePr>
          <p:xfrm>
            <a:off x="2416" y="1020"/>
            <a:ext cx="1600" cy="232"/>
          </p:xfrm>
          <a:graphic>
            <a:graphicData uri="http://schemas.openxmlformats.org/presentationml/2006/ole">
              <mc:AlternateContent xmlns:mc="http://schemas.openxmlformats.org/markup-compatibility/2006">
                <mc:Choice xmlns:v="urn:schemas-microsoft-com:vml" Requires="v">
                  <p:oleObj spid="_x0000_s230193" name="Equation" r:id="rId7" imgW="2539800" imgH="368280" progId="Equation.DSMT4">
                    <p:embed/>
                  </p:oleObj>
                </mc:Choice>
                <mc:Fallback>
                  <p:oleObj name="Equation" r:id="rId7" imgW="2539800" imgH="36828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16" y="1020"/>
                          <a:ext cx="1600" cy="2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3" name="Group 27"/>
          <p:cNvGrpSpPr>
            <a:grpSpLocks/>
          </p:cNvGrpSpPr>
          <p:nvPr/>
        </p:nvGrpSpPr>
        <p:grpSpPr bwMode="auto">
          <a:xfrm>
            <a:off x="3313113" y="2136774"/>
            <a:ext cx="4654550" cy="1216025"/>
            <a:chOff x="2087" y="1346"/>
            <a:chExt cx="2932" cy="766"/>
          </a:xfrm>
        </p:grpSpPr>
        <p:sp>
          <p:nvSpPr>
            <p:cNvPr id="24" name="Text Box 13"/>
            <p:cNvSpPr txBox="1">
              <a:spLocks noChangeArrowheads="1"/>
            </p:cNvSpPr>
            <p:nvPr/>
          </p:nvSpPr>
          <p:spPr bwMode="auto">
            <a:xfrm>
              <a:off x="2087" y="1346"/>
              <a:ext cx="293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Note that the block displacement and pulley rotation are related by</a:t>
              </a:r>
            </a:p>
          </p:txBody>
        </p:sp>
        <p:graphicFrame>
          <p:nvGraphicFramePr>
            <p:cNvPr id="25" name="Object 6"/>
            <p:cNvGraphicFramePr>
              <a:graphicFrameLocks noChangeAspect="1"/>
            </p:cNvGraphicFramePr>
            <p:nvPr/>
          </p:nvGraphicFramePr>
          <p:xfrm>
            <a:off x="2430" y="1728"/>
            <a:ext cx="1640" cy="384"/>
          </p:xfrm>
          <a:graphic>
            <a:graphicData uri="http://schemas.openxmlformats.org/presentationml/2006/ole">
              <mc:AlternateContent xmlns:mc="http://schemas.openxmlformats.org/markup-compatibility/2006">
                <mc:Choice xmlns:v="urn:schemas-microsoft-com:vml" Requires="v">
                  <p:oleObj spid="_x0000_s230194" name="Equation" r:id="rId9" imgW="2603160" imgH="609480" progId="Equation.DSMT4">
                    <p:embed/>
                  </p:oleObj>
                </mc:Choice>
                <mc:Fallback>
                  <p:oleObj name="Equation" r:id="rId9" imgW="2603160" imgH="60948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30" y="1728"/>
                          <a:ext cx="1640" cy="3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6" name="Group 23"/>
          <p:cNvGrpSpPr>
            <a:grpSpLocks/>
          </p:cNvGrpSpPr>
          <p:nvPr/>
        </p:nvGrpSpPr>
        <p:grpSpPr bwMode="auto">
          <a:xfrm>
            <a:off x="3313113" y="4879975"/>
            <a:ext cx="5675312" cy="1419225"/>
            <a:chOff x="2087" y="3074"/>
            <a:chExt cx="3575" cy="894"/>
          </a:xfrm>
        </p:grpSpPr>
        <p:sp>
          <p:nvSpPr>
            <p:cNvPr id="27" name="Text Box 15"/>
            <p:cNvSpPr txBox="1">
              <a:spLocks noChangeArrowheads="1"/>
            </p:cNvSpPr>
            <p:nvPr/>
          </p:nvSpPr>
          <p:spPr bwMode="auto">
            <a:xfrm>
              <a:off x="2087" y="3074"/>
              <a:ext cx="33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Principle of work and energy:</a:t>
              </a:r>
            </a:p>
          </p:txBody>
        </p:sp>
        <p:graphicFrame>
          <p:nvGraphicFramePr>
            <p:cNvPr id="28" name="Object 3"/>
            <p:cNvGraphicFramePr>
              <a:graphicFrameLocks noChangeAspect="1"/>
            </p:cNvGraphicFramePr>
            <p:nvPr/>
          </p:nvGraphicFramePr>
          <p:xfrm>
            <a:off x="2598" y="3304"/>
            <a:ext cx="1304" cy="664"/>
          </p:xfrm>
          <a:graphic>
            <a:graphicData uri="http://schemas.openxmlformats.org/presentationml/2006/ole">
              <mc:AlternateContent xmlns:mc="http://schemas.openxmlformats.org/markup-compatibility/2006">
                <mc:Choice xmlns:v="urn:schemas-microsoft-com:vml" Requires="v">
                  <p:oleObj spid="_x0000_s230195" name="Equation" r:id="rId11" imgW="2070000" imgH="1054080" progId="Equation.DSMT4">
                    <p:embed/>
                  </p:oleObj>
                </mc:Choice>
                <mc:Fallback>
                  <p:oleObj name="Equation" r:id="rId11" imgW="2070000" imgH="105408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98" y="3304"/>
                          <a:ext cx="1304" cy="6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9" name="Group 21"/>
            <p:cNvGrpSpPr>
              <a:grpSpLocks/>
            </p:cNvGrpSpPr>
            <p:nvPr/>
          </p:nvGrpSpPr>
          <p:grpSpPr bwMode="auto">
            <a:xfrm>
              <a:off x="4705" y="3719"/>
              <a:ext cx="957" cy="247"/>
              <a:chOff x="4586" y="3748"/>
              <a:chExt cx="957" cy="247"/>
            </a:xfrm>
          </p:grpSpPr>
          <p:grpSp>
            <p:nvGrpSpPr>
              <p:cNvPr id="30" name="Group 19"/>
              <p:cNvGrpSpPr>
                <a:grpSpLocks/>
              </p:cNvGrpSpPr>
              <p:nvPr/>
            </p:nvGrpSpPr>
            <p:grpSpPr bwMode="auto">
              <a:xfrm>
                <a:off x="4625" y="3768"/>
                <a:ext cx="894" cy="205"/>
                <a:chOff x="4625" y="3766"/>
                <a:chExt cx="894" cy="205"/>
              </a:xfrm>
            </p:grpSpPr>
            <p:graphicFrame>
              <p:nvGraphicFramePr>
                <p:cNvPr id="32" name="Object 4"/>
                <p:cNvGraphicFramePr>
                  <a:graphicFrameLocks noChangeAspect="1"/>
                </p:cNvGraphicFramePr>
                <p:nvPr/>
              </p:nvGraphicFramePr>
              <p:xfrm>
                <a:off x="4625" y="3787"/>
                <a:ext cx="784" cy="184"/>
              </p:xfrm>
              <a:graphic>
                <a:graphicData uri="http://schemas.openxmlformats.org/presentationml/2006/ole">
                  <mc:AlternateContent xmlns:mc="http://schemas.openxmlformats.org/markup-compatibility/2006">
                    <mc:Choice xmlns:v="urn:schemas-microsoft-com:vml" Requires="v">
                      <p:oleObj spid="_x0000_s230196" name="Equation" r:id="rId13" imgW="1244520" imgH="291960" progId="Equation.DSMT4">
                        <p:embed/>
                      </p:oleObj>
                    </mc:Choice>
                    <mc:Fallback>
                      <p:oleObj name="Equation" r:id="rId13" imgW="1244520" imgH="29196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25" y="3787"/>
                              <a:ext cx="784" cy="1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 name="Object 5"/>
                <p:cNvGraphicFramePr>
                  <a:graphicFrameLocks noChangeAspect="1"/>
                </p:cNvGraphicFramePr>
                <p:nvPr/>
              </p:nvGraphicFramePr>
              <p:xfrm>
                <a:off x="5447" y="3766"/>
                <a:ext cx="72" cy="168"/>
              </p:xfrm>
              <a:graphic>
                <a:graphicData uri="http://schemas.openxmlformats.org/presentationml/2006/ole">
                  <mc:AlternateContent xmlns:mc="http://schemas.openxmlformats.org/markup-compatibility/2006">
                    <mc:Choice xmlns:v="urn:schemas-microsoft-com:vml" Requires="v">
                      <p:oleObj spid="_x0000_s230197" name="Bitmap Image" r:id="rId15" imgW="114467" imgH="266737" progId="PBrush">
                        <p:embed/>
                      </p:oleObj>
                    </mc:Choice>
                    <mc:Fallback>
                      <p:oleObj name="Bitmap Image" r:id="rId15" imgW="114467" imgH="266737" progId="PBrush">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47" y="3766"/>
                              <a:ext cx="72" cy="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31" name="Rectangle 20"/>
              <p:cNvSpPr>
                <a:spLocks noChangeArrowheads="1"/>
              </p:cNvSpPr>
              <p:nvPr/>
            </p:nvSpPr>
            <p:spPr bwMode="auto">
              <a:xfrm>
                <a:off x="4586" y="3748"/>
                <a:ext cx="957" cy="24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endParaRPr>
              </a:p>
            </p:txBody>
          </p:sp>
        </p:grpSp>
      </p:grpSp>
      <p:grpSp>
        <p:nvGrpSpPr>
          <p:cNvPr id="34" name="Group 24"/>
          <p:cNvGrpSpPr>
            <a:grpSpLocks/>
          </p:cNvGrpSpPr>
          <p:nvPr/>
        </p:nvGrpSpPr>
        <p:grpSpPr bwMode="auto">
          <a:xfrm>
            <a:off x="3313113" y="3349625"/>
            <a:ext cx="5259418" cy="1374775"/>
            <a:chOff x="2087" y="2110"/>
            <a:chExt cx="3313" cy="866"/>
          </a:xfrm>
        </p:grpSpPr>
        <p:graphicFrame>
          <p:nvGraphicFramePr>
            <p:cNvPr id="35" name="Object 2"/>
            <p:cNvGraphicFramePr>
              <a:graphicFrameLocks noChangeAspect="1"/>
            </p:cNvGraphicFramePr>
            <p:nvPr/>
          </p:nvGraphicFramePr>
          <p:xfrm>
            <a:off x="2504" y="2304"/>
            <a:ext cx="2896" cy="672"/>
          </p:xfrm>
          <a:graphic>
            <a:graphicData uri="http://schemas.openxmlformats.org/presentationml/2006/ole">
              <mc:AlternateContent xmlns:mc="http://schemas.openxmlformats.org/markup-compatibility/2006">
                <mc:Choice xmlns:v="urn:schemas-microsoft-com:vml" Requires="v">
                  <p:oleObj spid="_x0000_s230198" name="Equation" r:id="rId17" imgW="4597200" imgH="1066680" progId="Equation.DSMT4">
                    <p:embed/>
                  </p:oleObj>
                </mc:Choice>
                <mc:Fallback>
                  <p:oleObj name="Equation" r:id="rId17" imgW="4597200" imgH="106668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504" y="2304"/>
                          <a:ext cx="2896" cy="6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 name="Text Box 22"/>
            <p:cNvSpPr txBox="1">
              <a:spLocks noChangeArrowheads="1"/>
            </p:cNvSpPr>
            <p:nvPr/>
          </p:nvSpPr>
          <p:spPr bwMode="auto">
            <a:xfrm>
              <a:off x="2087" y="2110"/>
              <a:ext cx="124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Then,</a:t>
              </a:r>
            </a:p>
          </p:txBody>
        </p:sp>
      </p:grpSp>
    </p:spTree>
    <p:extLst>
      <p:ext uri="{BB962C8B-B14F-4D97-AF65-F5344CB8AC3E}">
        <p14:creationId xmlns:p14="http://schemas.microsoft.com/office/powerpoint/2010/main" val="3850027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09600"/>
          </a:xfrm>
        </p:spPr>
        <p:txBody>
          <a:bodyPr/>
          <a:lstStyle/>
          <a:p>
            <a:r>
              <a:rPr lang="en-US" altLang="en-US" sz="4000" b="1" dirty="0">
                <a:ea typeface="ＭＳ Ｐゴシック" pitchFamily="34" charset="-128"/>
              </a:rPr>
              <a:t>Sample Problem 17.1 </a:t>
            </a:r>
            <a:r>
              <a:rPr lang="en-US" altLang="en-US" sz="1000" dirty="0">
                <a:ea typeface="ＭＳ Ｐゴシック" pitchFamily="34" charset="-128"/>
              </a:rPr>
              <a:t>4</a:t>
            </a:r>
            <a:endParaRPr lang="en-US" sz="1000" dirty="0"/>
          </a:p>
        </p:txBody>
      </p:sp>
      <p:pic>
        <p:nvPicPr>
          <p:cNvPr id="5" name="Picture 3" descr="msotw9_temp0"/>
          <p:cNvPicPr>
            <a:picLocks noChangeAspect="1" noChangeArrowheads="1"/>
          </p:cNvPicPr>
          <p:nvPr/>
        </p:nvPicPr>
        <p:blipFill>
          <a:blip r:embed="rId2"/>
          <a:stretch>
            <a:fillRect/>
          </a:stretch>
        </p:blipFill>
        <p:spPr bwMode="auto">
          <a:xfrm>
            <a:off x="1147039" y="962025"/>
            <a:ext cx="2428735" cy="329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9"/>
          <p:cNvSpPr txBox="1">
            <a:spLocks noChangeArrowheads="1"/>
          </p:cNvSpPr>
          <p:nvPr/>
        </p:nvSpPr>
        <p:spPr bwMode="auto">
          <a:xfrm>
            <a:off x="5118100" y="938213"/>
            <a:ext cx="401320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lvl="0" eaLnBrk="1" hangingPunct="1">
              <a:spcBef>
                <a:spcPct val="50000"/>
              </a:spcBef>
            </a:pPr>
            <a:r>
              <a:rPr lang="en-US" altLang="en-US" sz="2000" b="1" dirty="0">
                <a:solidFill>
                  <a:srgbClr val="C00000"/>
                </a:solidFill>
              </a:rPr>
              <a:t>Reflect and Think:</a:t>
            </a:r>
            <a:endParaRPr kumimoji="0" lang="en-US" altLang="en-US" sz="20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The speed of the block increases as it falls, but much more slowly than if it were in free fall. This seems like a reasonable result. </a:t>
            </a:r>
          </a:p>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Rather than calculating the work done by gravity, you could have also treated the effect of the weight using gravitational potential energy, V</a:t>
            </a:r>
            <a:r>
              <a:rPr kumimoji="0" lang="en-US" altLang="en-US" sz="2000" b="0" i="0"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rPr>
              <a:t>g</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t>
            </a:r>
          </a:p>
        </p:txBody>
      </p:sp>
    </p:spTree>
    <p:extLst>
      <p:ext uri="{BB962C8B-B14F-4D97-AF65-F5344CB8AC3E}">
        <p14:creationId xmlns:p14="http://schemas.microsoft.com/office/powerpoint/2010/main" val="1252002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70560"/>
          </a:xfrm>
        </p:spPr>
        <p:txBody>
          <a:bodyPr/>
          <a:lstStyle/>
          <a:p>
            <a:r>
              <a:rPr lang="en-US" altLang="en-US" sz="4000" b="1" dirty="0">
                <a:ea typeface="ＭＳ Ｐゴシック" pitchFamily="34" charset="-128"/>
              </a:rPr>
              <a:t>Sample Problem 17.2 </a:t>
            </a:r>
            <a:r>
              <a:rPr lang="en-US" altLang="en-US" sz="1000" dirty="0">
                <a:ea typeface="ＭＳ Ｐゴシック" pitchFamily="34" charset="-128"/>
              </a:rPr>
              <a:t>1</a:t>
            </a:r>
            <a:endParaRPr lang="en-US" sz="1000" dirty="0"/>
          </a:p>
        </p:txBody>
      </p:sp>
      <p:pic>
        <p:nvPicPr>
          <p:cNvPr id="14" name="Picture 13" descr="Gear A has radius 250 mm. Gear B which is coupled to gear A has radius 100 mm. Moment M is applied to gear B in a counterclockwise directi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296" y="912611"/>
            <a:ext cx="2575614" cy="2363989"/>
          </a:xfrm>
          <a:prstGeom prst="rect">
            <a:avLst/>
          </a:prstGeom>
        </p:spPr>
      </p:pic>
      <p:sp>
        <p:nvSpPr>
          <p:cNvPr id="8" name="Content Placeholder 7"/>
          <p:cNvSpPr>
            <a:spLocks noGrp="1"/>
          </p:cNvSpPr>
          <p:nvPr>
            <p:ph idx="15"/>
          </p:nvPr>
        </p:nvSpPr>
        <p:spPr>
          <a:xfrm>
            <a:off x="228600" y="3352800"/>
            <a:ext cx="3657600" cy="3042666"/>
          </a:xfrm>
        </p:spPr>
        <p:txBody>
          <a:bodyPr/>
          <a:lstStyle/>
          <a:p>
            <a:pPr>
              <a:spcBef>
                <a:spcPct val="50000"/>
              </a:spcBef>
              <a:spcAft>
                <a:spcPts val="0"/>
              </a:spcAft>
            </a:pPr>
            <a:r>
              <a:rPr lang="en-US" altLang="en-US" sz="2000" dirty="0"/>
              <a:t>The system is at rest when a moment of M=6 N · m is applied to gear </a:t>
            </a:r>
            <a:r>
              <a:rPr lang="en-US" altLang="en-US" sz="2000" i="1" dirty="0"/>
              <a:t>B</a:t>
            </a:r>
            <a:r>
              <a:rPr lang="en-US" altLang="en-US" sz="2000" dirty="0"/>
              <a:t>.</a:t>
            </a:r>
          </a:p>
          <a:p>
            <a:pPr>
              <a:spcBef>
                <a:spcPct val="50000"/>
              </a:spcBef>
              <a:spcAft>
                <a:spcPts val="0"/>
              </a:spcAft>
            </a:pPr>
            <a:r>
              <a:rPr lang="en-US" altLang="en-US" sz="2000" dirty="0"/>
              <a:t>Neglecting friction, </a:t>
            </a:r>
            <a:r>
              <a:rPr lang="en-US" altLang="en-US" sz="2000" i="1" dirty="0"/>
              <a:t>a</a:t>
            </a:r>
            <a:r>
              <a:rPr lang="en-US" altLang="en-US" sz="2000" dirty="0"/>
              <a:t>) determine the number of revolutions of gear </a:t>
            </a:r>
            <a:r>
              <a:rPr lang="en-US" altLang="en-US" sz="2000" i="1" dirty="0"/>
              <a:t>B</a:t>
            </a:r>
            <a:r>
              <a:rPr lang="en-US" altLang="en-US" sz="2000" dirty="0"/>
              <a:t> before its angular velocity reaches 600 rpm, and </a:t>
            </a:r>
            <a:r>
              <a:rPr lang="en-US" altLang="en-US" sz="2000" i="1" dirty="0"/>
              <a:t>b</a:t>
            </a:r>
            <a:r>
              <a:rPr lang="en-US" altLang="en-US" sz="2000" dirty="0"/>
              <a:t>) tangential force exerted by gear </a:t>
            </a:r>
            <a:r>
              <a:rPr lang="en-US" altLang="en-US" sz="2000" i="1" dirty="0"/>
              <a:t>B</a:t>
            </a:r>
            <a:r>
              <a:rPr lang="en-US" altLang="en-US" sz="2000" dirty="0"/>
              <a:t> on gear </a:t>
            </a:r>
            <a:r>
              <a:rPr lang="en-US" altLang="en-US" sz="2000" i="1" dirty="0"/>
              <a:t>A</a:t>
            </a:r>
            <a:r>
              <a:rPr lang="en-US" altLang="en-US" sz="2000" dirty="0"/>
              <a:t>.</a:t>
            </a:r>
          </a:p>
        </p:txBody>
      </p:sp>
      <p:sp>
        <p:nvSpPr>
          <p:cNvPr id="3" name="Content Placeholder 2"/>
          <p:cNvSpPr>
            <a:spLocks noGrp="1"/>
          </p:cNvSpPr>
          <p:nvPr>
            <p:ph idx="1"/>
          </p:nvPr>
        </p:nvSpPr>
        <p:spPr>
          <a:xfrm>
            <a:off x="4038600" y="922805"/>
            <a:ext cx="4648200" cy="1744195"/>
          </a:xfrm>
        </p:spPr>
        <p:txBody>
          <a:bodyPr/>
          <a:lstStyle/>
          <a:p>
            <a:pPr>
              <a:spcBef>
                <a:spcPts val="1000"/>
              </a:spcBef>
              <a:spcAft>
                <a:spcPts val="0"/>
              </a:spcAft>
            </a:pPr>
            <a:r>
              <a:rPr lang="en-US" altLang="en-US" sz="2000" b="1" dirty="0">
                <a:solidFill>
                  <a:srgbClr val="AD0B1E"/>
                </a:solidFill>
              </a:rPr>
              <a:t>Strategy:</a:t>
            </a:r>
          </a:p>
          <a:p>
            <a:pPr marL="292608" indent="-292608">
              <a:spcBef>
                <a:spcPct val="50000"/>
              </a:spcBef>
              <a:buFontTx/>
              <a:buChar char="•"/>
            </a:pPr>
            <a:r>
              <a:rPr lang="en-US" altLang="en-US" sz="2000" dirty="0"/>
              <a:t>Consider a system consisting of the two gears. Noting that the gear rotational speeds are related, evaluate the final kinetic energy of the system.</a:t>
            </a:r>
          </a:p>
        </p:txBody>
      </p:sp>
      <p:sp>
        <p:nvSpPr>
          <p:cNvPr id="6" name="Content Placeholder 5"/>
          <p:cNvSpPr>
            <a:spLocks noGrp="1"/>
          </p:cNvSpPr>
          <p:nvPr>
            <p:ph idx="13"/>
          </p:nvPr>
        </p:nvSpPr>
        <p:spPr>
          <a:xfrm>
            <a:off x="4038600" y="2743200"/>
            <a:ext cx="4648200" cy="1561902"/>
          </a:xfrm>
        </p:spPr>
        <p:txBody>
          <a:bodyPr/>
          <a:lstStyle/>
          <a:p>
            <a:pPr marL="292608" indent="-292608">
              <a:buFont typeface="Arial" panose="020B0604020202020204" pitchFamily="34" charset="0"/>
              <a:buChar char="•"/>
            </a:pPr>
            <a:r>
              <a:rPr lang="en-US" altLang="en-US" sz="2000" dirty="0"/>
              <a:t>Apply the principle of work and energy. Calculate the number of revolutions required for the work of the applied moment to equal the final kinetic energy of the system.</a:t>
            </a:r>
          </a:p>
        </p:txBody>
      </p:sp>
      <p:sp>
        <p:nvSpPr>
          <p:cNvPr id="7" name="Content Placeholder 6"/>
          <p:cNvSpPr>
            <a:spLocks noGrp="1"/>
          </p:cNvSpPr>
          <p:nvPr>
            <p:ph idx="14"/>
          </p:nvPr>
        </p:nvSpPr>
        <p:spPr>
          <a:xfrm>
            <a:off x="4038600" y="4330079"/>
            <a:ext cx="4876800" cy="1880023"/>
          </a:xfrm>
        </p:spPr>
        <p:txBody>
          <a:bodyPr/>
          <a:lstStyle/>
          <a:p>
            <a:pPr marL="292608" indent="-292608">
              <a:buFont typeface="Arial" panose="020B0604020202020204" pitchFamily="34" charset="0"/>
              <a:buChar char="•"/>
            </a:pPr>
            <a:r>
              <a:rPr lang="en-US" altLang="en-US" sz="2000" dirty="0"/>
              <a:t>Apply the principle of work and energy to a system consisting of gear </a:t>
            </a:r>
            <a:r>
              <a:rPr lang="en-US" altLang="en-US" sz="2000" i="1" dirty="0"/>
              <a:t>A</a:t>
            </a:r>
            <a:r>
              <a:rPr lang="en-US" altLang="en-US" sz="2000" dirty="0"/>
              <a:t>. With the final kinetic energy and number of revolutions known, calculate the moment and tangential force required for the indicated work.</a:t>
            </a:r>
          </a:p>
        </p:txBody>
      </p:sp>
    </p:spTree>
    <p:extLst>
      <p:ext uri="{BB962C8B-B14F-4D97-AF65-F5344CB8AC3E}">
        <p14:creationId xmlns:p14="http://schemas.microsoft.com/office/powerpoint/2010/main" val="11222807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03072"/>
          </a:xfrm>
        </p:spPr>
        <p:txBody>
          <a:bodyPr/>
          <a:lstStyle/>
          <a:p>
            <a:r>
              <a:rPr lang="en-US" altLang="en-US" sz="4000" b="1" dirty="0">
                <a:ea typeface="ＭＳ Ｐゴシック" pitchFamily="34" charset="-128"/>
              </a:rPr>
              <a:t>Sample Problem 17.2 </a:t>
            </a:r>
            <a:r>
              <a:rPr lang="en-US" altLang="en-US" sz="1000" dirty="0">
                <a:ea typeface="ＭＳ Ｐゴシック" pitchFamily="34" charset="-128"/>
              </a:rPr>
              <a:t>2</a:t>
            </a:r>
            <a:endParaRPr lang="en-US" sz="1000"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491" y="1219200"/>
            <a:ext cx="2679309" cy="2491945"/>
          </a:xfrm>
          <a:prstGeom prst="rect">
            <a:avLst/>
          </a:prstGeom>
        </p:spPr>
      </p:pic>
      <p:sp>
        <p:nvSpPr>
          <p:cNvPr id="3" name="Content Placeholder 2"/>
          <p:cNvSpPr>
            <a:spLocks noGrp="1"/>
          </p:cNvSpPr>
          <p:nvPr>
            <p:ph idx="1"/>
          </p:nvPr>
        </p:nvSpPr>
        <p:spPr>
          <a:xfrm>
            <a:off x="3124200" y="1147572"/>
            <a:ext cx="5562600" cy="1290828"/>
          </a:xfrm>
        </p:spPr>
        <p:txBody>
          <a:bodyPr/>
          <a:lstStyle/>
          <a:p>
            <a:pPr>
              <a:spcAft>
                <a:spcPts val="0"/>
              </a:spcAft>
            </a:pPr>
            <a:r>
              <a:rPr lang="en-US" altLang="en-US" sz="1800" b="1" dirty="0">
                <a:solidFill>
                  <a:srgbClr val="AD0B1E"/>
                </a:solidFill>
              </a:rPr>
              <a:t>Modeling and Analysis:</a:t>
            </a:r>
          </a:p>
          <a:p>
            <a:pPr marL="292608" indent="-292608">
              <a:buFontTx/>
              <a:buChar char="•"/>
            </a:pPr>
            <a:r>
              <a:rPr lang="en-US" altLang="en-US" sz="1800" dirty="0"/>
              <a:t>Consider a system consisting of the two gears. Noting that the gear rotational speeds are related, evaluate the final kinetic energy of the system.</a:t>
            </a:r>
          </a:p>
        </p:txBody>
      </p:sp>
      <p:graphicFrame>
        <p:nvGraphicFramePr>
          <p:cNvPr id="8" name="Object 2"/>
          <p:cNvGraphicFramePr>
            <a:graphicFrameLocks noChangeAspect="1"/>
          </p:cNvGraphicFramePr>
          <p:nvPr>
            <p:extLst>
              <p:ext uri="{D42A27DB-BD31-4B8C-83A1-F6EECF244321}">
                <p14:modId xmlns:p14="http://schemas.microsoft.com/office/powerpoint/2010/main" val="3539164069"/>
              </p:ext>
            </p:extLst>
          </p:nvPr>
        </p:nvGraphicFramePr>
        <p:xfrm>
          <a:off x="4095750" y="2755900"/>
          <a:ext cx="3683000" cy="1282700"/>
        </p:xfrm>
        <a:graphic>
          <a:graphicData uri="http://schemas.openxmlformats.org/presentationml/2006/ole">
            <mc:AlternateContent xmlns:mc="http://schemas.openxmlformats.org/markup-compatibility/2006">
              <mc:Choice xmlns:v="urn:schemas-microsoft-com:vml" Requires="v">
                <p:oleObj spid="_x0000_s174937" name="Equation" r:id="rId4" imgW="3683000" imgH="1282700" progId="Equation.3">
                  <p:embed/>
                </p:oleObj>
              </mc:Choice>
              <mc:Fallback>
                <p:oleObj name="Equation" r:id="rId4" imgW="3683000" imgH="12827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5750" y="2755900"/>
                        <a:ext cx="3683000" cy="1282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3"/>
          <p:cNvGraphicFramePr>
            <a:graphicFrameLocks noChangeAspect="1"/>
          </p:cNvGraphicFramePr>
          <p:nvPr>
            <p:extLst>
              <p:ext uri="{D42A27DB-BD31-4B8C-83A1-F6EECF244321}">
                <p14:modId xmlns:p14="http://schemas.microsoft.com/office/powerpoint/2010/main" val="1163521471"/>
              </p:ext>
            </p:extLst>
          </p:nvPr>
        </p:nvGraphicFramePr>
        <p:xfrm>
          <a:off x="4095750" y="4254500"/>
          <a:ext cx="4241800" cy="774700"/>
        </p:xfrm>
        <a:graphic>
          <a:graphicData uri="http://schemas.openxmlformats.org/presentationml/2006/ole">
            <mc:AlternateContent xmlns:mc="http://schemas.openxmlformats.org/markup-compatibility/2006">
              <mc:Choice xmlns:v="urn:schemas-microsoft-com:vml" Requires="v">
                <p:oleObj spid="_x0000_s174938" name="Equation" r:id="rId6" imgW="4241800" imgH="774700" progId="Equation.3">
                  <p:embed/>
                </p:oleObj>
              </mc:Choice>
              <mc:Fallback>
                <p:oleObj name="Equation" r:id="rId6" imgW="4241800" imgH="7747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95750" y="4254500"/>
                        <a:ext cx="4241800" cy="774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4"/>
          <p:cNvGraphicFramePr>
            <a:graphicFrameLocks noChangeAspect="1"/>
          </p:cNvGraphicFramePr>
          <p:nvPr>
            <p:extLst>
              <p:ext uri="{D42A27DB-BD31-4B8C-83A1-F6EECF244321}">
                <p14:modId xmlns:p14="http://schemas.microsoft.com/office/powerpoint/2010/main" val="3653462273"/>
              </p:ext>
            </p:extLst>
          </p:nvPr>
        </p:nvGraphicFramePr>
        <p:xfrm>
          <a:off x="4095750" y="5181600"/>
          <a:ext cx="3733800" cy="1219200"/>
        </p:xfrm>
        <a:graphic>
          <a:graphicData uri="http://schemas.openxmlformats.org/presentationml/2006/ole">
            <mc:AlternateContent xmlns:mc="http://schemas.openxmlformats.org/markup-compatibility/2006">
              <mc:Choice xmlns:v="urn:schemas-microsoft-com:vml" Requires="v">
                <p:oleObj spid="_x0000_s174939" name="Equation" r:id="rId8" imgW="3733800" imgH="1219200" progId="Equation.3">
                  <p:embed/>
                </p:oleObj>
              </mc:Choice>
              <mc:Fallback>
                <p:oleObj name="Equation" r:id="rId8" imgW="3733800" imgH="12192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95750" y="5181600"/>
                        <a:ext cx="3733800"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0314443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199"/>
            <a:ext cx="8229600" cy="685097"/>
          </a:xfrm>
        </p:spPr>
        <p:txBody>
          <a:bodyPr/>
          <a:lstStyle/>
          <a:p>
            <a:r>
              <a:rPr lang="en-US" altLang="en-US" sz="4000" b="1" dirty="0">
                <a:ea typeface="ＭＳ Ｐゴシック" pitchFamily="34" charset="-128"/>
              </a:rPr>
              <a:t>Sample Problem 17.2 </a:t>
            </a:r>
            <a:r>
              <a:rPr lang="en-US" altLang="en-US" sz="1000" dirty="0">
                <a:ea typeface="ＭＳ Ｐゴシック" pitchFamily="34" charset="-128"/>
              </a:rPr>
              <a:t>3</a:t>
            </a:r>
            <a:endParaRPr lang="en-US" sz="1000" dirty="0"/>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091" y="1066800"/>
            <a:ext cx="2679309" cy="2317071"/>
          </a:xfrm>
          <a:prstGeom prst="rect">
            <a:avLst/>
          </a:prstGeom>
        </p:spPr>
      </p:pic>
      <p:pic>
        <p:nvPicPr>
          <p:cNvPr id="17" name="Picture 16" descr="The force F exerted by gear B on gear A is tangential to the circumference of gear 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282" y="3733800"/>
            <a:ext cx="2229635" cy="2460717"/>
          </a:xfrm>
          <a:prstGeom prst="rect">
            <a:avLst/>
          </a:prstGeom>
        </p:spPr>
      </p:pic>
      <p:sp>
        <p:nvSpPr>
          <p:cNvPr id="3" name="Content Placeholder 2"/>
          <p:cNvSpPr>
            <a:spLocks noGrp="1"/>
          </p:cNvSpPr>
          <p:nvPr>
            <p:ph idx="1"/>
          </p:nvPr>
        </p:nvSpPr>
        <p:spPr>
          <a:xfrm>
            <a:off x="3467512" y="838200"/>
            <a:ext cx="5219288" cy="728639"/>
          </a:xfrm>
        </p:spPr>
        <p:txBody>
          <a:bodyPr/>
          <a:lstStyle/>
          <a:p>
            <a:pPr marL="292608" indent="-292608">
              <a:buFont typeface="Arial" panose="020B0604020202020204" pitchFamily="34" charset="0"/>
              <a:buChar char="•"/>
            </a:pPr>
            <a:r>
              <a:rPr lang="en-US" altLang="en-US" sz="1800" dirty="0"/>
              <a:t>Apply the principle of work and energy. Calculate the number of revolutions required for the work.</a:t>
            </a:r>
          </a:p>
        </p:txBody>
      </p:sp>
      <p:graphicFrame>
        <p:nvGraphicFramePr>
          <p:cNvPr id="10" name="Object 2"/>
          <p:cNvGraphicFramePr>
            <a:graphicFrameLocks noChangeAspect="1"/>
          </p:cNvGraphicFramePr>
          <p:nvPr>
            <p:extLst>
              <p:ext uri="{D42A27DB-BD31-4B8C-83A1-F6EECF244321}">
                <p14:modId xmlns:p14="http://schemas.microsoft.com/office/powerpoint/2010/main" val="4112768623"/>
              </p:ext>
            </p:extLst>
          </p:nvPr>
        </p:nvGraphicFramePr>
        <p:xfrm>
          <a:off x="4158615" y="1701459"/>
          <a:ext cx="1969770" cy="1089660"/>
        </p:xfrm>
        <a:graphic>
          <a:graphicData uri="http://schemas.openxmlformats.org/presentationml/2006/ole">
            <mc:AlternateContent xmlns:mc="http://schemas.openxmlformats.org/markup-compatibility/2006">
              <mc:Choice xmlns:v="urn:schemas-microsoft-com:vml" Requires="v">
                <p:oleObj spid="_x0000_s231082" name="Equation" r:id="rId5" imgW="1790700" imgH="990600" progId="Equation.3">
                  <p:embed/>
                </p:oleObj>
              </mc:Choice>
              <mc:Fallback>
                <p:oleObj name="Equation" r:id="rId5" imgW="1790700" imgH="990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8615" y="1701459"/>
                        <a:ext cx="1969770" cy="10896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3"/>
          <p:cNvGraphicFramePr>
            <a:graphicFrameLocks noChangeAspect="1"/>
          </p:cNvGraphicFramePr>
          <p:nvPr>
            <p:extLst>
              <p:ext uri="{D42A27DB-BD31-4B8C-83A1-F6EECF244321}">
                <p14:modId xmlns:p14="http://schemas.microsoft.com/office/powerpoint/2010/main" val="3195040841"/>
              </p:ext>
            </p:extLst>
          </p:nvPr>
        </p:nvGraphicFramePr>
        <p:xfrm>
          <a:off x="6951663" y="2140244"/>
          <a:ext cx="2006600" cy="558800"/>
        </p:xfrm>
        <a:graphic>
          <a:graphicData uri="http://schemas.openxmlformats.org/presentationml/2006/ole">
            <mc:AlternateContent xmlns:mc="http://schemas.openxmlformats.org/markup-compatibility/2006">
              <mc:Choice xmlns:v="urn:schemas-microsoft-com:vml" Requires="v">
                <p:oleObj spid="_x0000_s231083" name="Equation" r:id="rId7" imgW="2006600" imgH="558800" progId="Equation.3">
                  <p:embed/>
                </p:oleObj>
              </mc:Choice>
              <mc:Fallback>
                <p:oleObj name="Equation" r:id="rId7" imgW="2006600" imgH="558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1663" y="2140244"/>
                        <a:ext cx="2006600" cy="5588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Content Placeholder 5"/>
          <p:cNvSpPr>
            <a:spLocks noGrp="1"/>
          </p:cNvSpPr>
          <p:nvPr>
            <p:ph idx="13"/>
          </p:nvPr>
        </p:nvSpPr>
        <p:spPr>
          <a:xfrm>
            <a:off x="3467512" y="3004547"/>
            <a:ext cx="5219288" cy="941978"/>
          </a:xfrm>
        </p:spPr>
        <p:txBody>
          <a:bodyPr/>
          <a:lstStyle/>
          <a:p>
            <a:pPr marL="292608" indent="-292608">
              <a:buFont typeface="Arial" panose="020B0604020202020204" pitchFamily="34" charset="0"/>
              <a:buChar char="•"/>
            </a:pPr>
            <a:r>
              <a:rPr lang="en-US" altLang="en-US" sz="1800" dirty="0"/>
              <a:t>Apply the principle of work and energy to a system consisting of gear </a:t>
            </a:r>
            <a:r>
              <a:rPr lang="en-US" altLang="en-US" sz="1800" i="1" dirty="0"/>
              <a:t>A</a:t>
            </a:r>
            <a:r>
              <a:rPr lang="en-US" altLang="en-US" sz="1800" dirty="0"/>
              <a:t>. Calculate the moment and tangential force required for the indicated work.</a:t>
            </a:r>
          </a:p>
        </p:txBody>
      </p:sp>
      <p:graphicFrame>
        <p:nvGraphicFramePr>
          <p:cNvPr id="12" name="Object 6"/>
          <p:cNvGraphicFramePr>
            <a:graphicFrameLocks noChangeAspect="1"/>
          </p:cNvGraphicFramePr>
          <p:nvPr>
            <p:extLst>
              <p:ext uri="{D42A27DB-BD31-4B8C-83A1-F6EECF244321}">
                <p14:modId xmlns:p14="http://schemas.microsoft.com/office/powerpoint/2010/main" val="4082250158"/>
              </p:ext>
            </p:extLst>
          </p:nvPr>
        </p:nvGraphicFramePr>
        <p:xfrm>
          <a:off x="4248150" y="4038600"/>
          <a:ext cx="3378200" cy="609600"/>
        </p:xfrm>
        <a:graphic>
          <a:graphicData uri="http://schemas.openxmlformats.org/presentationml/2006/ole">
            <mc:AlternateContent xmlns:mc="http://schemas.openxmlformats.org/markup-compatibility/2006">
              <mc:Choice xmlns:v="urn:schemas-microsoft-com:vml" Requires="v">
                <p:oleObj spid="_x0000_s231084" name="Equation" r:id="rId9" imgW="3378200" imgH="609600" progId="Equation.3">
                  <p:embed/>
                </p:oleObj>
              </mc:Choice>
              <mc:Fallback>
                <p:oleObj name="Equation" r:id="rId9" imgW="3378200" imgH="609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48150" y="4038600"/>
                        <a:ext cx="33782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4"/>
          <p:cNvGraphicFramePr>
            <a:graphicFrameLocks noChangeAspect="1"/>
          </p:cNvGraphicFramePr>
          <p:nvPr>
            <p:extLst>
              <p:ext uri="{D42A27DB-BD31-4B8C-83A1-F6EECF244321}">
                <p14:modId xmlns:p14="http://schemas.microsoft.com/office/powerpoint/2010/main" val="2775255988"/>
              </p:ext>
            </p:extLst>
          </p:nvPr>
        </p:nvGraphicFramePr>
        <p:xfrm>
          <a:off x="4248150" y="4724792"/>
          <a:ext cx="3683000" cy="419100"/>
        </p:xfrm>
        <a:graphic>
          <a:graphicData uri="http://schemas.openxmlformats.org/presentationml/2006/ole">
            <mc:AlternateContent xmlns:mc="http://schemas.openxmlformats.org/markup-compatibility/2006">
              <mc:Choice xmlns:v="urn:schemas-microsoft-com:vml" Requires="v">
                <p:oleObj spid="_x0000_s231085" name="Equation" r:id="rId11" imgW="3683000" imgH="419100" progId="Equation.3">
                  <p:embed/>
                </p:oleObj>
              </mc:Choice>
              <mc:Fallback>
                <p:oleObj name="Equation" r:id="rId11" imgW="3683000" imgH="4191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48150" y="4724792"/>
                        <a:ext cx="36830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5"/>
          <p:cNvGraphicFramePr>
            <a:graphicFrameLocks noChangeAspect="1"/>
          </p:cNvGraphicFramePr>
          <p:nvPr>
            <p:extLst>
              <p:ext uri="{D42A27DB-BD31-4B8C-83A1-F6EECF244321}">
                <p14:modId xmlns:p14="http://schemas.microsoft.com/office/powerpoint/2010/main" val="1211505097"/>
              </p:ext>
            </p:extLst>
          </p:nvPr>
        </p:nvGraphicFramePr>
        <p:xfrm>
          <a:off x="4248150" y="5334000"/>
          <a:ext cx="2501900" cy="990600"/>
        </p:xfrm>
        <a:graphic>
          <a:graphicData uri="http://schemas.openxmlformats.org/presentationml/2006/ole">
            <mc:AlternateContent xmlns:mc="http://schemas.openxmlformats.org/markup-compatibility/2006">
              <mc:Choice xmlns:v="urn:schemas-microsoft-com:vml" Requires="v">
                <p:oleObj spid="_x0000_s231086" name="Equation" r:id="rId13" imgW="2501900" imgH="990600" progId="Equation.3">
                  <p:embed/>
                </p:oleObj>
              </mc:Choice>
              <mc:Fallback>
                <p:oleObj name="Equation" r:id="rId13" imgW="2501900" imgH="990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48150" y="5334000"/>
                        <a:ext cx="25019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7"/>
          <p:cNvGraphicFramePr>
            <a:graphicFrameLocks noChangeAspect="1"/>
          </p:cNvGraphicFramePr>
          <p:nvPr>
            <p:extLst>
              <p:ext uri="{D42A27DB-BD31-4B8C-83A1-F6EECF244321}">
                <p14:modId xmlns:p14="http://schemas.microsoft.com/office/powerpoint/2010/main" val="3893120817"/>
              </p:ext>
            </p:extLst>
          </p:nvPr>
        </p:nvGraphicFramePr>
        <p:xfrm>
          <a:off x="7070725" y="5842000"/>
          <a:ext cx="1816100" cy="558800"/>
        </p:xfrm>
        <a:graphic>
          <a:graphicData uri="http://schemas.openxmlformats.org/presentationml/2006/ole">
            <mc:AlternateContent xmlns:mc="http://schemas.openxmlformats.org/markup-compatibility/2006">
              <mc:Choice xmlns:v="urn:schemas-microsoft-com:vml" Requires="v">
                <p:oleObj spid="_x0000_s231087" name="Equation" r:id="rId15" imgW="1816100" imgH="558800" progId="Equation.3">
                  <p:embed/>
                </p:oleObj>
              </mc:Choice>
              <mc:Fallback>
                <p:oleObj name="Equation" r:id="rId15" imgW="1816100" imgH="5588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070725" y="5842000"/>
                        <a:ext cx="1816100" cy="5588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815706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05612"/>
          </a:xfrm>
        </p:spPr>
        <p:txBody>
          <a:bodyPr/>
          <a:lstStyle/>
          <a:p>
            <a:r>
              <a:rPr lang="en-US" altLang="en-US" sz="4000" b="1" dirty="0">
                <a:ea typeface="ＭＳ Ｐゴシック" pitchFamily="34" charset="-128"/>
              </a:rPr>
              <a:t>Sample Problem 17.2 </a:t>
            </a:r>
            <a:r>
              <a:rPr lang="en-US" altLang="en-US" sz="1000" dirty="0">
                <a:ea typeface="ＭＳ Ｐゴシック" pitchFamily="34" charset="-128"/>
              </a:rPr>
              <a:t>4</a:t>
            </a:r>
            <a:endParaRPr lang="en-US" sz="10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490421"/>
            <a:ext cx="3116492" cy="2167179"/>
          </a:xfrm>
          <a:prstGeom prst="rect">
            <a:avLst/>
          </a:prstGeom>
        </p:spPr>
      </p:pic>
      <p:graphicFrame>
        <p:nvGraphicFramePr>
          <p:cNvPr id="6" name="Object 2"/>
          <p:cNvGraphicFramePr>
            <a:graphicFrameLocks noChangeAspect="1"/>
          </p:cNvGraphicFramePr>
          <p:nvPr>
            <p:extLst>
              <p:ext uri="{D42A27DB-BD31-4B8C-83A1-F6EECF244321}">
                <p14:modId xmlns:p14="http://schemas.microsoft.com/office/powerpoint/2010/main" val="4167348135"/>
              </p:ext>
            </p:extLst>
          </p:nvPr>
        </p:nvGraphicFramePr>
        <p:xfrm>
          <a:off x="533400" y="4000500"/>
          <a:ext cx="2463800" cy="647700"/>
        </p:xfrm>
        <a:graphic>
          <a:graphicData uri="http://schemas.openxmlformats.org/presentationml/2006/ole">
            <mc:AlternateContent xmlns:mc="http://schemas.openxmlformats.org/markup-compatibility/2006">
              <mc:Choice xmlns:v="urn:schemas-microsoft-com:vml" Requires="v">
                <p:oleObj spid="_x0000_s176414" name="Equation" r:id="rId4" imgW="2463800" imgH="647700" progId="Equation.3">
                  <p:embed/>
                </p:oleObj>
              </mc:Choice>
              <mc:Fallback>
                <p:oleObj name="Equation" r:id="rId4" imgW="2463800" imgH="6477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4000500"/>
                        <a:ext cx="2463800"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Content Placeholder 2"/>
          <p:cNvSpPr>
            <a:spLocks noGrp="1"/>
          </p:cNvSpPr>
          <p:nvPr>
            <p:ph idx="1"/>
          </p:nvPr>
        </p:nvSpPr>
        <p:spPr>
          <a:xfrm>
            <a:off x="4038600" y="1277112"/>
            <a:ext cx="4572000" cy="4056888"/>
          </a:xfrm>
        </p:spPr>
        <p:txBody>
          <a:bodyPr/>
          <a:lstStyle/>
          <a:p>
            <a:pPr>
              <a:spcBef>
                <a:spcPct val="50000"/>
              </a:spcBef>
              <a:spcAft>
                <a:spcPts val="0"/>
              </a:spcAft>
            </a:pPr>
            <a:r>
              <a:rPr lang="en-US" altLang="en-US" sz="2000" b="1" dirty="0">
                <a:solidFill>
                  <a:srgbClr val="AD0B1E"/>
                </a:solidFill>
              </a:rPr>
              <a:t>Reflect and Think:</a:t>
            </a:r>
          </a:p>
          <a:p>
            <a:pPr marL="292608" indent="-292608">
              <a:spcBef>
                <a:spcPct val="50000"/>
              </a:spcBef>
              <a:buFontTx/>
              <a:buChar char="•"/>
            </a:pPr>
            <a:r>
              <a:rPr lang="en-US" altLang="en-US" sz="2000" dirty="0"/>
              <a:t>When the system was both gears, the tangential force between the gears did not appear in the work–energy equation, since it was internal to the system and therefore did no work. If you want to determine an internal force, you need to define a system where the force of interest is an external force. This problem, like most problems, also could have been solved using Newton’s second law and kinematic relationships.</a:t>
            </a:r>
          </a:p>
        </p:txBody>
      </p:sp>
    </p:spTree>
    <p:extLst>
      <p:ext uri="{BB962C8B-B14F-4D97-AF65-F5344CB8AC3E}">
        <p14:creationId xmlns:p14="http://schemas.microsoft.com/office/powerpoint/2010/main" val="7621552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70560"/>
          </a:xfrm>
        </p:spPr>
        <p:txBody>
          <a:bodyPr/>
          <a:lstStyle/>
          <a:p>
            <a:r>
              <a:rPr lang="en-US" altLang="en-US" sz="4000" b="1" dirty="0">
                <a:ea typeface="ＭＳ Ｐゴシック" pitchFamily="34" charset="-128"/>
              </a:rPr>
              <a:t>Sample Problem 17.3 </a:t>
            </a:r>
            <a:r>
              <a:rPr lang="en-US" altLang="en-US" sz="1000" dirty="0">
                <a:ea typeface="ＭＳ Ｐゴシック" pitchFamily="34" charset="-128"/>
              </a:rPr>
              <a:t>1</a:t>
            </a:r>
            <a:endParaRPr lang="en-US" sz="1000"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76774"/>
            <a:ext cx="3428765" cy="2585626"/>
          </a:xfrm>
          <a:prstGeom prst="rect">
            <a:avLst/>
          </a:prstGeom>
        </p:spPr>
      </p:pic>
      <p:sp>
        <p:nvSpPr>
          <p:cNvPr id="7" name="Content Placeholder 6"/>
          <p:cNvSpPr>
            <a:spLocks noGrp="1"/>
          </p:cNvSpPr>
          <p:nvPr>
            <p:ph idx="14"/>
          </p:nvPr>
        </p:nvSpPr>
        <p:spPr>
          <a:xfrm>
            <a:off x="168440" y="4335087"/>
            <a:ext cx="4479760" cy="1913313"/>
          </a:xfrm>
        </p:spPr>
        <p:txBody>
          <a:bodyPr/>
          <a:lstStyle/>
          <a:p>
            <a:r>
              <a:rPr lang="en-US" altLang="en-US" sz="2000" dirty="0"/>
              <a:t>A sphere, cylinder, and hoop, each having the same mass and radius, are released from rest on an incline. Determine the velocity of each body after it has rolled through a distance corresponding to a change of elevation </a:t>
            </a:r>
            <a:r>
              <a:rPr lang="en-US" altLang="en-US" sz="2000" i="1" dirty="0"/>
              <a:t>h</a:t>
            </a:r>
            <a:r>
              <a:rPr lang="en-US" altLang="en-US" sz="2000" dirty="0"/>
              <a:t>.</a:t>
            </a:r>
          </a:p>
        </p:txBody>
      </p:sp>
      <p:sp>
        <p:nvSpPr>
          <p:cNvPr id="3" name="Content Placeholder 2"/>
          <p:cNvSpPr>
            <a:spLocks noGrp="1"/>
          </p:cNvSpPr>
          <p:nvPr>
            <p:ph idx="1"/>
          </p:nvPr>
        </p:nvSpPr>
        <p:spPr>
          <a:xfrm>
            <a:off x="4648200" y="928062"/>
            <a:ext cx="4267200" cy="2348538"/>
          </a:xfrm>
        </p:spPr>
        <p:txBody>
          <a:bodyPr/>
          <a:lstStyle/>
          <a:p>
            <a:pPr>
              <a:spcBef>
                <a:spcPct val="50000"/>
              </a:spcBef>
              <a:spcAft>
                <a:spcPts val="0"/>
              </a:spcAft>
            </a:pPr>
            <a:r>
              <a:rPr lang="en-US" altLang="en-US" sz="2000" b="1" dirty="0">
                <a:solidFill>
                  <a:srgbClr val="AD0B1E"/>
                </a:solidFill>
              </a:rPr>
              <a:t>Strategy:</a:t>
            </a:r>
          </a:p>
          <a:p>
            <a:pPr marL="292608" indent="-292608">
              <a:spcBef>
                <a:spcPct val="50000"/>
              </a:spcBef>
              <a:buFontTx/>
              <a:buChar char="•"/>
            </a:pPr>
            <a:r>
              <a:rPr lang="en-US" altLang="en-US" sz="2000" dirty="0"/>
              <a:t>The work done by the weight of the bodies is the same. From the principle of work and energy, it follows that each body will have the same kinetic energy after the change of elevation.</a:t>
            </a:r>
          </a:p>
        </p:txBody>
      </p:sp>
      <p:sp>
        <p:nvSpPr>
          <p:cNvPr id="6" name="Content Placeholder 5"/>
          <p:cNvSpPr>
            <a:spLocks noGrp="1"/>
          </p:cNvSpPr>
          <p:nvPr>
            <p:ph idx="13"/>
          </p:nvPr>
        </p:nvSpPr>
        <p:spPr>
          <a:xfrm>
            <a:off x="4648200" y="3352800"/>
            <a:ext cx="4114800" cy="1889901"/>
          </a:xfrm>
        </p:spPr>
        <p:txBody>
          <a:bodyPr/>
          <a:lstStyle/>
          <a:p>
            <a:pPr marL="292608" indent="-292608">
              <a:buFont typeface="Arial" panose="020B0604020202020204" pitchFamily="34" charset="0"/>
              <a:buChar char="•"/>
            </a:pPr>
            <a:r>
              <a:rPr lang="en-US" altLang="en-US" sz="2000" dirty="0"/>
              <a:t>Because each of the bodies has a different centroidal moment of inertia, the distribution of the total kinetic energy between the linear and rotational components will be different as well.</a:t>
            </a:r>
          </a:p>
        </p:txBody>
      </p:sp>
    </p:spTree>
    <p:extLst>
      <p:ext uri="{BB962C8B-B14F-4D97-AF65-F5344CB8AC3E}">
        <p14:creationId xmlns:p14="http://schemas.microsoft.com/office/powerpoint/2010/main" val="2780729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4000" b="1" dirty="0">
                <a:solidFill>
                  <a:srgbClr val="AD0B1E"/>
                </a:solidFill>
                <a:latin typeface="Times New Roman" panose="02020603050405020304" pitchFamily="18" charset="0"/>
                <a:ea typeface="ＭＳ Ｐゴシック" panose="020B0600070205080204" pitchFamily="34" charset="-128"/>
                <a:cs typeface="Times New Roman" panose="02020603050405020304" pitchFamily="18" charset="0"/>
              </a:rPr>
              <a:t>Contents</a:t>
            </a:r>
            <a:endParaRPr lang="en-IN" sz="4000" b="1" dirty="0">
              <a:solidFill>
                <a:srgbClr val="AD0B1E"/>
              </a:solidFill>
              <a:latin typeface="Times New Roman" panose="02020603050405020304" pitchFamily="18" charset="0"/>
              <a:cs typeface="Times New Roman" panose="02020603050405020304" pitchFamily="18" charset="0"/>
            </a:endParaRPr>
          </a:p>
        </p:txBody>
      </p:sp>
      <p:sp>
        <p:nvSpPr>
          <p:cNvPr id="37" name="Content Placeholder 36"/>
          <p:cNvSpPr>
            <a:spLocks noGrp="1"/>
          </p:cNvSpPr>
          <p:nvPr>
            <p:ph sz="half" idx="1"/>
          </p:nvPr>
        </p:nvSpPr>
        <p:spPr>
          <a:xfrm>
            <a:off x="457200" y="914400"/>
            <a:ext cx="4038600" cy="5181600"/>
          </a:xfrm>
        </p:spPr>
        <p:txBody>
          <a:bodyPr/>
          <a:lstStyle/>
          <a:p>
            <a:pPr>
              <a:spcBef>
                <a:spcPts val="800"/>
              </a:spcBef>
              <a:spcAft>
                <a:spcPts val="0"/>
              </a:spcAft>
            </a:pPr>
            <a:r>
              <a:rPr lang="en-US" altLang="en-US" sz="1800" dirty="0">
                <a:latin typeface="Times New Roman" panose="02020603050405020304" pitchFamily="18" charset="0"/>
                <a:cs typeface="Times New Roman" panose="02020603050405020304" pitchFamily="18" charset="0"/>
                <a:hlinkClick r:id="rId3" action="ppaction://hlinksldjump"/>
              </a:rPr>
              <a:t>Introduction</a:t>
            </a:r>
            <a:endParaRPr lang="en-US" altLang="en-US" sz="1800" dirty="0">
              <a:latin typeface="Times New Roman" panose="02020603050405020304" pitchFamily="18" charset="0"/>
              <a:cs typeface="Times New Roman" panose="02020603050405020304" pitchFamily="18" charset="0"/>
            </a:endParaRPr>
          </a:p>
          <a:p>
            <a:pPr>
              <a:spcBef>
                <a:spcPts val="800"/>
              </a:spcBef>
              <a:spcAft>
                <a:spcPts val="0"/>
              </a:spcAft>
            </a:pPr>
            <a:r>
              <a:rPr lang="en-US" altLang="en-US" sz="1800" dirty="0">
                <a:latin typeface="Times New Roman" panose="02020603050405020304" pitchFamily="18" charset="0"/>
                <a:cs typeface="Times New Roman" panose="02020603050405020304" pitchFamily="18" charset="0"/>
                <a:hlinkClick r:id="rId4" action="ppaction://hlinksldjump"/>
              </a:rPr>
              <a:t>Principle of Work and Energy</a:t>
            </a:r>
            <a:endParaRPr lang="en-US" altLang="en-US" sz="1800" dirty="0">
              <a:latin typeface="Times New Roman" panose="02020603050405020304" pitchFamily="18" charset="0"/>
              <a:cs typeface="Times New Roman" panose="02020603050405020304" pitchFamily="18" charset="0"/>
            </a:endParaRPr>
          </a:p>
          <a:p>
            <a:pPr>
              <a:spcBef>
                <a:spcPts val="800"/>
              </a:spcBef>
              <a:spcAft>
                <a:spcPts val="0"/>
              </a:spcAft>
            </a:pPr>
            <a:r>
              <a:rPr lang="en-US" altLang="en-US" sz="1800" dirty="0">
                <a:latin typeface="Times New Roman" panose="02020603050405020304" pitchFamily="18" charset="0"/>
                <a:cs typeface="Times New Roman" panose="02020603050405020304" pitchFamily="18" charset="0"/>
                <a:hlinkClick r:id="rId5" action="ppaction://hlinksldjump"/>
              </a:rPr>
              <a:t>Work of Forces Acting on a Rigid Body</a:t>
            </a:r>
            <a:endParaRPr lang="en-US" altLang="en-US" sz="1800" dirty="0">
              <a:latin typeface="Times New Roman" panose="02020603050405020304" pitchFamily="18" charset="0"/>
              <a:cs typeface="Times New Roman" panose="02020603050405020304" pitchFamily="18" charset="0"/>
            </a:endParaRPr>
          </a:p>
          <a:p>
            <a:pPr>
              <a:spcBef>
                <a:spcPts val="800"/>
              </a:spcBef>
              <a:spcAft>
                <a:spcPts val="0"/>
              </a:spcAft>
            </a:pPr>
            <a:r>
              <a:rPr lang="en-US" altLang="en-US" sz="1800" dirty="0">
                <a:latin typeface="Times New Roman" panose="02020603050405020304" pitchFamily="18" charset="0"/>
                <a:cs typeface="Times New Roman" panose="02020603050405020304" pitchFamily="18" charset="0"/>
                <a:hlinkClick r:id="rId6" action="ppaction://hlinksldjump"/>
              </a:rPr>
              <a:t>Kinetic Energy of a Rigid Body in Plane Motion</a:t>
            </a:r>
            <a:endParaRPr lang="en-US" altLang="en-US" sz="1800" dirty="0">
              <a:latin typeface="Times New Roman" panose="02020603050405020304" pitchFamily="18" charset="0"/>
              <a:cs typeface="Times New Roman" panose="02020603050405020304" pitchFamily="18" charset="0"/>
            </a:endParaRPr>
          </a:p>
          <a:p>
            <a:pPr>
              <a:spcBef>
                <a:spcPts val="800"/>
              </a:spcBef>
              <a:spcAft>
                <a:spcPts val="0"/>
              </a:spcAft>
            </a:pPr>
            <a:r>
              <a:rPr lang="en-US" altLang="en-US" sz="1800" dirty="0">
                <a:latin typeface="Times New Roman" panose="02020603050405020304" pitchFamily="18" charset="0"/>
                <a:cs typeface="Times New Roman" panose="02020603050405020304" pitchFamily="18" charset="0"/>
                <a:hlinkClick r:id="rId7" action="ppaction://hlinksldjump"/>
              </a:rPr>
              <a:t>Systems of Rigid Bodies</a:t>
            </a:r>
            <a:endParaRPr lang="en-US" altLang="en-US" sz="1800" dirty="0">
              <a:latin typeface="Times New Roman" panose="02020603050405020304" pitchFamily="18" charset="0"/>
              <a:cs typeface="Times New Roman" panose="02020603050405020304" pitchFamily="18" charset="0"/>
            </a:endParaRPr>
          </a:p>
          <a:p>
            <a:pPr>
              <a:spcBef>
                <a:spcPts val="800"/>
              </a:spcBef>
              <a:spcAft>
                <a:spcPts val="0"/>
              </a:spcAft>
            </a:pPr>
            <a:r>
              <a:rPr lang="en-US" altLang="en-US" sz="1800" dirty="0">
                <a:latin typeface="Times New Roman" panose="02020603050405020304" pitchFamily="18" charset="0"/>
                <a:cs typeface="Times New Roman" panose="02020603050405020304" pitchFamily="18" charset="0"/>
                <a:hlinkClick r:id="rId6" action="ppaction://hlinksldjump"/>
              </a:rPr>
              <a:t>Conservation of Energy</a:t>
            </a:r>
            <a:endParaRPr lang="en-US" altLang="en-US" sz="1800" dirty="0">
              <a:latin typeface="Times New Roman" panose="02020603050405020304" pitchFamily="18" charset="0"/>
              <a:cs typeface="Times New Roman" panose="02020603050405020304" pitchFamily="18" charset="0"/>
            </a:endParaRPr>
          </a:p>
          <a:p>
            <a:pPr>
              <a:spcBef>
                <a:spcPts val="800"/>
              </a:spcBef>
              <a:spcAft>
                <a:spcPts val="0"/>
              </a:spcAft>
            </a:pPr>
            <a:r>
              <a:rPr lang="en-US" altLang="en-US" sz="1800" dirty="0">
                <a:latin typeface="Times New Roman" panose="02020603050405020304" pitchFamily="18" charset="0"/>
                <a:cs typeface="Times New Roman" panose="02020603050405020304" pitchFamily="18" charset="0"/>
                <a:hlinkClick r:id="rId8" action="ppaction://hlinksldjump"/>
              </a:rPr>
              <a:t>Power</a:t>
            </a:r>
            <a:endParaRPr lang="en-US" altLang="en-US" sz="1800" dirty="0">
              <a:latin typeface="Times New Roman" panose="02020603050405020304" pitchFamily="18" charset="0"/>
              <a:cs typeface="Times New Roman" panose="02020603050405020304" pitchFamily="18" charset="0"/>
            </a:endParaRPr>
          </a:p>
          <a:p>
            <a:pPr>
              <a:spcBef>
                <a:spcPts val="800"/>
              </a:spcBef>
              <a:spcAft>
                <a:spcPts val="0"/>
              </a:spcAft>
            </a:pPr>
            <a:r>
              <a:rPr lang="en-US" altLang="en-US" sz="1800" dirty="0">
                <a:latin typeface="Times New Roman" panose="02020603050405020304" pitchFamily="18" charset="0"/>
                <a:cs typeface="Times New Roman" panose="02020603050405020304" pitchFamily="18" charset="0"/>
                <a:hlinkClick r:id="rId9" action="ppaction://hlinksldjump"/>
              </a:rPr>
              <a:t>Sample Problem 17.1</a:t>
            </a:r>
            <a:endParaRPr lang="en-US" altLang="en-US" sz="1800" dirty="0">
              <a:latin typeface="Times New Roman" panose="02020603050405020304" pitchFamily="18" charset="0"/>
              <a:cs typeface="Times New Roman" panose="02020603050405020304" pitchFamily="18" charset="0"/>
            </a:endParaRPr>
          </a:p>
          <a:p>
            <a:pPr>
              <a:spcBef>
                <a:spcPts val="800"/>
              </a:spcBef>
              <a:spcAft>
                <a:spcPts val="0"/>
              </a:spcAft>
            </a:pPr>
            <a:r>
              <a:rPr lang="en-US" altLang="en-US" sz="1800" dirty="0">
                <a:latin typeface="Times New Roman" panose="02020603050405020304" pitchFamily="18" charset="0"/>
                <a:cs typeface="Times New Roman" panose="02020603050405020304" pitchFamily="18" charset="0"/>
                <a:hlinkClick r:id="rId10" action="ppaction://hlinksldjump"/>
              </a:rPr>
              <a:t>Sample Problem 17.2</a:t>
            </a:r>
            <a:endParaRPr lang="en-US" altLang="en-US" sz="1800" dirty="0">
              <a:latin typeface="Times New Roman" panose="02020603050405020304" pitchFamily="18" charset="0"/>
              <a:cs typeface="Times New Roman" panose="02020603050405020304" pitchFamily="18" charset="0"/>
            </a:endParaRPr>
          </a:p>
          <a:p>
            <a:pPr>
              <a:spcBef>
                <a:spcPts val="800"/>
              </a:spcBef>
              <a:spcAft>
                <a:spcPts val="0"/>
              </a:spcAft>
            </a:pPr>
            <a:r>
              <a:rPr lang="en-US" altLang="en-US" sz="1800" dirty="0">
                <a:latin typeface="Times New Roman" panose="02020603050405020304" pitchFamily="18" charset="0"/>
                <a:cs typeface="Times New Roman" panose="02020603050405020304" pitchFamily="18" charset="0"/>
                <a:hlinkClick r:id="rId11" action="ppaction://hlinksldjump"/>
              </a:rPr>
              <a:t>Sample Problem 17.3</a:t>
            </a:r>
            <a:endParaRPr lang="en-US" altLang="en-US" sz="1800" dirty="0">
              <a:latin typeface="Times New Roman" panose="02020603050405020304" pitchFamily="18" charset="0"/>
              <a:cs typeface="Times New Roman" panose="02020603050405020304" pitchFamily="18" charset="0"/>
            </a:endParaRPr>
          </a:p>
          <a:p>
            <a:pPr>
              <a:spcBef>
                <a:spcPts val="800"/>
              </a:spcBef>
              <a:spcAft>
                <a:spcPts val="0"/>
              </a:spcAft>
            </a:pPr>
            <a:r>
              <a:rPr lang="en-US" altLang="en-US" sz="1800" dirty="0">
                <a:latin typeface="Times New Roman" panose="02020603050405020304" pitchFamily="18" charset="0"/>
                <a:cs typeface="Times New Roman" panose="02020603050405020304" pitchFamily="18" charset="0"/>
                <a:hlinkClick r:id="rId12" action="ppaction://hlinksldjump"/>
              </a:rPr>
              <a:t>Sample Problem 17.4</a:t>
            </a:r>
            <a:endParaRPr lang="en-US" altLang="en-US" sz="1800" dirty="0">
              <a:latin typeface="Times New Roman" panose="02020603050405020304" pitchFamily="18" charset="0"/>
              <a:cs typeface="Times New Roman" panose="02020603050405020304" pitchFamily="18" charset="0"/>
            </a:endParaRPr>
          </a:p>
          <a:p>
            <a:pPr>
              <a:spcBef>
                <a:spcPts val="800"/>
              </a:spcBef>
              <a:spcAft>
                <a:spcPts val="0"/>
              </a:spcAft>
            </a:pPr>
            <a:r>
              <a:rPr lang="en-US" altLang="en-US" sz="1800" dirty="0">
                <a:latin typeface="Times New Roman" panose="02020603050405020304" pitchFamily="18" charset="0"/>
                <a:cs typeface="Times New Roman" panose="02020603050405020304" pitchFamily="18" charset="0"/>
                <a:hlinkClick r:id="rId13" action="ppaction://hlinksldjump"/>
              </a:rPr>
              <a:t>Sample Problem 17.6</a:t>
            </a:r>
            <a:endParaRPr lang="en-US" altLang="en-US" sz="1800" dirty="0">
              <a:latin typeface="Times New Roman" panose="02020603050405020304" pitchFamily="18" charset="0"/>
              <a:cs typeface="Times New Roman" panose="02020603050405020304" pitchFamily="18" charset="0"/>
            </a:endParaRPr>
          </a:p>
          <a:p>
            <a:pPr>
              <a:spcBef>
                <a:spcPts val="800"/>
              </a:spcBef>
              <a:spcAft>
                <a:spcPts val="0"/>
              </a:spcAft>
            </a:pPr>
            <a:r>
              <a:rPr lang="en-US" altLang="en-US" sz="1800" dirty="0">
                <a:latin typeface="Times New Roman" panose="02020603050405020304" pitchFamily="18" charset="0"/>
                <a:cs typeface="Times New Roman" panose="02020603050405020304" pitchFamily="18" charset="0"/>
                <a:hlinkClick r:id="rId14" action="ppaction://hlinksldjump"/>
              </a:rPr>
              <a:t>Principle of Impulse and Momentum</a:t>
            </a:r>
            <a:endParaRPr lang="en-US" altLang="en-US" sz="18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2"/>
          </p:nvPr>
        </p:nvSpPr>
        <p:spPr>
          <a:xfrm>
            <a:off x="4648200" y="914400"/>
            <a:ext cx="4038600" cy="4267200"/>
          </a:xfrm>
        </p:spPr>
        <p:txBody>
          <a:bodyPr/>
          <a:lstStyle/>
          <a:p>
            <a:pPr>
              <a:spcBef>
                <a:spcPts val="800"/>
              </a:spcBef>
            </a:pPr>
            <a:r>
              <a:rPr lang="en-US" altLang="en-US" sz="1800" dirty="0">
                <a:latin typeface="Times New Roman" panose="02020603050405020304" pitchFamily="18" charset="0"/>
                <a:cs typeface="Times New Roman" panose="02020603050405020304" pitchFamily="18" charset="0"/>
                <a:hlinkClick r:id="" action="ppaction://noaction"/>
              </a:rPr>
              <a:t>Systems of Rigid Bodies</a:t>
            </a:r>
            <a:endParaRPr lang="en-US" altLang="en-US" sz="1800" dirty="0">
              <a:latin typeface="Times New Roman" panose="02020603050405020304" pitchFamily="18" charset="0"/>
              <a:cs typeface="Times New Roman" panose="02020603050405020304" pitchFamily="18" charset="0"/>
            </a:endParaRPr>
          </a:p>
          <a:p>
            <a:pPr>
              <a:spcBef>
                <a:spcPts val="800"/>
              </a:spcBef>
            </a:pPr>
            <a:r>
              <a:rPr lang="en-US" altLang="en-US" sz="1800" dirty="0">
                <a:latin typeface="Times New Roman" panose="02020603050405020304" pitchFamily="18" charset="0"/>
                <a:cs typeface="Times New Roman" panose="02020603050405020304" pitchFamily="18" charset="0"/>
                <a:hlinkClick r:id="" action="ppaction://noaction"/>
              </a:rPr>
              <a:t>Conservation of Angular Momentum</a:t>
            </a:r>
            <a:endParaRPr lang="en-US" altLang="en-US" sz="1800" dirty="0">
              <a:latin typeface="Times New Roman" panose="02020603050405020304" pitchFamily="18" charset="0"/>
              <a:cs typeface="Times New Roman" panose="02020603050405020304" pitchFamily="18" charset="0"/>
            </a:endParaRPr>
          </a:p>
          <a:p>
            <a:pPr>
              <a:spcBef>
                <a:spcPts val="800"/>
              </a:spcBef>
            </a:pPr>
            <a:r>
              <a:rPr lang="en-US" altLang="en-US" sz="1800" dirty="0">
                <a:latin typeface="Times New Roman" panose="02020603050405020304" pitchFamily="18" charset="0"/>
                <a:cs typeface="Times New Roman" panose="02020603050405020304" pitchFamily="18" charset="0"/>
                <a:hlinkClick r:id="" action="ppaction://noaction"/>
              </a:rPr>
              <a:t>Sample Problem 17.7</a:t>
            </a:r>
            <a:endParaRPr lang="en-US" altLang="en-US" sz="1800" dirty="0">
              <a:latin typeface="Times New Roman" panose="02020603050405020304" pitchFamily="18" charset="0"/>
              <a:cs typeface="Times New Roman" panose="02020603050405020304" pitchFamily="18" charset="0"/>
            </a:endParaRPr>
          </a:p>
          <a:p>
            <a:pPr>
              <a:spcBef>
                <a:spcPts val="800"/>
              </a:spcBef>
            </a:pPr>
            <a:r>
              <a:rPr lang="en-US" altLang="en-US" sz="1800" dirty="0">
                <a:latin typeface="Times New Roman" panose="02020603050405020304" pitchFamily="18" charset="0"/>
                <a:cs typeface="Times New Roman" panose="02020603050405020304" pitchFamily="18" charset="0"/>
                <a:hlinkClick r:id="" action="ppaction://noaction"/>
              </a:rPr>
              <a:t>Sample Problem 17.8</a:t>
            </a:r>
            <a:endParaRPr lang="en-US" altLang="en-US" sz="1800" dirty="0">
              <a:latin typeface="Times New Roman" panose="02020603050405020304" pitchFamily="18" charset="0"/>
              <a:cs typeface="Times New Roman" panose="02020603050405020304" pitchFamily="18" charset="0"/>
            </a:endParaRPr>
          </a:p>
          <a:p>
            <a:pPr>
              <a:spcBef>
                <a:spcPts val="800"/>
              </a:spcBef>
            </a:pPr>
            <a:r>
              <a:rPr lang="en-US" altLang="en-US" sz="1800" dirty="0">
                <a:latin typeface="Times New Roman" panose="02020603050405020304" pitchFamily="18" charset="0"/>
                <a:cs typeface="Times New Roman" panose="02020603050405020304" pitchFamily="18" charset="0"/>
                <a:hlinkClick r:id="" action="ppaction://noaction"/>
              </a:rPr>
              <a:t>Sample Problem 17.9</a:t>
            </a:r>
            <a:endParaRPr lang="en-US" altLang="en-US" sz="1800" dirty="0">
              <a:latin typeface="Times New Roman" panose="02020603050405020304" pitchFamily="18" charset="0"/>
              <a:cs typeface="Times New Roman" panose="02020603050405020304" pitchFamily="18" charset="0"/>
            </a:endParaRPr>
          </a:p>
          <a:p>
            <a:pPr>
              <a:spcBef>
                <a:spcPts val="800"/>
              </a:spcBef>
            </a:pPr>
            <a:r>
              <a:rPr lang="en-US" altLang="en-US" sz="1800" dirty="0">
                <a:latin typeface="Times New Roman" panose="02020603050405020304" pitchFamily="18" charset="0"/>
                <a:cs typeface="Times New Roman" panose="02020603050405020304" pitchFamily="18" charset="0"/>
                <a:hlinkClick r:id="" action="ppaction://noaction"/>
              </a:rPr>
              <a:t>Eccentric Impact</a:t>
            </a:r>
            <a:endParaRPr lang="en-US" altLang="en-US" sz="1800" dirty="0">
              <a:latin typeface="Times New Roman" panose="02020603050405020304" pitchFamily="18" charset="0"/>
              <a:cs typeface="Times New Roman" panose="02020603050405020304" pitchFamily="18" charset="0"/>
            </a:endParaRPr>
          </a:p>
          <a:p>
            <a:pPr>
              <a:spcBef>
                <a:spcPts val="800"/>
              </a:spcBef>
            </a:pPr>
            <a:r>
              <a:rPr lang="en-US" altLang="en-US" sz="1800" dirty="0">
                <a:latin typeface="Times New Roman" panose="02020603050405020304" pitchFamily="18" charset="0"/>
                <a:cs typeface="Times New Roman" panose="02020603050405020304" pitchFamily="18" charset="0"/>
                <a:hlinkClick r:id="" action="ppaction://noaction"/>
              </a:rPr>
              <a:t>Sample Problem 17.11</a:t>
            </a:r>
            <a:endParaRPr lang="en-US" altLang="en-US" sz="1800" dirty="0">
              <a:latin typeface="Times New Roman" panose="02020603050405020304" pitchFamily="18" charset="0"/>
              <a:cs typeface="Times New Roman" panose="02020603050405020304" pitchFamily="18" charset="0"/>
            </a:endParaRPr>
          </a:p>
          <a:p>
            <a:pPr>
              <a:spcBef>
                <a:spcPts val="800"/>
              </a:spcBef>
            </a:pPr>
            <a:r>
              <a:rPr lang="en-US" altLang="en-US" sz="1800" dirty="0">
                <a:latin typeface="Times New Roman" panose="02020603050405020304" pitchFamily="18" charset="0"/>
                <a:cs typeface="Times New Roman" panose="02020603050405020304" pitchFamily="18" charset="0"/>
                <a:hlinkClick r:id="" action="ppaction://noaction"/>
              </a:rPr>
              <a:t>Sample Problem 17.13</a:t>
            </a:r>
            <a:endParaRPr lang="en-US" altLang="en-US" sz="1800" dirty="0">
              <a:latin typeface="Times New Roman" panose="02020603050405020304" pitchFamily="18" charset="0"/>
              <a:cs typeface="Times New Roman" panose="02020603050405020304" pitchFamily="18" charset="0"/>
            </a:endParaRPr>
          </a:p>
          <a:p>
            <a:pPr>
              <a:spcBef>
                <a:spcPts val="800"/>
              </a:spcBef>
            </a:pPr>
            <a:r>
              <a:rPr lang="en-US" altLang="en-US" sz="1800" dirty="0">
                <a:latin typeface="Times New Roman" panose="02020603050405020304" pitchFamily="18" charset="0"/>
                <a:cs typeface="Times New Roman" panose="02020603050405020304" pitchFamily="18" charset="0"/>
                <a:hlinkClick r:id="" action="ppaction://noaction"/>
              </a:rPr>
              <a:t>Sample Problem 17.14</a:t>
            </a:r>
            <a:endParaRPr lang="en-US" alt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58692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85800"/>
          </a:xfrm>
        </p:spPr>
        <p:txBody>
          <a:bodyPr/>
          <a:lstStyle/>
          <a:p>
            <a:r>
              <a:rPr lang="en-US" altLang="en-US" sz="4000" b="1" dirty="0">
                <a:ea typeface="ＭＳ Ｐゴシック" pitchFamily="34" charset="-128"/>
              </a:rPr>
              <a:t>Sample Problem 17.3 </a:t>
            </a:r>
            <a:r>
              <a:rPr lang="en-US" altLang="en-US" sz="1000" dirty="0">
                <a:ea typeface="ＭＳ Ｐゴシック" pitchFamily="34" charset="-128"/>
              </a:rPr>
              <a:t>2</a:t>
            </a:r>
            <a:endParaRPr lang="en-US" sz="4000" dirty="0"/>
          </a:p>
        </p:txBody>
      </p:sp>
      <p:pic>
        <p:nvPicPr>
          <p:cNvPr id="12" name="Picture 11" descr="The velocity of the center of mass points down the slope, to the left and down. The angular velocity omega is counterclockwis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516" y="1143000"/>
            <a:ext cx="3117059" cy="2350569"/>
          </a:xfrm>
          <a:prstGeom prst="rect">
            <a:avLst/>
          </a:prstGeom>
        </p:spPr>
      </p:pic>
      <p:pic>
        <p:nvPicPr>
          <p:cNvPr id="11" name="Picture 10" descr="The slope is angle theta from the horizontal. Weight W acts downward at the center of mass. The normal force acts perpendicular to the slope at the point of contact, while friction acts parallel to the slope at the point of contact. During the motion, the center of mass travels a vertical distance h downwar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3886200"/>
            <a:ext cx="3026217" cy="2095073"/>
          </a:xfrm>
          <a:prstGeom prst="rect">
            <a:avLst/>
          </a:prstGeom>
        </p:spPr>
      </p:pic>
      <p:sp>
        <p:nvSpPr>
          <p:cNvPr id="3" name="Content Placeholder 2"/>
          <p:cNvSpPr>
            <a:spLocks noGrp="1"/>
          </p:cNvSpPr>
          <p:nvPr>
            <p:ph idx="1"/>
          </p:nvPr>
        </p:nvSpPr>
        <p:spPr>
          <a:xfrm>
            <a:off x="3657600" y="872708"/>
            <a:ext cx="5029200" cy="1629192"/>
          </a:xfrm>
        </p:spPr>
        <p:txBody>
          <a:bodyPr/>
          <a:lstStyle/>
          <a:p>
            <a:r>
              <a:rPr lang="en-US" altLang="en-US" sz="1800" b="1" dirty="0">
                <a:solidFill>
                  <a:srgbClr val="AD0B1E"/>
                </a:solidFill>
              </a:rPr>
              <a:t>Modeling and Analysis:</a:t>
            </a:r>
          </a:p>
          <a:p>
            <a:pPr marL="292608" indent="-292608">
              <a:buFontTx/>
              <a:buChar char="•"/>
            </a:pPr>
            <a:r>
              <a:rPr lang="en-US" altLang="en-US" sz="1800" dirty="0"/>
              <a:t>The work done by the weight of the bodies is the same. From the principle of work and energy, it follows that each body will have the same kinetic energy after the change of elevation.</a:t>
            </a:r>
          </a:p>
        </p:txBody>
      </p:sp>
      <p:graphicFrame>
        <p:nvGraphicFramePr>
          <p:cNvPr id="8" name="Object 3"/>
          <p:cNvGraphicFramePr>
            <a:graphicFrameLocks noChangeAspect="1"/>
          </p:cNvGraphicFramePr>
          <p:nvPr>
            <p:extLst>
              <p:ext uri="{D42A27DB-BD31-4B8C-83A1-F6EECF244321}">
                <p14:modId xmlns:p14="http://schemas.microsoft.com/office/powerpoint/2010/main" val="2360055627"/>
              </p:ext>
            </p:extLst>
          </p:nvPr>
        </p:nvGraphicFramePr>
        <p:xfrm>
          <a:off x="4268788" y="2654300"/>
          <a:ext cx="1270000" cy="546100"/>
        </p:xfrm>
        <a:graphic>
          <a:graphicData uri="http://schemas.openxmlformats.org/presentationml/2006/ole">
            <mc:AlternateContent xmlns:mc="http://schemas.openxmlformats.org/markup-compatibility/2006">
              <mc:Choice xmlns:v="urn:schemas-microsoft-com:vml" Requires="v">
                <p:oleObj spid="_x0000_s178003" name="Equation" r:id="rId5" imgW="1269449" imgH="545863" progId="Equation.3">
                  <p:embed/>
                </p:oleObj>
              </mc:Choice>
              <mc:Fallback>
                <p:oleObj name="Equation" r:id="rId5" imgW="1269449" imgH="545863"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8788" y="2654300"/>
                        <a:ext cx="1270000" cy="54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4"/>
          <p:cNvGraphicFramePr>
            <a:graphicFrameLocks noChangeAspect="1"/>
          </p:cNvGraphicFramePr>
          <p:nvPr>
            <p:extLst>
              <p:ext uri="{D42A27DB-BD31-4B8C-83A1-F6EECF244321}">
                <p14:modId xmlns:p14="http://schemas.microsoft.com/office/powerpoint/2010/main" val="119899993"/>
              </p:ext>
            </p:extLst>
          </p:nvPr>
        </p:nvGraphicFramePr>
        <p:xfrm>
          <a:off x="4268788" y="3213100"/>
          <a:ext cx="3492500" cy="1358900"/>
        </p:xfrm>
        <a:graphic>
          <a:graphicData uri="http://schemas.openxmlformats.org/presentationml/2006/ole">
            <mc:AlternateContent xmlns:mc="http://schemas.openxmlformats.org/markup-compatibility/2006">
              <mc:Choice xmlns:v="urn:schemas-microsoft-com:vml" Requires="v">
                <p:oleObj spid="_x0000_s178004" name="Equation" r:id="rId7" imgW="3492500" imgH="1358900" progId="Equation.3">
                  <p:embed/>
                </p:oleObj>
              </mc:Choice>
              <mc:Fallback>
                <p:oleObj name="Equation" r:id="rId7" imgW="3492500" imgH="13589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8788" y="3213100"/>
                        <a:ext cx="3492500" cy="1358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2"/>
          <p:cNvGraphicFramePr>
            <a:graphicFrameLocks noChangeAspect="1"/>
          </p:cNvGraphicFramePr>
          <p:nvPr>
            <p:extLst>
              <p:ext uri="{D42A27DB-BD31-4B8C-83A1-F6EECF244321}">
                <p14:modId xmlns:p14="http://schemas.microsoft.com/office/powerpoint/2010/main" val="2807186721"/>
              </p:ext>
            </p:extLst>
          </p:nvPr>
        </p:nvGraphicFramePr>
        <p:xfrm>
          <a:off x="4268788" y="4749800"/>
          <a:ext cx="3187700" cy="1651000"/>
        </p:xfrm>
        <a:graphic>
          <a:graphicData uri="http://schemas.openxmlformats.org/presentationml/2006/ole">
            <mc:AlternateContent xmlns:mc="http://schemas.openxmlformats.org/markup-compatibility/2006">
              <mc:Choice xmlns:v="urn:schemas-microsoft-com:vml" Requires="v">
                <p:oleObj spid="_x0000_s178005" name="Equation" r:id="rId9" imgW="3187700" imgH="1651000" progId="Equation.3">
                  <p:embed/>
                </p:oleObj>
              </mc:Choice>
              <mc:Fallback>
                <p:oleObj name="Equation" r:id="rId9" imgW="3187700" imgH="16510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68788" y="4749800"/>
                        <a:ext cx="3187700" cy="165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120817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31520"/>
          </a:xfrm>
        </p:spPr>
        <p:txBody>
          <a:bodyPr/>
          <a:lstStyle/>
          <a:p>
            <a:r>
              <a:rPr lang="en-US" altLang="en-US" sz="4000" b="1" dirty="0">
                <a:ea typeface="ＭＳ Ｐゴシック" pitchFamily="34" charset="-128"/>
              </a:rPr>
              <a:t>Sample Problem 17.3 </a:t>
            </a:r>
            <a:r>
              <a:rPr lang="en-US" altLang="en-US" sz="1000" dirty="0">
                <a:ea typeface="ＭＳ Ｐゴシック" pitchFamily="34" charset="-128"/>
              </a:rPr>
              <a:t>3</a:t>
            </a:r>
            <a:endParaRPr lang="en-US" sz="4000" dirty="0"/>
          </a:p>
        </p:txBody>
      </p:sp>
      <p:pic>
        <p:nvPicPr>
          <p:cNvPr id="14" name="Picture 13" descr="The velocity of the center of mass points down the slope, to the left and down. The angular velocity omega is counterclockwis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063519"/>
            <a:ext cx="2833690" cy="2136881"/>
          </a:xfrm>
          <a:prstGeom prst="rect">
            <a:avLst/>
          </a:prstGeom>
        </p:spPr>
      </p:pic>
      <p:pic>
        <p:nvPicPr>
          <p:cNvPr id="15" name="Picture 14" descr="The slope is angle theta from the horizontal. Weight W acts downward at the center of mass. The normal force acts perpendicular to the slope at the point of contact, while friction acts parallel to the slope at the point of contact. During the motion, the center of mass travels a vertical distance h downwar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3733800"/>
            <a:ext cx="3026217" cy="2095073"/>
          </a:xfrm>
          <a:prstGeom prst="rect">
            <a:avLst/>
          </a:prstGeom>
        </p:spPr>
      </p:pic>
      <p:sp>
        <p:nvSpPr>
          <p:cNvPr id="3" name="Content Placeholder 2"/>
          <p:cNvSpPr>
            <a:spLocks noGrp="1"/>
          </p:cNvSpPr>
          <p:nvPr>
            <p:ph idx="1"/>
          </p:nvPr>
        </p:nvSpPr>
        <p:spPr>
          <a:xfrm>
            <a:off x="3619912" y="836001"/>
            <a:ext cx="4990688" cy="1173480"/>
          </a:xfrm>
        </p:spPr>
        <p:txBody>
          <a:bodyPr/>
          <a:lstStyle/>
          <a:p>
            <a:pPr marL="292608" indent="-292608">
              <a:buFont typeface="Arial" panose="020B0604020202020204" pitchFamily="34" charset="0"/>
              <a:buChar char="•"/>
            </a:pPr>
            <a:r>
              <a:rPr lang="en-US" altLang="en-US" sz="1800" dirty="0"/>
              <a:t>Because each of the bodies has a different centroidal moment of inertia, the distribution of the total kinetic energy between the linear and rotational components will be different as well.</a:t>
            </a:r>
          </a:p>
        </p:txBody>
      </p:sp>
      <p:graphicFrame>
        <p:nvGraphicFramePr>
          <p:cNvPr id="13" name="Object 4"/>
          <p:cNvGraphicFramePr>
            <a:graphicFrameLocks noChangeAspect="1"/>
          </p:cNvGraphicFramePr>
          <p:nvPr>
            <p:extLst>
              <p:ext uri="{D42A27DB-BD31-4B8C-83A1-F6EECF244321}">
                <p14:modId xmlns:p14="http://schemas.microsoft.com/office/powerpoint/2010/main" val="320864325"/>
              </p:ext>
            </p:extLst>
          </p:nvPr>
        </p:nvGraphicFramePr>
        <p:xfrm>
          <a:off x="4415547" y="2094287"/>
          <a:ext cx="1186033" cy="524794"/>
        </p:xfrm>
        <a:graphic>
          <a:graphicData uri="http://schemas.openxmlformats.org/presentationml/2006/ole">
            <mc:AlternateContent xmlns:mc="http://schemas.openxmlformats.org/markup-compatibility/2006">
              <mc:Choice xmlns:v="urn:schemas-microsoft-com:vml" Requires="v">
                <p:oleObj spid="_x0000_s247914" name="Equation" r:id="rId5" imgW="1434477" imgH="634725" progId="Equation.3">
                  <p:embed/>
                </p:oleObj>
              </mc:Choice>
              <mc:Fallback>
                <p:oleObj name="Equation" r:id="rId5" imgW="1434477" imgH="63472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5547" y="2094287"/>
                        <a:ext cx="1186033" cy="5247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5"/>
          <p:cNvGraphicFramePr>
            <a:graphicFrameLocks noChangeAspect="1"/>
          </p:cNvGraphicFramePr>
          <p:nvPr>
            <p:extLst>
              <p:ext uri="{D42A27DB-BD31-4B8C-83A1-F6EECF244321}">
                <p14:modId xmlns:p14="http://schemas.microsoft.com/office/powerpoint/2010/main" val="1611425530"/>
              </p:ext>
            </p:extLst>
          </p:nvPr>
        </p:nvGraphicFramePr>
        <p:xfrm>
          <a:off x="4456691" y="2669881"/>
          <a:ext cx="3313545" cy="1016000"/>
        </p:xfrm>
        <a:graphic>
          <a:graphicData uri="http://schemas.openxmlformats.org/presentationml/2006/ole">
            <mc:AlternateContent xmlns:mc="http://schemas.openxmlformats.org/markup-compatibility/2006">
              <mc:Choice xmlns:v="urn:schemas-microsoft-com:vml" Requires="v">
                <p:oleObj spid="_x0000_s247915" name="Equation" r:id="rId7" imgW="3644900" imgH="1117600" progId="Equation.3">
                  <p:embed/>
                </p:oleObj>
              </mc:Choice>
              <mc:Fallback>
                <p:oleObj name="Equation" r:id="rId7" imgW="3644900" imgH="1117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56691" y="2669881"/>
                        <a:ext cx="3313545"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Content Placeholder 5"/>
          <p:cNvSpPr>
            <a:spLocks noGrp="1"/>
          </p:cNvSpPr>
          <p:nvPr>
            <p:ph idx="13"/>
          </p:nvPr>
        </p:nvSpPr>
        <p:spPr>
          <a:xfrm>
            <a:off x="3619912" y="3727705"/>
            <a:ext cx="5066888" cy="662399"/>
          </a:xfrm>
        </p:spPr>
        <p:txBody>
          <a:bodyPr/>
          <a:lstStyle/>
          <a:p>
            <a:pPr>
              <a:spcBef>
                <a:spcPct val="50000"/>
              </a:spcBef>
              <a:spcAft>
                <a:spcPts val="0"/>
              </a:spcAft>
            </a:pPr>
            <a:r>
              <a:rPr lang="en-US" altLang="en-US" sz="1800" dirty="0"/>
              <a:t>NOTE:</a:t>
            </a:r>
          </a:p>
          <a:p>
            <a:pPr marL="292608" indent="-292608">
              <a:spcAft>
                <a:spcPts val="0"/>
              </a:spcAft>
              <a:buFontTx/>
              <a:buChar char="•"/>
            </a:pPr>
            <a:r>
              <a:rPr lang="en-US" altLang="en-US" sz="1800" dirty="0"/>
              <a:t>For a frictionless block sliding through the same</a:t>
            </a:r>
            <a:endParaRPr lang="en-US" sz="1800" dirty="0"/>
          </a:p>
        </p:txBody>
      </p:sp>
      <p:sp>
        <p:nvSpPr>
          <p:cNvPr id="7" name="Content Placeholder 6"/>
          <p:cNvSpPr>
            <a:spLocks noGrp="1"/>
          </p:cNvSpPr>
          <p:nvPr>
            <p:ph idx="14"/>
          </p:nvPr>
        </p:nvSpPr>
        <p:spPr>
          <a:xfrm>
            <a:off x="3886200" y="4401804"/>
            <a:ext cx="1010974" cy="322596"/>
          </a:xfrm>
        </p:spPr>
        <p:txBody>
          <a:bodyPr/>
          <a:lstStyle/>
          <a:p>
            <a:r>
              <a:rPr lang="en-US" altLang="en-US" sz="1800" dirty="0"/>
              <a:t>distance,</a:t>
            </a:r>
          </a:p>
        </p:txBody>
      </p:sp>
      <p:graphicFrame>
        <p:nvGraphicFramePr>
          <p:cNvPr id="10" name="Object 3"/>
          <p:cNvGraphicFramePr>
            <a:graphicFrameLocks noChangeAspect="1"/>
          </p:cNvGraphicFramePr>
          <p:nvPr>
            <p:extLst>
              <p:ext uri="{D42A27DB-BD31-4B8C-83A1-F6EECF244321}">
                <p14:modId xmlns:p14="http://schemas.microsoft.com/office/powerpoint/2010/main" val="1159522626"/>
              </p:ext>
            </p:extLst>
          </p:nvPr>
        </p:nvGraphicFramePr>
        <p:xfrm>
          <a:off x="4865511" y="4410114"/>
          <a:ext cx="1701800" cy="330200"/>
        </p:xfrm>
        <a:graphic>
          <a:graphicData uri="http://schemas.openxmlformats.org/presentationml/2006/ole">
            <mc:AlternateContent xmlns:mc="http://schemas.openxmlformats.org/markup-compatibility/2006">
              <mc:Choice xmlns:v="urn:schemas-microsoft-com:vml" Requires="v">
                <p:oleObj spid="_x0000_s247916" name="Equation" r:id="rId9" imgW="1701800" imgH="330200" progId="Equation.3">
                  <p:embed/>
                </p:oleObj>
              </mc:Choice>
              <mc:Fallback>
                <p:oleObj name="Equation" r:id="rId9" imgW="1701800" imgH="330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65511" y="4410114"/>
                        <a:ext cx="17018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Content Placeholder 7"/>
          <p:cNvSpPr>
            <a:spLocks noGrp="1"/>
          </p:cNvSpPr>
          <p:nvPr>
            <p:ph idx="15"/>
          </p:nvPr>
        </p:nvSpPr>
        <p:spPr>
          <a:xfrm>
            <a:off x="3619912" y="4857750"/>
            <a:ext cx="5219288" cy="571500"/>
          </a:xfrm>
        </p:spPr>
        <p:txBody>
          <a:bodyPr/>
          <a:lstStyle/>
          <a:p>
            <a:pPr marL="292608" indent="-292608">
              <a:buFont typeface="Arial" panose="020B0604020202020204" pitchFamily="34" charset="0"/>
              <a:buChar char="•"/>
            </a:pPr>
            <a:r>
              <a:rPr lang="en-US" altLang="en-US" sz="1800" dirty="0"/>
              <a:t>The velocity of the body is independent of its mass and radius.</a:t>
            </a:r>
          </a:p>
        </p:txBody>
      </p:sp>
      <p:sp>
        <p:nvSpPr>
          <p:cNvPr id="9" name="Content Placeholder 8"/>
          <p:cNvSpPr>
            <a:spLocks noGrp="1"/>
          </p:cNvSpPr>
          <p:nvPr>
            <p:ph idx="16"/>
          </p:nvPr>
        </p:nvSpPr>
        <p:spPr>
          <a:xfrm>
            <a:off x="3619912" y="5468604"/>
            <a:ext cx="5219288" cy="322596"/>
          </a:xfrm>
        </p:spPr>
        <p:txBody>
          <a:bodyPr/>
          <a:lstStyle/>
          <a:p>
            <a:pPr marL="292608" indent="-292608">
              <a:buFont typeface="Arial" panose="020B0604020202020204" pitchFamily="34" charset="0"/>
              <a:buChar char="•"/>
            </a:pPr>
            <a:r>
              <a:rPr lang="en-US" altLang="en-US" sz="1800" dirty="0"/>
              <a:t>The velocity of the body does depend on</a:t>
            </a:r>
          </a:p>
        </p:txBody>
      </p:sp>
      <p:graphicFrame>
        <p:nvGraphicFramePr>
          <p:cNvPr id="11" name="Object 2"/>
          <p:cNvGraphicFramePr>
            <a:graphicFrameLocks noChangeAspect="1"/>
          </p:cNvGraphicFramePr>
          <p:nvPr>
            <p:extLst>
              <p:ext uri="{D42A27DB-BD31-4B8C-83A1-F6EECF244321}">
                <p14:modId xmlns:p14="http://schemas.microsoft.com/office/powerpoint/2010/main" val="2401942490"/>
              </p:ext>
            </p:extLst>
          </p:nvPr>
        </p:nvGraphicFramePr>
        <p:xfrm>
          <a:off x="5036827" y="5918953"/>
          <a:ext cx="1280147" cy="514452"/>
        </p:xfrm>
        <a:graphic>
          <a:graphicData uri="http://schemas.openxmlformats.org/presentationml/2006/ole">
            <mc:AlternateContent xmlns:mc="http://schemas.openxmlformats.org/markup-compatibility/2006">
              <mc:Choice xmlns:v="urn:schemas-microsoft-com:vml" Requires="v">
                <p:oleObj spid="_x0000_s247917" name="Equation" r:id="rId11" imgW="1358310" imgH="545863" progId="Equation.3">
                  <p:embed/>
                </p:oleObj>
              </mc:Choice>
              <mc:Fallback>
                <p:oleObj name="Equation" r:id="rId11" imgW="1358310" imgH="545863"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36827" y="5918953"/>
                        <a:ext cx="1280147" cy="5144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3326770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P spid="9"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23168"/>
          </a:xfrm>
        </p:spPr>
        <p:txBody>
          <a:bodyPr/>
          <a:lstStyle/>
          <a:p>
            <a:r>
              <a:rPr lang="en-US" altLang="en-US" sz="4000" b="1" dirty="0">
                <a:ea typeface="ＭＳ Ｐゴシック" pitchFamily="34" charset="-128"/>
              </a:rPr>
              <a:t>Sample Problem 17.3 </a:t>
            </a:r>
            <a:r>
              <a:rPr lang="en-US" altLang="en-US" sz="1000" dirty="0">
                <a:ea typeface="ＭＳ Ｐゴシック" pitchFamily="34" charset="-128"/>
              </a:rPr>
              <a:t>4</a:t>
            </a:r>
            <a:endParaRPr lang="en-US" sz="1000" dirty="0"/>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078431"/>
            <a:ext cx="3117059" cy="2350569"/>
          </a:xfrm>
          <a:prstGeom prst="rect">
            <a:avLst/>
          </a:prstGeom>
        </p:spPr>
      </p:pic>
      <p:sp>
        <p:nvSpPr>
          <p:cNvPr id="3" name="Content Placeholder 2"/>
          <p:cNvSpPr>
            <a:spLocks noGrp="1"/>
          </p:cNvSpPr>
          <p:nvPr>
            <p:ph idx="1"/>
          </p:nvPr>
        </p:nvSpPr>
        <p:spPr>
          <a:xfrm>
            <a:off x="3657600" y="855930"/>
            <a:ext cx="5334000" cy="2005018"/>
          </a:xfrm>
        </p:spPr>
        <p:txBody>
          <a:bodyPr/>
          <a:lstStyle/>
          <a:p>
            <a:pPr>
              <a:spcBef>
                <a:spcPct val="50000"/>
              </a:spcBef>
              <a:spcAft>
                <a:spcPts val="0"/>
              </a:spcAft>
            </a:pPr>
            <a:r>
              <a:rPr lang="en-US" altLang="en-US" sz="2000" b="1" dirty="0">
                <a:solidFill>
                  <a:srgbClr val="AD0B1E"/>
                </a:solidFill>
              </a:rPr>
              <a:t>Reflect and Think:</a:t>
            </a:r>
          </a:p>
          <a:p>
            <a:pPr marL="292608" indent="-292608">
              <a:spcBef>
                <a:spcPts val="800"/>
              </a:spcBef>
              <a:spcAft>
                <a:spcPts val="0"/>
              </a:spcAft>
              <a:buFontTx/>
              <a:buChar char="•"/>
            </a:pPr>
            <a:r>
              <a:rPr lang="en-US" altLang="en-US" sz="2000" dirty="0"/>
              <a:t>Let us compare the results with the velocity attained by a frictionless block sliding through the same distance. The solution is identical to the previous solution except that </a:t>
            </a:r>
            <a:r>
              <a:rPr lang="en-US" altLang="en-US" sz="2000" dirty="0">
                <a:latin typeface="Cambria Math" panose="02040503050406030204" pitchFamily="18" charset="0"/>
                <a:ea typeface="Cambria Math" panose="02040503050406030204" pitchFamily="18" charset="0"/>
              </a:rPr>
              <a:t>𝜔 = 0</a:t>
            </a:r>
            <a:r>
              <a:rPr lang="en-US" altLang="en-US" sz="2000" dirty="0"/>
              <a:t>; we find</a:t>
            </a:r>
            <a:endParaRPr lang="en-US" sz="2000" dirty="0"/>
          </a:p>
        </p:txBody>
      </p:sp>
      <p:graphicFrame>
        <p:nvGraphicFramePr>
          <p:cNvPr id="15" name="Object 14"/>
          <p:cNvGraphicFramePr>
            <a:graphicFrameLocks noChangeAspect="1"/>
          </p:cNvGraphicFramePr>
          <p:nvPr>
            <p:extLst>
              <p:ext uri="{D42A27DB-BD31-4B8C-83A1-F6EECF244321}">
                <p14:modId xmlns:p14="http://schemas.microsoft.com/office/powerpoint/2010/main" val="456290075"/>
              </p:ext>
            </p:extLst>
          </p:nvPr>
        </p:nvGraphicFramePr>
        <p:xfrm>
          <a:off x="4551682" y="2518126"/>
          <a:ext cx="871331" cy="347938"/>
        </p:xfrm>
        <a:graphic>
          <a:graphicData uri="http://schemas.openxmlformats.org/presentationml/2006/ole">
            <mc:AlternateContent xmlns:mc="http://schemas.openxmlformats.org/markup-compatibility/2006">
              <mc:Choice xmlns:v="urn:schemas-microsoft-com:vml" Requires="v">
                <p:oleObj spid="_x0000_s179766" name="Equation" r:id="rId4" imgW="634680" imgH="253800" progId="Equation.DSMT4">
                  <p:embed/>
                </p:oleObj>
              </mc:Choice>
              <mc:Fallback>
                <p:oleObj name="Equation" r:id="rId4" imgW="634680" imgH="253800" progId="Equation.DSMT4">
                  <p:embed/>
                  <p:pic>
                    <p:nvPicPr>
                      <p:cNvPr id="0" name=""/>
                      <p:cNvPicPr/>
                      <p:nvPr/>
                    </p:nvPicPr>
                    <p:blipFill>
                      <a:blip r:embed="rId5"/>
                      <a:stretch>
                        <a:fillRect/>
                      </a:stretch>
                    </p:blipFill>
                    <p:spPr>
                      <a:xfrm>
                        <a:off x="4551682" y="2518126"/>
                        <a:ext cx="871331" cy="347938"/>
                      </a:xfrm>
                      <a:prstGeom prst="rect">
                        <a:avLst/>
                      </a:prstGeom>
                    </p:spPr>
                  </p:pic>
                </p:oleObj>
              </mc:Fallback>
            </mc:AlternateContent>
          </a:graphicData>
        </a:graphic>
      </p:graphicFrame>
      <p:sp>
        <p:nvSpPr>
          <p:cNvPr id="8" name="Content Placeholder 7"/>
          <p:cNvSpPr>
            <a:spLocks noGrp="1"/>
          </p:cNvSpPr>
          <p:nvPr>
            <p:ph idx="15"/>
          </p:nvPr>
        </p:nvSpPr>
        <p:spPr>
          <a:xfrm>
            <a:off x="3657600" y="2942735"/>
            <a:ext cx="5181600" cy="990143"/>
          </a:xfrm>
        </p:spPr>
        <p:txBody>
          <a:bodyPr/>
          <a:lstStyle/>
          <a:p>
            <a:pPr marL="292608" indent="-292608">
              <a:buFont typeface="Arial" panose="020B0604020202020204" pitchFamily="34" charset="0"/>
              <a:buChar char="•"/>
            </a:pPr>
            <a:r>
              <a:rPr lang="en-US" altLang="en-US" sz="2000" dirty="0"/>
              <a:t>Comparing the results, we note that the velocity of the body is independent of both its mass and radius. However, the velocity does</a:t>
            </a:r>
            <a:endParaRPr lang="en-US" sz="2000" dirty="0"/>
          </a:p>
        </p:txBody>
      </p:sp>
      <p:sp>
        <p:nvSpPr>
          <p:cNvPr id="9" name="Content Placeholder 8"/>
          <p:cNvSpPr>
            <a:spLocks noGrp="1"/>
          </p:cNvSpPr>
          <p:nvPr>
            <p:ph idx="16"/>
          </p:nvPr>
        </p:nvSpPr>
        <p:spPr>
          <a:xfrm>
            <a:off x="3962400" y="3879256"/>
            <a:ext cx="3124200" cy="377851"/>
          </a:xfrm>
        </p:spPr>
        <p:txBody>
          <a:bodyPr/>
          <a:lstStyle/>
          <a:p>
            <a:r>
              <a:rPr lang="en-US" altLang="en-US" sz="2000" dirty="0"/>
              <a:t>depend upon the quotient of</a:t>
            </a:r>
            <a:endParaRPr lang="en-US" sz="2000" dirty="0"/>
          </a:p>
        </p:txBody>
      </p:sp>
      <p:graphicFrame>
        <p:nvGraphicFramePr>
          <p:cNvPr id="14" name="Object 13"/>
          <p:cNvGraphicFramePr>
            <a:graphicFrameLocks noChangeAspect="1"/>
          </p:cNvGraphicFramePr>
          <p:nvPr>
            <p:extLst>
              <p:ext uri="{D42A27DB-BD31-4B8C-83A1-F6EECF244321}">
                <p14:modId xmlns:p14="http://schemas.microsoft.com/office/powerpoint/2010/main" val="3168469560"/>
              </p:ext>
            </p:extLst>
          </p:nvPr>
        </p:nvGraphicFramePr>
        <p:xfrm>
          <a:off x="6985284" y="3924987"/>
          <a:ext cx="1450338" cy="334694"/>
        </p:xfrm>
        <a:graphic>
          <a:graphicData uri="http://schemas.openxmlformats.org/presentationml/2006/ole">
            <mc:AlternateContent xmlns:mc="http://schemas.openxmlformats.org/markup-compatibility/2006">
              <mc:Choice xmlns:v="urn:schemas-microsoft-com:vml" Requires="v">
                <p:oleObj spid="_x0000_s179767" name="Equation" r:id="rId6" imgW="990360" imgH="228600" progId="Equation.DSMT4">
                  <p:embed/>
                </p:oleObj>
              </mc:Choice>
              <mc:Fallback>
                <p:oleObj name="Equation" r:id="rId6" imgW="990360" imgH="228600" progId="Equation.DSMT4">
                  <p:embed/>
                  <p:pic>
                    <p:nvPicPr>
                      <p:cNvPr id="0" name=""/>
                      <p:cNvPicPr/>
                      <p:nvPr/>
                    </p:nvPicPr>
                    <p:blipFill>
                      <a:blip r:embed="rId7"/>
                      <a:stretch>
                        <a:fillRect/>
                      </a:stretch>
                    </p:blipFill>
                    <p:spPr>
                      <a:xfrm>
                        <a:off x="6985284" y="3924987"/>
                        <a:ext cx="1450338" cy="334694"/>
                      </a:xfrm>
                      <a:prstGeom prst="rect">
                        <a:avLst/>
                      </a:prstGeom>
                    </p:spPr>
                  </p:pic>
                </p:oleObj>
              </mc:Fallback>
            </mc:AlternateContent>
          </a:graphicData>
        </a:graphic>
      </p:graphicFrame>
      <p:sp>
        <p:nvSpPr>
          <p:cNvPr id="10" name="Content Placeholder 9"/>
          <p:cNvSpPr>
            <a:spLocks noGrp="1"/>
          </p:cNvSpPr>
          <p:nvPr>
            <p:ph idx="17"/>
          </p:nvPr>
        </p:nvSpPr>
        <p:spPr>
          <a:xfrm>
            <a:off x="3962400" y="4210243"/>
            <a:ext cx="4495800" cy="2237235"/>
          </a:xfrm>
        </p:spPr>
        <p:txBody>
          <a:bodyPr/>
          <a:lstStyle/>
          <a:p>
            <a:r>
              <a:rPr lang="en-US" altLang="en-US" sz="2000" dirty="0"/>
              <a:t>which measures the ratio of the rotational kinetic energy to the translational kinetic energy. Thus the hoop, which has the largest k for a given radius r, attains the smallest velocity, whereas the sliding block, which does not rotate, attains the largest velocity.</a:t>
            </a:r>
          </a:p>
        </p:txBody>
      </p:sp>
    </p:spTree>
    <p:extLst>
      <p:ext uri="{BB962C8B-B14F-4D97-AF65-F5344CB8AC3E}">
        <p14:creationId xmlns:p14="http://schemas.microsoft.com/office/powerpoint/2010/main" val="4065564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P spid="10"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70560"/>
          </a:xfrm>
        </p:spPr>
        <p:txBody>
          <a:bodyPr/>
          <a:lstStyle/>
          <a:p>
            <a:r>
              <a:rPr lang="en-US" altLang="en-US" sz="4000" b="1" dirty="0">
                <a:ea typeface="ＭＳ Ｐゴシック" pitchFamily="34" charset="-128"/>
              </a:rPr>
              <a:t>Sample Problem 17.4 </a:t>
            </a:r>
            <a:r>
              <a:rPr lang="en-US" altLang="en-US" sz="1000" dirty="0">
                <a:ea typeface="ＭＳ Ｐゴシック" pitchFamily="34" charset="-128"/>
              </a:rPr>
              <a:t>1</a:t>
            </a:r>
            <a:endParaRPr lang="en-US" sz="1000" dirty="0"/>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78" y="1295400"/>
            <a:ext cx="3763398" cy="1828800"/>
          </a:xfrm>
          <a:prstGeom prst="rect">
            <a:avLst/>
          </a:prstGeom>
        </p:spPr>
      </p:pic>
      <p:sp>
        <p:nvSpPr>
          <p:cNvPr id="9" name="Content Placeholder 8"/>
          <p:cNvSpPr>
            <a:spLocks noGrp="1"/>
          </p:cNvSpPr>
          <p:nvPr>
            <p:ph idx="16"/>
          </p:nvPr>
        </p:nvSpPr>
        <p:spPr>
          <a:xfrm>
            <a:off x="304800" y="3445728"/>
            <a:ext cx="4267200" cy="2955072"/>
          </a:xfrm>
        </p:spPr>
        <p:txBody>
          <a:bodyPr/>
          <a:lstStyle/>
          <a:p>
            <a:pPr>
              <a:spcBef>
                <a:spcPct val="50000"/>
              </a:spcBef>
              <a:spcAft>
                <a:spcPts val="0"/>
              </a:spcAft>
            </a:pPr>
            <a:r>
              <a:rPr lang="en-US" altLang="en-US" sz="2000" dirty="0"/>
              <a:t>A 15-kg slender rod pivots about the point </a:t>
            </a:r>
            <a:r>
              <a:rPr lang="en-US" altLang="en-US" sz="2000" i="1" dirty="0"/>
              <a:t>O</a:t>
            </a:r>
            <a:r>
              <a:rPr lang="en-US" altLang="en-US" sz="2000" dirty="0"/>
              <a:t>. The other end is pressed against a spring (</a:t>
            </a:r>
            <a:r>
              <a:rPr lang="en-US" altLang="en-US" sz="2000" i="1" dirty="0"/>
              <a:t>k</a:t>
            </a:r>
            <a:r>
              <a:rPr lang="en-US" altLang="en-US" sz="2000" dirty="0"/>
              <a:t> = 300 </a:t>
            </a:r>
            <a:r>
              <a:rPr lang="en-US" altLang="en-US" sz="2000" dirty="0" err="1"/>
              <a:t>kN</a:t>
            </a:r>
            <a:r>
              <a:rPr lang="en-US" altLang="en-US" sz="2000" dirty="0"/>
              <a:t>/m) until the spring is compressed 25 mm and the rod is in a horizontal position.</a:t>
            </a:r>
          </a:p>
          <a:p>
            <a:pPr>
              <a:spcBef>
                <a:spcPct val="50000"/>
              </a:spcBef>
            </a:pPr>
            <a:r>
              <a:rPr lang="en-US" altLang="en-US" sz="2000" dirty="0"/>
              <a:t>If the rod is released from this position, determine its angular velocity and the reaction at the pivot as the rod passes through a vertical position.</a:t>
            </a:r>
          </a:p>
        </p:txBody>
      </p:sp>
      <p:sp>
        <p:nvSpPr>
          <p:cNvPr id="3" name="Content Placeholder 2"/>
          <p:cNvSpPr>
            <a:spLocks noGrp="1"/>
          </p:cNvSpPr>
          <p:nvPr>
            <p:ph idx="1"/>
          </p:nvPr>
        </p:nvSpPr>
        <p:spPr>
          <a:xfrm>
            <a:off x="4648200" y="851886"/>
            <a:ext cx="4191000" cy="1967514"/>
          </a:xfrm>
        </p:spPr>
        <p:txBody>
          <a:bodyPr/>
          <a:lstStyle/>
          <a:p>
            <a:pPr>
              <a:spcBef>
                <a:spcPct val="50000"/>
              </a:spcBef>
              <a:spcAft>
                <a:spcPts val="0"/>
              </a:spcAft>
            </a:pPr>
            <a:r>
              <a:rPr lang="en-US" altLang="en-US" sz="2000" b="1" dirty="0">
                <a:solidFill>
                  <a:srgbClr val="AD0B1E"/>
                </a:solidFill>
              </a:rPr>
              <a:t>Strategy:</a:t>
            </a:r>
          </a:p>
          <a:p>
            <a:pPr marL="292608" indent="-292608">
              <a:spcBef>
                <a:spcPct val="50000"/>
              </a:spcBef>
              <a:spcAft>
                <a:spcPts val="0"/>
              </a:spcAft>
              <a:buFontTx/>
              <a:buChar char="•"/>
            </a:pPr>
            <a:r>
              <a:rPr lang="en-US" altLang="en-US" sz="2000" dirty="0"/>
              <a:t>The weight and spring forces are conservative. The principle of work and energy can be expressed as</a:t>
            </a:r>
          </a:p>
          <a:p>
            <a:pPr indent="811213">
              <a:spcBef>
                <a:spcPct val="50000"/>
              </a:spcBef>
              <a:spcAft>
                <a:spcPts val="0"/>
              </a:spcAft>
            </a:pPr>
            <a:r>
              <a:rPr lang="en-US" altLang="en-US" sz="2000" i="1" dirty="0"/>
              <a:t>T</a:t>
            </a:r>
            <a:r>
              <a:rPr lang="en-US" altLang="en-US" sz="2000" baseline="-25000" dirty="0"/>
              <a:t>1</a:t>
            </a:r>
            <a:r>
              <a:rPr lang="en-US" altLang="en-US" sz="2000" dirty="0"/>
              <a:t> + </a:t>
            </a:r>
            <a:r>
              <a:rPr lang="en-US" altLang="en-US" sz="2000" i="1" dirty="0"/>
              <a:t>V</a:t>
            </a:r>
            <a:r>
              <a:rPr lang="en-US" altLang="en-US" sz="2000" baseline="-25000" dirty="0"/>
              <a:t>1</a:t>
            </a:r>
            <a:r>
              <a:rPr lang="en-US" altLang="en-US" sz="2000" dirty="0"/>
              <a:t> = </a:t>
            </a:r>
            <a:r>
              <a:rPr lang="en-US" altLang="en-US" sz="2000" i="1" dirty="0"/>
              <a:t>T</a:t>
            </a:r>
            <a:r>
              <a:rPr lang="en-US" altLang="en-US" sz="2000" baseline="-25000" dirty="0"/>
              <a:t>2</a:t>
            </a:r>
            <a:r>
              <a:rPr lang="en-US" altLang="en-US" sz="2000" dirty="0"/>
              <a:t> + </a:t>
            </a:r>
            <a:r>
              <a:rPr lang="en-US" altLang="en-US" sz="2000" i="1" dirty="0"/>
              <a:t>V</a:t>
            </a:r>
            <a:r>
              <a:rPr lang="en-US" altLang="en-US" sz="2000" baseline="-25000" dirty="0"/>
              <a:t>2</a:t>
            </a:r>
          </a:p>
        </p:txBody>
      </p:sp>
      <p:sp>
        <p:nvSpPr>
          <p:cNvPr id="6" name="Content Placeholder 5"/>
          <p:cNvSpPr>
            <a:spLocks noGrp="1"/>
          </p:cNvSpPr>
          <p:nvPr>
            <p:ph idx="13"/>
          </p:nvPr>
        </p:nvSpPr>
        <p:spPr>
          <a:xfrm>
            <a:off x="4648200" y="2895600"/>
            <a:ext cx="4038600" cy="669386"/>
          </a:xfrm>
        </p:spPr>
        <p:txBody>
          <a:bodyPr/>
          <a:lstStyle/>
          <a:p>
            <a:pPr marL="292608" indent="-292608">
              <a:buFont typeface="Arial" panose="020B0604020202020204" pitchFamily="34" charset="0"/>
              <a:buChar char="•"/>
            </a:pPr>
            <a:r>
              <a:rPr lang="en-US" altLang="en-US" sz="2000" dirty="0"/>
              <a:t>Evaluate the initial and final potential energy.</a:t>
            </a:r>
          </a:p>
        </p:txBody>
      </p:sp>
      <p:sp>
        <p:nvSpPr>
          <p:cNvPr id="7" name="Content Placeholder 6"/>
          <p:cNvSpPr>
            <a:spLocks noGrp="1"/>
          </p:cNvSpPr>
          <p:nvPr>
            <p:ph idx="14"/>
          </p:nvPr>
        </p:nvSpPr>
        <p:spPr>
          <a:xfrm>
            <a:off x="4648200" y="3680582"/>
            <a:ext cx="4038600" cy="980049"/>
          </a:xfrm>
        </p:spPr>
        <p:txBody>
          <a:bodyPr/>
          <a:lstStyle/>
          <a:p>
            <a:pPr marL="292608" indent="-292608">
              <a:buFont typeface="Arial" panose="020B0604020202020204" pitchFamily="34" charset="0"/>
              <a:buChar char="•"/>
            </a:pPr>
            <a:r>
              <a:rPr lang="en-US" altLang="en-US" sz="2000" dirty="0"/>
              <a:t>Express the final kinetic energy in terms of the final angular velocity of the rod.</a:t>
            </a:r>
          </a:p>
        </p:txBody>
      </p:sp>
      <p:sp>
        <p:nvSpPr>
          <p:cNvPr id="8" name="Content Placeholder 7"/>
          <p:cNvSpPr>
            <a:spLocks noGrp="1"/>
          </p:cNvSpPr>
          <p:nvPr>
            <p:ph idx="15"/>
          </p:nvPr>
        </p:nvSpPr>
        <p:spPr>
          <a:xfrm>
            <a:off x="4648200" y="4741456"/>
            <a:ext cx="4038600" cy="980049"/>
          </a:xfrm>
        </p:spPr>
        <p:txBody>
          <a:bodyPr/>
          <a:lstStyle/>
          <a:p>
            <a:pPr marL="292608" indent="-292608">
              <a:buFont typeface="Arial" panose="020B0604020202020204" pitchFamily="34" charset="0"/>
              <a:buChar char="•"/>
            </a:pPr>
            <a:r>
              <a:rPr lang="en-US" altLang="en-US" sz="2000" dirty="0"/>
              <a:t>Based on the free-body-diagram equation, solve for the reactions at the pivot.</a:t>
            </a:r>
          </a:p>
        </p:txBody>
      </p:sp>
    </p:spTree>
    <p:extLst>
      <p:ext uri="{BB962C8B-B14F-4D97-AF65-F5344CB8AC3E}">
        <p14:creationId xmlns:p14="http://schemas.microsoft.com/office/powerpoint/2010/main" val="5474953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85800"/>
          </a:xfrm>
        </p:spPr>
        <p:txBody>
          <a:bodyPr/>
          <a:lstStyle/>
          <a:p>
            <a:r>
              <a:rPr lang="en-US" altLang="en-US" sz="4000" b="1" dirty="0">
                <a:ea typeface="ＭＳ Ｐゴシック" pitchFamily="34" charset="-128"/>
              </a:rPr>
              <a:t>Sample Problem 17.4 </a:t>
            </a:r>
            <a:r>
              <a:rPr lang="en-US" altLang="en-US" sz="1000" dirty="0">
                <a:ea typeface="ＭＳ Ｐゴシック" pitchFamily="34" charset="-128"/>
              </a:rPr>
              <a:t>2</a:t>
            </a:r>
            <a:endParaRPr lang="en-US" sz="1000"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42" y="1240182"/>
            <a:ext cx="2730596" cy="2087743"/>
          </a:xfrm>
          <a:prstGeom prst="rect">
            <a:avLst/>
          </a:prstGeom>
        </p:spPr>
      </p:pic>
      <p:sp>
        <p:nvSpPr>
          <p:cNvPr id="3" name="Content Placeholder 2"/>
          <p:cNvSpPr>
            <a:spLocks noGrp="1"/>
          </p:cNvSpPr>
          <p:nvPr>
            <p:ph idx="1"/>
          </p:nvPr>
        </p:nvSpPr>
        <p:spPr>
          <a:xfrm>
            <a:off x="3581400" y="838200"/>
            <a:ext cx="5257800" cy="1435100"/>
          </a:xfrm>
        </p:spPr>
        <p:txBody>
          <a:bodyPr/>
          <a:lstStyle/>
          <a:p>
            <a:pPr>
              <a:spcAft>
                <a:spcPts val="500"/>
              </a:spcAft>
            </a:pPr>
            <a:r>
              <a:rPr lang="en-US" altLang="en-US" sz="1800" b="1" dirty="0">
                <a:solidFill>
                  <a:srgbClr val="AD0B1E"/>
                </a:solidFill>
              </a:rPr>
              <a:t>Modeling and Analysis:</a:t>
            </a:r>
          </a:p>
          <a:p>
            <a:pPr marL="292608" indent="-292608">
              <a:buFontTx/>
              <a:buChar char="•"/>
            </a:pPr>
            <a:r>
              <a:rPr lang="en-US" altLang="en-US" sz="1800" dirty="0"/>
              <a:t>The weight and spring forces are conservative. The principle of work and energy can be expressed as</a:t>
            </a:r>
          </a:p>
          <a:p>
            <a:pPr indent="1074738"/>
            <a:r>
              <a:rPr lang="en-US" altLang="en-US" sz="1800" i="1" dirty="0"/>
              <a:t>T</a:t>
            </a:r>
            <a:r>
              <a:rPr lang="en-US" altLang="en-US" sz="1800" baseline="-25000" dirty="0"/>
              <a:t>1</a:t>
            </a:r>
            <a:r>
              <a:rPr lang="en-US" altLang="en-US" sz="1800" dirty="0"/>
              <a:t> + </a:t>
            </a:r>
            <a:r>
              <a:rPr lang="en-US" altLang="en-US" sz="1800" i="1" dirty="0"/>
              <a:t>V</a:t>
            </a:r>
            <a:r>
              <a:rPr lang="en-US" altLang="en-US" sz="1800" baseline="-25000" dirty="0"/>
              <a:t>1</a:t>
            </a:r>
            <a:r>
              <a:rPr lang="en-US" altLang="en-US" sz="1800" dirty="0"/>
              <a:t> = </a:t>
            </a:r>
            <a:r>
              <a:rPr lang="en-US" altLang="en-US" sz="1800" i="1" dirty="0"/>
              <a:t>T</a:t>
            </a:r>
            <a:r>
              <a:rPr lang="en-US" altLang="en-US" sz="1800" baseline="-25000" dirty="0"/>
              <a:t>2</a:t>
            </a:r>
            <a:r>
              <a:rPr lang="en-US" altLang="en-US" sz="1800" dirty="0"/>
              <a:t> + </a:t>
            </a:r>
            <a:r>
              <a:rPr lang="en-US" altLang="en-US" sz="1800" i="1" dirty="0"/>
              <a:t>V</a:t>
            </a:r>
            <a:r>
              <a:rPr lang="en-US" altLang="en-US" sz="1800" baseline="-25000" dirty="0"/>
              <a:t>2</a:t>
            </a:r>
            <a:endParaRPr lang="en-US" altLang="en-US" sz="1800" dirty="0"/>
          </a:p>
        </p:txBody>
      </p:sp>
      <p:sp>
        <p:nvSpPr>
          <p:cNvPr id="6" name="Content Placeholder 5"/>
          <p:cNvSpPr>
            <a:spLocks noGrp="1"/>
          </p:cNvSpPr>
          <p:nvPr>
            <p:ph idx="13"/>
          </p:nvPr>
        </p:nvSpPr>
        <p:spPr>
          <a:xfrm>
            <a:off x="3581400" y="2407002"/>
            <a:ext cx="5105400" cy="373906"/>
          </a:xfrm>
        </p:spPr>
        <p:txBody>
          <a:bodyPr/>
          <a:lstStyle/>
          <a:p>
            <a:pPr marL="292608" indent="-292608">
              <a:buFont typeface="Arial" panose="020B0604020202020204" pitchFamily="34" charset="0"/>
              <a:buChar char="•"/>
            </a:pPr>
            <a:r>
              <a:rPr lang="en-US" altLang="en-US" sz="1800" dirty="0"/>
              <a:t>Evaluate the initial and final potential energy.</a:t>
            </a:r>
          </a:p>
        </p:txBody>
      </p:sp>
      <p:graphicFrame>
        <p:nvGraphicFramePr>
          <p:cNvPr id="11" name="Object 5"/>
          <p:cNvGraphicFramePr>
            <a:graphicFrameLocks noChangeAspect="1"/>
          </p:cNvGraphicFramePr>
          <p:nvPr>
            <p:extLst>
              <p:ext uri="{D42A27DB-BD31-4B8C-83A1-F6EECF244321}">
                <p14:modId xmlns:p14="http://schemas.microsoft.com/office/powerpoint/2010/main" val="3599512858"/>
              </p:ext>
            </p:extLst>
          </p:nvPr>
        </p:nvGraphicFramePr>
        <p:xfrm>
          <a:off x="4312444" y="2819400"/>
          <a:ext cx="4221956" cy="685800"/>
        </p:xfrm>
        <a:graphic>
          <a:graphicData uri="http://schemas.openxmlformats.org/presentationml/2006/ole">
            <mc:AlternateContent xmlns:mc="http://schemas.openxmlformats.org/markup-compatibility/2006">
              <mc:Choice xmlns:v="urn:schemas-microsoft-com:vml" Requires="v">
                <p:oleObj spid="_x0000_s243914" name="Equation" r:id="rId4" imgW="2501640" imgH="406080" progId="Equation.DSMT4">
                  <p:embed/>
                </p:oleObj>
              </mc:Choice>
              <mc:Fallback>
                <p:oleObj name="Equation" r:id="rId4" imgW="2501640" imgH="406080" progId="Equation.DSMT4">
                  <p:embed/>
                  <p:pic>
                    <p:nvPicPr>
                      <p:cNvPr id="0" name=""/>
                      <p:cNvPicPr>
                        <a:picLocks noChangeAspect="1" noChangeArrowheads="1"/>
                      </p:cNvPicPr>
                      <p:nvPr/>
                    </p:nvPicPr>
                    <p:blipFill>
                      <a:blip r:embed="rId5"/>
                      <a:srcRect/>
                      <a:stretch>
                        <a:fillRect/>
                      </a:stretch>
                    </p:blipFill>
                    <p:spPr bwMode="auto">
                      <a:xfrm>
                        <a:off x="4312444" y="2819400"/>
                        <a:ext cx="4221956" cy="685800"/>
                      </a:xfrm>
                      <a:prstGeom prst="rect">
                        <a:avLst/>
                      </a:prstGeom>
                      <a:noFill/>
                      <a:ln>
                        <a:noFill/>
                      </a:ln>
                      <a:effectLst/>
                    </p:spPr>
                  </p:pic>
                </p:oleObj>
              </mc:Fallback>
            </mc:AlternateContent>
          </a:graphicData>
        </a:graphic>
      </p:graphicFrame>
      <p:graphicFrame>
        <p:nvGraphicFramePr>
          <p:cNvPr id="12" name="Object 2"/>
          <p:cNvGraphicFramePr>
            <a:graphicFrameLocks noChangeAspect="1"/>
          </p:cNvGraphicFramePr>
          <p:nvPr>
            <p:extLst>
              <p:ext uri="{D42A27DB-BD31-4B8C-83A1-F6EECF244321}">
                <p14:modId xmlns:p14="http://schemas.microsoft.com/office/powerpoint/2010/main" val="1122570723"/>
              </p:ext>
            </p:extLst>
          </p:nvPr>
        </p:nvGraphicFramePr>
        <p:xfrm>
          <a:off x="4267200" y="3689102"/>
          <a:ext cx="4038600" cy="654298"/>
        </p:xfrm>
        <a:graphic>
          <a:graphicData uri="http://schemas.openxmlformats.org/presentationml/2006/ole">
            <mc:AlternateContent xmlns:mc="http://schemas.openxmlformats.org/markup-compatibility/2006">
              <mc:Choice xmlns:v="urn:schemas-microsoft-com:vml" Requires="v">
                <p:oleObj spid="_x0000_s243915" name="Equation" r:id="rId6" imgW="2273040" imgH="368280" progId="Equation.DSMT4">
                  <p:embed/>
                </p:oleObj>
              </mc:Choice>
              <mc:Fallback>
                <p:oleObj name="Equation" r:id="rId6" imgW="2273040" imgH="368280" progId="Equation.DSMT4">
                  <p:embed/>
                  <p:pic>
                    <p:nvPicPr>
                      <p:cNvPr id="0" name=""/>
                      <p:cNvPicPr>
                        <a:picLocks noChangeAspect="1" noChangeArrowheads="1"/>
                      </p:cNvPicPr>
                      <p:nvPr/>
                    </p:nvPicPr>
                    <p:blipFill>
                      <a:blip r:embed="rId7"/>
                      <a:srcRect/>
                      <a:stretch>
                        <a:fillRect/>
                      </a:stretch>
                    </p:blipFill>
                    <p:spPr bwMode="auto">
                      <a:xfrm>
                        <a:off x="4267200" y="3689102"/>
                        <a:ext cx="4038600" cy="654298"/>
                      </a:xfrm>
                      <a:prstGeom prst="rect">
                        <a:avLst/>
                      </a:prstGeom>
                      <a:noFill/>
                      <a:ln>
                        <a:noFill/>
                      </a:ln>
                      <a:effectLst/>
                    </p:spPr>
                  </p:pic>
                </p:oleObj>
              </mc:Fallback>
            </mc:AlternateContent>
          </a:graphicData>
        </a:graphic>
      </p:graphicFrame>
      <p:graphicFrame>
        <p:nvGraphicFramePr>
          <p:cNvPr id="14" name="Object 3"/>
          <p:cNvGraphicFramePr>
            <a:graphicFrameLocks noChangeAspect="1"/>
          </p:cNvGraphicFramePr>
          <p:nvPr>
            <p:extLst>
              <p:ext uri="{D42A27DB-BD31-4B8C-83A1-F6EECF244321}">
                <p14:modId xmlns:p14="http://schemas.microsoft.com/office/powerpoint/2010/main" val="945866157"/>
              </p:ext>
            </p:extLst>
          </p:nvPr>
        </p:nvGraphicFramePr>
        <p:xfrm>
          <a:off x="1209675" y="4038600"/>
          <a:ext cx="2135734" cy="1273175"/>
        </p:xfrm>
        <a:graphic>
          <a:graphicData uri="http://schemas.openxmlformats.org/presentationml/2006/ole">
            <mc:AlternateContent xmlns:mc="http://schemas.openxmlformats.org/markup-compatibility/2006">
              <mc:Choice xmlns:v="urn:schemas-microsoft-com:vml" Requires="v">
                <p:oleObj spid="_x0000_s243916" name="Equation" r:id="rId8" imgW="1193760" imgH="711000" progId="Equation.DSMT4">
                  <p:embed/>
                </p:oleObj>
              </mc:Choice>
              <mc:Fallback>
                <p:oleObj name="Equation" r:id="rId8" imgW="1193760" imgH="711000" progId="Equation.DSMT4">
                  <p:embed/>
                  <p:pic>
                    <p:nvPicPr>
                      <p:cNvPr id="0" name=""/>
                      <p:cNvPicPr>
                        <a:picLocks noChangeAspect="1" noChangeArrowheads="1"/>
                      </p:cNvPicPr>
                      <p:nvPr/>
                    </p:nvPicPr>
                    <p:blipFill>
                      <a:blip r:embed="rId9"/>
                      <a:srcRect/>
                      <a:stretch>
                        <a:fillRect/>
                      </a:stretch>
                    </p:blipFill>
                    <p:spPr bwMode="auto">
                      <a:xfrm>
                        <a:off x="1209675" y="4038600"/>
                        <a:ext cx="2135734" cy="1273175"/>
                      </a:xfrm>
                      <a:prstGeom prst="rect">
                        <a:avLst/>
                      </a:prstGeom>
                      <a:noFill/>
                      <a:ln>
                        <a:noFill/>
                      </a:ln>
                      <a:effectLst/>
                    </p:spPr>
                  </p:pic>
                </p:oleObj>
              </mc:Fallback>
            </mc:AlternateContent>
          </a:graphicData>
        </a:graphic>
      </p:graphicFrame>
      <p:sp>
        <p:nvSpPr>
          <p:cNvPr id="7" name="Content Placeholder 6"/>
          <p:cNvSpPr>
            <a:spLocks noGrp="1"/>
          </p:cNvSpPr>
          <p:nvPr>
            <p:ph idx="14"/>
          </p:nvPr>
        </p:nvSpPr>
        <p:spPr>
          <a:xfrm>
            <a:off x="3593004" y="4514654"/>
            <a:ext cx="5322395" cy="628650"/>
          </a:xfrm>
        </p:spPr>
        <p:txBody>
          <a:bodyPr/>
          <a:lstStyle/>
          <a:p>
            <a:pPr marL="292608" indent="-292608">
              <a:buFont typeface="Arial" panose="020B0604020202020204" pitchFamily="34" charset="0"/>
              <a:buChar char="•"/>
            </a:pPr>
            <a:r>
              <a:rPr lang="en-US" altLang="en-US" sz="1800" dirty="0"/>
              <a:t>Express the final kinetic energy in terms of the angular velocity of the rod.</a:t>
            </a:r>
          </a:p>
        </p:txBody>
      </p:sp>
      <p:graphicFrame>
        <p:nvGraphicFramePr>
          <p:cNvPr id="13" name="Object 4"/>
          <p:cNvGraphicFramePr>
            <a:graphicFrameLocks noChangeAspect="1"/>
          </p:cNvGraphicFramePr>
          <p:nvPr>
            <p:extLst>
              <p:ext uri="{D42A27DB-BD31-4B8C-83A1-F6EECF244321}">
                <p14:modId xmlns:p14="http://schemas.microsoft.com/office/powerpoint/2010/main" val="33305267"/>
              </p:ext>
            </p:extLst>
          </p:nvPr>
        </p:nvGraphicFramePr>
        <p:xfrm>
          <a:off x="4179455" y="5257800"/>
          <a:ext cx="4412672" cy="990600"/>
        </p:xfrm>
        <a:graphic>
          <a:graphicData uri="http://schemas.openxmlformats.org/presentationml/2006/ole">
            <mc:AlternateContent xmlns:mc="http://schemas.openxmlformats.org/markup-compatibility/2006">
              <mc:Choice xmlns:v="urn:schemas-microsoft-com:vml" Requires="v">
                <p:oleObj spid="_x0000_s243917" name="Equation" r:id="rId10" imgW="2489040" imgH="558720" progId="Equation.DSMT4">
                  <p:embed/>
                </p:oleObj>
              </mc:Choice>
              <mc:Fallback>
                <p:oleObj name="Equation" r:id="rId10" imgW="2489040" imgH="558720" progId="Equation.DSMT4">
                  <p:embed/>
                  <p:pic>
                    <p:nvPicPr>
                      <p:cNvPr id="0" name=""/>
                      <p:cNvPicPr>
                        <a:picLocks noChangeAspect="1" noChangeArrowheads="1"/>
                      </p:cNvPicPr>
                      <p:nvPr/>
                    </p:nvPicPr>
                    <p:blipFill>
                      <a:blip r:embed="rId11"/>
                      <a:srcRect/>
                      <a:stretch>
                        <a:fillRect/>
                      </a:stretch>
                    </p:blipFill>
                    <p:spPr bwMode="auto">
                      <a:xfrm>
                        <a:off x="4179455" y="5257800"/>
                        <a:ext cx="4412672" cy="9906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1455038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23704"/>
          </a:xfrm>
        </p:spPr>
        <p:txBody>
          <a:bodyPr/>
          <a:lstStyle/>
          <a:p>
            <a:r>
              <a:rPr lang="en-US" altLang="en-US" sz="4000" b="1" dirty="0">
                <a:ea typeface="ＭＳ Ｐゴシック" pitchFamily="34" charset="-128"/>
              </a:rPr>
              <a:t>Sample Problem 17.4 </a:t>
            </a:r>
            <a:r>
              <a:rPr lang="en-US" altLang="en-US" sz="1000" dirty="0">
                <a:ea typeface="ＭＳ Ｐゴシック" pitchFamily="34" charset="-128"/>
              </a:rPr>
              <a:t>3</a:t>
            </a:r>
            <a:endParaRPr lang="en-US" sz="1000" dirty="0"/>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506" y="1035704"/>
            <a:ext cx="2532254" cy="1936096"/>
          </a:xfrm>
          <a:prstGeom prst="rect">
            <a:avLst/>
          </a:prstGeom>
        </p:spPr>
      </p:pic>
      <p:sp>
        <p:nvSpPr>
          <p:cNvPr id="3" name="Content Placeholder 2"/>
          <p:cNvSpPr>
            <a:spLocks noGrp="1"/>
          </p:cNvSpPr>
          <p:nvPr>
            <p:ph idx="1"/>
          </p:nvPr>
        </p:nvSpPr>
        <p:spPr>
          <a:xfrm>
            <a:off x="3017404" y="838200"/>
            <a:ext cx="5334000" cy="411297"/>
          </a:xfrm>
        </p:spPr>
        <p:txBody>
          <a:bodyPr/>
          <a:lstStyle/>
          <a:p>
            <a:r>
              <a:rPr lang="en-US" altLang="en-US" sz="1800" dirty="0"/>
              <a:t>From the principle of work and energy,</a:t>
            </a:r>
          </a:p>
        </p:txBody>
      </p:sp>
      <p:graphicFrame>
        <p:nvGraphicFramePr>
          <p:cNvPr id="10" name="Object 19"/>
          <p:cNvGraphicFramePr>
            <a:graphicFrameLocks noChangeAspect="1"/>
          </p:cNvGraphicFramePr>
          <p:nvPr>
            <p:extLst>
              <p:ext uri="{D42A27DB-BD31-4B8C-83A1-F6EECF244321}">
                <p14:modId xmlns:p14="http://schemas.microsoft.com/office/powerpoint/2010/main" val="2549669319"/>
              </p:ext>
            </p:extLst>
          </p:nvPr>
        </p:nvGraphicFramePr>
        <p:xfrm>
          <a:off x="3597298" y="1447800"/>
          <a:ext cx="2643165" cy="555625"/>
        </p:xfrm>
        <a:graphic>
          <a:graphicData uri="http://schemas.openxmlformats.org/presentationml/2006/ole">
            <mc:AlternateContent xmlns:mc="http://schemas.openxmlformats.org/markup-compatibility/2006">
              <mc:Choice xmlns:v="urn:schemas-microsoft-com:vml" Requires="v">
                <p:oleObj spid="_x0000_s250170" name="Equation" r:id="rId4" imgW="1752480" imgH="368280" progId="Equation.DSMT4">
                  <p:embed/>
                </p:oleObj>
              </mc:Choice>
              <mc:Fallback>
                <p:oleObj name="Equation" r:id="rId4" imgW="1752480" imgH="368280" progId="Equation.DSMT4">
                  <p:embed/>
                  <p:pic>
                    <p:nvPicPr>
                      <p:cNvPr id="0" name=""/>
                      <p:cNvPicPr>
                        <a:picLocks noChangeAspect="1" noChangeArrowheads="1"/>
                      </p:cNvPicPr>
                      <p:nvPr/>
                    </p:nvPicPr>
                    <p:blipFill>
                      <a:blip r:embed="rId5"/>
                      <a:srcRect/>
                      <a:stretch>
                        <a:fillRect/>
                      </a:stretch>
                    </p:blipFill>
                    <p:spPr bwMode="auto">
                      <a:xfrm>
                        <a:off x="3597298" y="1447800"/>
                        <a:ext cx="2643165" cy="555625"/>
                      </a:xfrm>
                      <a:prstGeom prst="rect">
                        <a:avLst/>
                      </a:prstGeom>
                      <a:noFill/>
                      <a:ln>
                        <a:noFill/>
                      </a:ln>
                      <a:effectLst/>
                    </p:spPr>
                  </p:pic>
                </p:oleObj>
              </mc:Fallback>
            </mc:AlternateContent>
          </a:graphicData>
        </a:graphic>
      </p:graphicFrame>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2800" y="1643160"/>
            <a:ext cx="1421736" cy="337482"/>
          </a:xfrm>
          <a:prstGeom prst="rect">
            <a:avLst/>
          </a:prstGeom>
        </p:spPr>
      </p:pic>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1691" y="3657600"/>
            <a:ext cx="2404507" cy="2012916"/>
          </a:xfrm>
          <a:prstGeom prst="rect">
            <a:avLst/>
          </a:prstGeom>
        </p:spPr>
      </p:pic>
      <p:sp>
        <p:nvSpPr>
          <p:cNvPr id="6" name="Content Placeholder 5"/>
          <p:cNvSpPr>
            <a:spLocks noGrp="1"/>
          </p:cNvSpPr>
          <p:nvPr>
            <p:ph idx="13"/>
          </p:nvPr>
        </p:nvSpPr>
        <p:spPr>
          <a:xfrm>
            <a:off x="3017404" y="2209800"/>
            <a:ext cx="5334000" cy="665999"/>
          </a:xfrm>
        </p:spPr>
        <p:txBody>
          <a:bodyPr/>
          <a:lstStyle/>
          <a:p>
            <a:pPr marL="292608" indent="-292608">
              <a:buFont typeface="Arial" panose="020B0604020202020204" pitchFamily="34" charset="0"/>
              <a:buChar char="•"/>
            </a:pPr>
            <a:r>
              <a:rPr lang="en-US" altLang="en-US" sz="1800" dirty="0"/>
              <a:t>Based on the free-body-diagram equation, solve for the reactions at the pivot.</a:t>
            </a:r>
          </a:p>
        </p:txBody>
      </p:sp>
      <p:graphicFrame>
        <p:nvGraphicFramePr>
          <p:cNvPr id="12" name="Object 15"/>
          <p:cNvGraphicFramePr>
            <a:graphicFrameLocks noChangeAspect="1"/>
          </p:cNvGraphicFramePr>
          <p:nvPr>
            <p:extLst>
              <p:ext uri="{D42A27DB-BD31-4B8C-83A1-F6EECF244321}">
                <p14:modId xmlns:p14="http://schemas.microsoft.com/office/powerpoint/2010/main" val="1079046698"/>
              </p:ext>
            </p:extLst>
          </p:nvPr>
        </p:nvGraphicFramePr>
        <p:xfrm>
          <a:off x="3429000" y="2971800"/>
          <a:ext cx="3901435" cy="609600"/>
        </p:xfrm>
        <a:graphic>
          <a:graphicData uri="http://schemas.openxmlformats.org/presentationml/2006/ole">
            <mc:AlternateContent xmlns:mc="http://schemas.openxmlformats.org/markup-compatibility/2006">
              <mc:Choice xmlns:v="urn:schemas-microsoft-com:vml" Requires="v">
                <p:oleObj spid="_x0000_s250171" name="Equation" r:id="rId8" imgW="2514600" imgH="393480" progId="Equation.DSMT4">
                  <p:embed/>
                </p:oleObj>
              </mc:Choice>
              <mc:Fallback>
                <p:oleObj name="Equation" r:id="rId8" imgW="2514600" imgH="393480" progId="Equation.DSMT4">
                  <p:embed/>
                  <p:pic>
                    <p:nvPicPr>
                      <p:cNvPr id="0" name=""/>
                      <p:cNvPicPr>
                        <a:picLocks noChangeAspect="1" noChangeArrowheads="1"/>
                      </p:cNvPicPr>
                      <p:nvPr/>
                    </p:nvPicPr>
                    <p:blipFill>
                      <a:blip r:embed="rId9"/>
                      <a:srcRect/>
                      <a:stretch>
                        <a:fillRect/>
                      </a:stretch>
                    </p:blipFill>
                    <p:spPr bwMode="auto">
                      <a:xfrm>
                        <a:off x="3429000" y="2971800"/>
                        <a:ext cx="3901435" cy="609600"/>
                      </a:xfrm>
                      <a:prstGeom prst="rect">
                        <a:avLst/>
                      </a:prstGeom>
                      <a:noFill/>
                      <a:ln>
                        <a:noFill/>
                      </a:ln>
                      <a:effectLst/>
                    </p:spPr>
                  </p:pic>
                </p:oleObj>
              </mc:Fallback>
            </mc:AlternateContent>
          </a:graphicData>
        </a:graphic>
      </p:graphicFrame>
      <p:graphicFrame>
        <p:nvGraphicFramePr>
          <p:cNvPr id="13" name="Object 16"/>
          <p:cNvGraphicFramePr>
            <a:graphicFrameLocks noChangeAspect="1"/>
          </p:cNvGraphicFramePr>
          <p:nvPr>
            <p:extLst>
              <p:ext uri="{D42A27DB-BD31-4B8C-83A1-F6EECF244321}">
                <p14:modId xmlns:p14="http://schemas.microsoft.com/office/powerpoint/2010/main" val="1546156094"/>
              </p:ext>
            </p:extLst>
          </p:nvPr>
        </p:nvGraphicFramePr>
        <p:xfrm>
          <a:off x="7581307" y="2930524"/>
          <a:ext cx="1486493" cy="574675"/>
        </p:xfrm>
        <a:graphic>
          <a:graphicData uri="http://schemas.openxmlformats.org/presentationml/2006/ole">
            <mc:AlternateContent xmlns:mc="http://schemas.openxmlformats.org/markup-compatibility/2006">
              <mc:Choice xmlns:v="urn:schemas-microsoft-com:vml" Requires="v">
                <p:oleObj spid="_x0000_s250172" name="Equation" r:id="rId10" imgW="1015920" imgH="393480" progId="Equation.DSMT4">
                  <p:embed/>
                </p:oleObj>
              </mc:Choice>
              <mc:Fallback>
                <p:oleObj name="Equation" r:id="rId10" imgW="1015920" imgH="393480" progId="Equation.DSMT4">
                  <p:embed/>
                  <p:pic>
                    <p:nvPicPr>
                      <p:cNvPr id="0" name=""/>
                      <p:cNvPicPr>
                        <a:picLocks noChangeAspect="1" noChangeArrowheads="1"/>
                      </p:cNvPicPr>
                      <p:nvPr/>
                    </p:nvPicPr>
                    <p:blipFill>
                      <a:blip r:embed="rId11"/>
                      <a:srcRect/>
                      <a:stretch>
                        <a:fillRect/>
                      </a:stretch>
                    </p:blipFill>
                    <p:spPr bwMode="auto">
                      <a:xfrm>
                        <a:off x="7581307" y="2930524"/>
                        <a:ext cx="1486493" cy="574675"/>
                      </a:xfrm>
                      <a:prstGeom prst="rect">
                        <a:avLst/>
                      </a:prstGeom>
                      <a:noFill/>
                      <a:ln>
                        <a:noFill/>
                      </a:ln>
                      <a:effectLst/>
                    </p:spPr>
                  </p:pic>
                </p:oleObj>
              </mc:Fallback>
            </mc:AlternateContent>
          </a:graphicData>
        </a:graphic>
      </p:graphicFrame>
      <p:graphicFrame>
        <p:nvGraphicFramePr>
          <p:cNvPr id="14" name="Object 14"/>
          <p:cNvGraphicFramePr>
            <a:graphicFrameLocks noChangeAspect="1"/>
          </p:cNvGraphicFramePr>
          <p:nvPr>
            <p:extLst>
              <p:ext uri="{D42A27DB-BD31-4B8C-83A1-F6EECF244321}">
                <p14:modId xmlns:p14="http://schemas.microsoft.com/office/powerpoint/2010/main" val="283275439"/>
              </p:ext>
            </p:extLst>
          </p:nvPr>
        </p:nvGraphicFramePr>
        <p:xfrm>
          <a:off x="3354532" y="4048703"/>
          <a:ext cx="199159" cy="233795"/>
        </p:xfrm>
        <a:graphic>
          <a:graphicData uri="http://schemas.openxmlformats.org/presentationml/2006/ole">
            <mc:AlternateContent xmlns:mc="http://schemas.openxmlformats.org/markup-compatibility/2006">
              <mc:Choice xmlns:v="urn:schemas-microsoft-com:vml" Requires="v">
                <p:oleObj spid="_x0000_s250173" name="Bitmap Image" r:id="rId12" imgW="219240" imgH="257040" progId="Paint.Picture">
                  <p:embed/>
                </p:oleObj>
              </mc:Choice>
              <mc:Fallback>
                <p:oleObj name="Bitmap Image" r:id="rId12" imgW="219240" imgH="257040" progId="Paint.Picture">
                  <p:embed/>
                  <p:pic>
                    <p:nvPicPr>
                      <p:cNvPr id="0" name=""/>
                      <p:cNvPicPr>
                        <a:picLocks noChangeAspect="1" noChangeArrowheads="1"/>
                      </p:cNvPicPr>
                      <p:nvPr/>
                    </p:nvPicPr>
                    <p:blipFill>
                      <a:blip r:embed="rId13"/>
                      <a:srcRect/>
                      <a:stretch>
                        <a:fillRect/>
                      </a:stretch>
                    </p:blipFill>
                    <p:spPr bwMode="auto">
                      <a:xfrm>
                        <a:off x="3354532" y="4048703"/>
                        <a:ext cx="199159" cy="233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Object 13"/>
          <p:cNvGraphicFramePr>
            <a:graphicFrameLocks noChangeAspect="1"/>
          </p:cNvGraphicFramePr>
          <p:nvPr>
            <p:extLst>
              <p:ext uri="{D42A27DB-BD31-4B8C-83A1-F6EECF244321}">
                <p14:modId xmlns:p14="http://schemas.microsoft.com/office/powerpoint/2010/main" val="79685027"/>
              </p:ext>
            </p:extLst>
          </p:nvPr>
        </p:nvGraphicFramePr>
        <p:xfrm>
          <a:off x="3650529" y="4027777"/>
          <a:ext cx="1674091" cy="323273"/>
        </p:xfrm>
        <a:graphic>
          <a:graphicData uri="http://schemas.openxmlformats.org/presentationml/2006/ole">
            <mc:AlternateContent xmlns:mc="http://schemas.openxmlformats.org/markup-compatibility/2006">
              <mc:Choice xmlns:v="urn:schemas-microsoft-com:vml" Requires="v">
                <p:oleObj spid="_x0000_s250174" name="Equation" r:id="rId14" imgW="1841500" imgH="355600" progId="Equation.3">
                  <p:embed/>
                </p:oleObj>
              </mc:Choice>
              <mc:Fallback>
                <p:oleObj name="Equation" r:id="rId14" imgW="1841500" imgH="3556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50529" y="4027777"/>
                        <a:ext cx="1674091" cy="323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11"/>
          <p:cNvGraphicFramePr>
            <a:graphicFrameLocks noChangeAspect="1"/>
          </p:cNvGraphicFramePr>
          <p:nvPr>
            <p:extLst>
              <p:ext uri="{D42A27DB-BD31-4B8C-83A1-F6EECF244321}">
                <p14:modId xmlns:p14="http://schemas.microsoft.com/office/powerpoint/2010/main" val="4009009643"/>
              </p:ext>
            </p:extLst>
          </p:nvPr>
        </p:nvGraphicFramePr>
        <p:xfrm>
          <a:off x="5870431" y="4096709"/>
          <a:ext cx="1431636" cy="265545"/>
        </p:xfrm>
        <a:graphic>
          <a:graphicData uri="http://schemas.openxmlformats.org/presentationml/2006/ole">
            <mc:AlternateContent xmlns:mc="http://schemas.openxmlformats.org/markup-compatibility/2006">
              <mc:Choice xmlns:v="urn:schemas-microsoft-com:vml" Requires="v">
                <p:oleObj spid="_x0000_s250175" name="Equation" r:id="rId16" imgW="1574800" imgH="292100" progId="Equation.3">
                  <p:embed/>
                </p:oleObj>
              </mc:Choice>
              <mc:Fallback>
                <p:oleObj name="Equation" r:id="rId16" imgW="1574800" imgH="2921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70431" y="4096709"/>
                        <a:ext cx="1431636" cy="2655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12"/>
          <p:cNvGraphicFramePr>
            <a:graphicFrameLocks noChangeAspect="1"/>
          </p:cNvGraphicFramePr>
          <p:nvPr>
            <p:extLst>
              <p:ext uri="{D42A27DB-BD31-4B8C-83A1-F6EECF244321}">
                <p14:modId xmlns:p14="http://schemas.microsoft.com/office/powerpoint/2010/main" val="139676356"/>
              </p:ext>
            </p:extLst>
          </p:nvPr>
        </p:nvGraphicFramePr>
        <p:xfrm>
          <a:off x="7866063" y="4136684"/>
          <a:ext cx="484909" cy="207818"/>
        </p:xfrm>
        <a:graphic>
          <a:graphicData uri="http://schemas.openxmlformats.org/presentationml/2006/ole">
            <mc:AlternateContent xmlns:mc="http://schemas.openxmlformats.org/markup-compatibility/2006">
              <mc:Choice xmlns:v="urn:schemas-microsoft-com:vml" Requires="v">
                <p:oleObj spid="_x0000_s250176" name="Equation" r:id="rId18" imgW="533169" imgH="228501" progId="Equation.3">
                  <p:embed/>
                </p:oleObj>
              </mc:Choice>
              <mc:Fallback>
                <p:oleObj name="Equation" r:id="rId18" imgW="533169" imgH="228501"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866063" y="4136684"/>
                        <a:ext cx="484909" cy="2078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10"/>
          <p:cNvGraphicFramePr>
            <a:graphicFrameLocks noChangeAspect="1"/>
          </p:cNvGraphicFramePr>
          <p:nvPr>
            <p:extLst>
              <p:ext uri="{D42A27DB-BD31-4B8C-83A1-F6EECF244321}">
                <p14:modId xmlns:p14="http://schemas.microsoft.com/office/powerpoint/2010/main" val="2448236758"/>
              </p:ext>
            </p:extLst>
          </p:nvPr>
        </p:nvGraphicFramePr>
        <p:xfrm>
          <a:off x="3356264" y="4484255"/>
          <a:ext cx="233795" cy="181841"/>
        </p:xfrm>
        <a:graphic>
          <a:graphicData uri="http://schemas.openxmlformats.org/presentationml/2006/ole">
            <mc:AlternateContent xmlns:mc="http://schemas.openxmlformats.org/markup-compatibility/2006">
              <mc:Choice xmlns:v="urn:schemas-microsoft-com:vml" Requires="v">
                <p:oleObj spid="_x0000_s250177" name="Bitmap Image" r:id="rId20" imgW="257040" imgH="200160" progId="Paint.Picture">
                  <p:embed/>
                </p:oleObj>
              </mc:Choice>
              <mc:Fallback>
                <p:oleObj name="Bitmap Image" r:id="rId20" imgW="257040" imgH="200160" progId="Paint.Picture">
                  <p:embed/>
                  <p:pic>
                    <p:nvPicPr>
                      <p:cNvPr id="0" name=""/>
                      <p:cNvPicPr>
                        <a:picLocks noChangeAspect="1" noChangeArrowheads="1"/>
                      </p:cNvPicPr>
                      <p:nvPr/>
                    </p:nvPicPr>
                    <p:blipFill>
                      <a:blip r:embed="rId21"/>
                      <a:srcRect/>
                      <a:stretch>
                        <a:fillRect/>
                      </a:stretch>
                    </p:blipFill>
                    <p:spPr bwMode="auto">
                      <a:xfrm>
                        <a:off x="3356264" y="4484255"/>
                        <a:ext cx="233795" cy="181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 name="Object 9"/>
          <p:cNvGraphicFramePr>
            <a:graphicFrameLocks noChangeAspect="1"/>
          </p:cNvGraphicFramePr>
          <p:nvPr>
            <p:extLst>
              <p:ext uri="{D42A27DB-BD31-4B8C-83A1-F6EECF244321}">
                <p14:modId xmlns:p14="http://schemas.microsoft.com/office/powerpoint/2010/main" val="1018054445"/>
              </p:ext>
            </p:extLst>
          </p:nvPr>
        </p:nvGraphicFramePr>
        <p:xfrm>
          <a:off x="3684011" y="4437352"/>
          <a:ext cx="1454727" cy="323273"/>
        </p:xfrm>
        <a:graphic>
          <a:graphicData uri="http://schemas.openxmlformats.org/presentationml/2006/ole">
            <mc:AlternateContent xmlns:mc="http://schemas.openxmlformats.org/markup-compatibility/2006">
              <mc:Choice xmlns:v="urn:schemas-microsoft-com:vml" Requires="v">
                <p:oleObj spid="_x0000_s250178" name="Equation" r:id="rId22" imgW="1600200" imgH="355600" progId="Equation.3">
                  <p:embed/>
                </p:oleObj>
              </mc:Choice>
              <mc:Fallback>
                <p:oleObj name="Equation" r:id="rId22" imgW="1600200" imgH="355600"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684011" y="4437352"/>
                        <a:ext cx="1454727" cy="323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7"/>
          <p:cNvGraphicFramePr>
            <a:graphicFrameLocks noChangeAspect="1"/>
          </p:cNvGraphicFramePr>
          <p:nvPr>
            <p:extLst>
              <p:ext uri="{D42A27DB-BD31-4B8C-83A1-F6EECF244321}">
                <p14:modId xmlns:p14="http://schemas.microsoft.com/office/powerpoint/2010/main" val="1876250094"/>
              </p:ext>
            </p:extLst>
          </p:nvPr>
        </p:nvGraphicFramePr>
        <p:xfrm>
          <a:off x="5849649" y="4553909"/>
          <a:ext cx="1016000" cy="265545"/>
        </p:xfrm>
        <a:graphic>
          <a:graphicData uri="http://schemas.openxmlformats.org/presentationml/2006/ole">
            <mc:AlternateContent xmlns:mc="http://schemas.openxmlformats.org/markup-compatibility/2006">
              <mc:Choice xmlns:v="urn:schemas-microsoft-com:vml" Requires="v">
                <p:oleObj spid="_x0000_s250179" name="Equation" r:id="rId24" imgW="1117600" imgH="292100" progId="Equation.3">
                  <p:embed/>
                </p:oleObj>
              </mc:Choice>
              <mc:Fallback>
                <p:oleObj name="Equation" r:id="rId24" imgW="1117600" imgH="292100"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849649" y="4553909"/>
                        <a:ext cx="1016000" cy="2655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8"/>
          <p:cNvGraphicFramePr>
            <a:graphicFrameLocks noChangeAspect="1"/>
          </p:cNvGraphicFramePr>
          <p:nvPr>
            <p:extLst>
              <p:ext uri="{D42A27DB-BD31-4B8C-83A1-F6EECF244321}">
                <p14:modId xmlns:p14="http://schemas.microsoft.com/office/powerpoint/2010/main" val="1318180581"/>
              </p:ext>
            </p:extLst>
          </p:nvPr>
        </p:nvGraphicFramePr>
        <p:xfrm>
          <a:off x="7843693" y="4521778"/>
          <a:ext cx="577273" cy="265545"/>
        </p:xfrm>
        <a:graphic>
          <a:graphicData uri="http://schemas.openxmlformats.org/presentationml/2006/ole">
            <mc:AlternateContent xmlns:mc="http://schemas.openxmlformats.org/markup-compatibility/2006">
              <mc:Choice xmlns:v="urn:schemas-microsoft-com:vml" Requires="v">
                <p:oleObj spid="_x0000_s250180" name="Equation" r:id="rId26" imgW="634725" imgH="291973" progId="Equation.3">
                  <p:embed/>
                </p:oleObj>
              </mc:Choice>
              <mc:Fallback>
                <p:oleObj name="Equation" r:id="rId26" imgW="634725" imgH="291973" progId="Equation.3">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843693" y="4521778"/>
                        <a:ext cx="577273" cy="2655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6"/>
          <p:cNvGraphicFramePr>
            <a:graphicFrameLocks noChangeAspect="1"/>
          </p:cNvGraphicFramePr>
          <p:nvPr>
            <p:extLst>
              <p:ext uri="{D42A27DB-BD31-4B8C-83A1-F6EECF244321}">
                <p14:modId xmlns:p14="http://schemas.microsoft.com/office/powerpoint/2010/main" val="1578603341"/>
              </p:ext>
            </p:extLst>
          </p:nvPr>
        </p:nvGraphicFramePr>
        <p:xfrm>
          <a:off x="3352800" y="4939291"/>
          <a:ext cx="164523" cy="233795"/>
        </p:xfrm>
        <a:graphic>
          <a:graphicData uri="http://schemas.openxmlformats.org/presentationml/2006/ole">
            <mc:AlternateContent xmlns:mc="http://schemas.openxmlformats.org/markup-compatibility/2006">
              <mc:Choice xmlns:v="urn:schemas-microsoft-com:vml" Requires="v">
                <p:oleObj spid="_x0000_s250181" name="Bitmap Image" r:id="rId28" imgW="181096" imgH="257007" progId="Paint.Picture">
                  <p:embed/>
                </p:oleObj>
              </mc:Choice>
              <mc:Fallback>
                <p:oleObj name="Bitmap Image" r:id="rId28" imgW="181096" imgH="257007" progId="Paint.Picture">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352800" y="4939291"/>
                        <a:ext cx="164523" cy="233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 name="Object 5"/>
          <p:cNvGraphicFramePr>
            <a:graphicFrameLocks noChangeAspect="1"/>
          </p:cNvGraphicFramePr>
          <p:nvPr>
            <p:extLst>
              <p:ext uri="{D42A27DB-BD31-4B8C-83A1-F6EECF244321}">
                <p14:modId xmlns:p14="http://schemas.microsoft.com/office/powerpoint/2010/main" val="891909818"/>
              </p:ext>
            </p:extLst>
          </p:nvPr>
        </p:nvGraphicFramePr>
        <p:xfrm>
          <a:off x="3614161" y="4912159"/>
          <a:ext cx="1454727" cy="357909"/>
        </p:xfrm>
        <a:graphic>
          <a:graphicData uri="http://schemas.openxmlformats.org/presentationml/2006/ole">
            <mc:AlternateContent xmlns:mc="http://schemas.openxmlformats.org/markup-compatibility/2006">
              <mc:Choice xmlns:v="urn:schemas-microsoft-com:vml" Requires="v">
                <p:oleObj spid="_x0000_s250182" name="Equation" r:id="rId30" imgW="1600200" imgH="393700" progId="Equation.3">
                  <p:embed/>
                </p:oleObj>
              </mc:Choice>
              <mc:Fallback>
                <p:oleObj name="Equation" r:id="rId30" imgW="1600200" imgH="393700" progId="Equation.3">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614161" y="4912159"/>
                        <a:ext cx="1454727" cy="3579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4"/>
          <p:cNvGraphicFramePr>
            <a:graphicFrameLocks noChangeAspect="1"/>
          </p:cNvGraphicFramePr>
          <p:nvPr>
            <p:extLst>
              <p:ext uri="{D42A27DB-BD31-4B8C-83A1-F6EECF244321}">
                <p14:modId xmlns:p14="http://schemas.microsoft.com/office/powerpoint/2010/main" val="3124961306"/>
              </p:ext>
            </p:extLst>
          </p:nvPr>
        </p:nvGraphicFramePr>
        <p:xfrm>
          <a:off x="5857396" y="4953000"/>
          <a:ext cx="3134204" cy="914400"/>
        </p:xfrm>
        <a:graphic>
          <a:graphicData uri="http://schemas.openxmlformats.org/presentationml/2006/ole">
            <mc:AlternateContent xmlns:mc="http://schemas.openxmlformats.org/markup-compatibility/2006">
              <mc:Choice xmlns:v="urn:schemas-microsoft-com:vml" Requires="v">
                <p:oleObj spid="_x0000_s250183" name="Equation" r:id="rId32" imgW="1955520" imgH="571320" progId="Equation.DSMT4">
                  <p:embed/>
                </p:oleObj>
              </mc:Choice>
              <mc:Fallback>
                <p:oleObj name="Equation" r:id="rId32" imgW="1955520" imgH="571320" progId="Equation.DSMT4">
                  <p:embed/>
                  <p:pic>
                    <p:nvPicPr>
                      <p:cNvPr id="0" name=""/>
                      <p:cNvPicPr>
                        <a:picLocks noChangeAspect="1" noChangeArrowheads="1"/>
                      </p:cNvPicPr>
                      <p:nvPr/>
                    </p:nvPicPr>
                    <p:blipFill>
                      <a:blip r:embed="rId33"/>
                      <a:srcRect/>
                      <a:stretch>
                        <a:fillRect/>
                      </a:stretch>
                    </p:blipFill>
                    <p:spPr bwMode="auto">
                      <a:xfrm>
                        <a:off x="5857396" y="4953000"/>
                        <a:ext cx="3134204" cy="914400"/>
                      </a:xfrm>
                      <a:prstGeom prst="rect">
                        <a:avLst/>
                      </a:prstGeom>
                      <a:noFill/>
                      <a:ln>
                        <a:noFill/>
                      </a:ln>
                      <a:effectLst/>
                    </p:spPr>
                  </p:pic>
                </p:oleObj>
              </mc:Fallback>
            </mc:AlternateContent>
          </a:graphicData>
        </a:graphic>
      </p:graphicFrame>
      <p:graphicFrame>
        <p:nvGraphicFramePr>
          <p:cNvPr id="25" name="Object 2"/>
          <p:cNvGraphicFramePr>
            <a:graphicFrameLocks noChangeAspect="1"/>
          </p:cNvGraphicFramePr>
          <p:nvPr>
            <p:extLst>
              <p:ext uri="{D42A27DB-BD31-4B8C-83A1-F6EECF244321}">
                <p14:modId xmlns:p14="http://schemas.microsoft.com/office/powerpoint/2010/main" val="1603192138"/>
              </p:ext>
            </p:extLst>
          </p:nvPr>
        </p:nvGraphicFramePr>
        <p:xfrm>
          <a:off x="7619999" y="5969113"/>
          <a:ext cx="1189039" cy="355487"/>
        </p:xfrm>
        <a:graphic>
          <a:graphicData uri="http://schemas.openxmlformats.org/presentationml/2006/ole">
            <mc:AlternateContent xmlns:mc="http://schemas.openxmlformats.org/markup-compatibility/2006">
              <mc:Choice xmlns:v="urn:schemas-microsoft-com:vml" Requires="v">
                <p:oleObj spid="_x0000_s250184" name="Equation" r:id="rId34" imgW="723600" imgH="215640" progId="Equation.DSMT4">
                  <p:embed/>
                </p:oleObj>
              </mc:Choice>
              <mc:Fallback>
                <p:oleObj name="Equation" r:id="rId34" imgW="723600" imgH="215640" progId="Equation.DSMT4">
                  <p:embed/>
                  <p:pic>
                    <p:nvPicPr>
                      <p:cNvPr id="0" name=""/>
                      <p:cNvPicPr>
                        <a:picLocks noChangeAspect="1" noChangeArrowheads="1"/>
                      </p:cNvPicPr>
                      <p:nvPr/>
                    </p:nvPicPr>
                    <p:blipFill>
                      <a:blip r:embed="rId35"/>
                      <a:srcRect/>
                      <a:stretch>
                        <a:fillRect/>
                      </a:stretch>
                    </p:blipFill>
                    <p:spPr bwMode="auto">
                      <a:xfrm>
                        <a:off x="7619999" y="5969113"/>
                        <a:ext cx="1189039" cy="355487"/>
                      </a:xfrm>
                      <a:prstGeom prst="rect">
                        <a:avLst/>
                      </a:prstGeom>
                      <a:noFill/>
                      <a:ln>
                        <a:solidFill>
                          <a:srgbClr val="C00000"/>
                        </a:solidFill>
                      </a:ln>
                      <a:effectLst/>
                    </p:spPr>
                  </p:pic>
                </p:oleObj>
              </mc:Fallback>
            </mc:AlternateContent>
          </a:graphicData>
        </a:graphic>
      </p:graphicFrame>
    </p:spTree>
    <p:extLst>
      <p:ext uri="{BB962C8B-B14F-4D97-AF65-F5344CB8AC3E}">
        <p14:creationId xmlns:p14="http://schemas.microsoft.com/office/powerpoint/2010/main" val="35022092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06090"/>
          </a:xfrm>
        </p:spPr>
        <p:txBody>
          <a:bodyPr/>
          <a:lstStyle/>
          <a:p>
            <a:r>
              <a:rPr lang="en-US" altLang="en-US" sz="4000" b="1" dirty="0">
                <a:ea typeface="ＭＳ Ｐゴシック" pitchFamily="34" charset="-128"/>
              </a:rPr>
              <a:t>Sample Problem 17.4 </a:t>
            </a:r>
            <a:r>
              <a:rPr lang="en-US" altLang="en-US" sz="1000" dirty="0">
                <a:ea typeface="ＭＳ Ｐゴシック" pitchFamily="34" charset="-128"/>
              </a:rPr>
              <a:t>4</a:t>
            </a:r>
            <a:endParaRPr lang="en-US" sz="1000"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412" y="1311482"/>
            <a:ext cx="3055085" cy="1435522"/>
          </a:xfrm>
          <a:prstGeom prst="rect">
            <a:avLst/>
          </a:prstGeom>
        </p:spPr>
      </p:pic>
      <p:sp>
        <p:nvSpPr>
          <p:cNvPr id="3" name="Content Placeholder 2"/>
          <p:cNvSpPr>
            <a:spLocks noGrp="1"/>
          </p:cNvSpPr>
          <p:nvPr>
            <p:ph idx="1"/>
          </p:nvPr>
        </p:nvSpPr>
        <p:spPr>
          <a:xfrm>
            <a:off x="3810000" y="1057032"/>
            <a:ext cx="4876800" cy="2541832"/>
          </a:xfrm>
        </p:spPr>
        <p:txBody>
          <a:bodyPr/>
          <a:lstStyle/>
          <a:p>
            <a:pPr>
              <a:spcBef>
                <a:spcPct val="50000"/>
              </a:spcBef>
              <a:spcAft>
                <a:spcPts val="0"/>
              </a:spcAft>
            </a:pPr>
            <a:r>
              <a:rPr lang="en-US" altLang="en-US" sz="2000" b="1" dirty="0">
                <a:solidFill>
                  <a:srgbClr val="AD0B1E"/>
                </a:solidFill>
              </a:rPr>
              <a:t>Reflect and Think:</a:t>
            </a:r>
          </a:p>
          <a:p>
            <a:pPr marL="292608" indent="-292608">
              <a:spcBef>
                <a:spcPts val="1000"/>
              </a:spcBef>
              <a:spcAft>
                <a:spcPts val="0"/>
              </a:spcAft>
              <a:buFontTx/>
              <a:buChar char="•"/>
            </a:pPr>
            <a:r>
              <a:rPr lang="en-US" altLang="en-US" sz="2000" dirty="0"/>
              <a:t>This problem illustrates how you might need to supplement the conservation of energy with Newton’s second law.</a:t>
            </a:r>
          </a:p>
          <a:p>
            <a:pPr marL="292608" indent="-292608">
              <a:spcBef>
                <a:spcPts val="1000"/>
              </a:spcBef>
              <a:spcAft>
                <a:spcPts val="0"/>
              </a:spcAft>
              <a:buFontTx/>
              <a:buChar char="•"/>
            </a:pPr>
            <a:r>
              <a:rPr lang="en-US" altLang="en-US" sz="2000" dirty="0"/>
              <a:t>What if the spring constant had been smaller, say 30 </a:t>
            </a:r>
            <a:r>
              <a:rPr lang="en-US" altLang="en-US" sz="2000" dirty="0" err="1"/>
              <a:t>kN</a:t>
            </a:r>
            <a:r>
              <a:rPr lang="en-US" altLang="en-US" sz="2000" dirty="0"/>
              <a:t>/m? You would have found V</a:t>
            </a:r>
            <a:r>
              <a:rPr lang="en-US" altLang="en-US" sz="2000" baseline="-25000" dirty="0"/>
              <a:t>e1</a:t>
            </a:r>
            <a:r>
              <a:rPr lang="en-US" altLang="en-US" sz="2000" dirty="0"/>
              <a:t> = 9.375 J and then solved to</a:t>
            </a:r>
            <a:endParaRPr lang="en-US" sz="2000" dirty="0"/>
          </a:p>
        </p:txBody>
      </p:sp>
      <p:sp>
        <p:nvSpPr>
          <p:cNvPr id="8" name="Content Placeholder 7"/>
          <p:cNvSpPr>
            <a:spLocks noGrp="1"/>
          </p:cNvSpPr>
          <p:nvPr>
            <p:ph idx="15"/>
          </p:nvPr>
        </p:nvSpPr>
        <p:spPr>
          <a:xfrm>
            <a:off x="4083756" y="3553119"/>
            <a:ext cx="838200" cy="343501"/>
          </a:xfrm>
        </p:spPr>
        <p:txBody>
          <a:bodyPr/>
          <a:lstStyle/>
          <a:p>
            <a:r>
              <a:rPr lang="en-US" altLang="en-US" sz="2000" dirty="0"/>
              <a:t>obtain</a:t>
            </a:r>
            <a:endParaRPr lang="en-US" sz="2000" dirty="0"/>
          </a:p>
        </p:txBody>
      </p:sp>
      <p:graphicFrame>
        <p:nvGraphicFramePr>
          <p:cNvPr id="14" name="Object 13"/>
          <p:cNvGraphicFramePr>
            <a:graphicFrameLocks noChangeAspect="1"/>
          </p:cNvGraphicFramePr>
          <p:nvPr>
            <p:extLst>
              <p:ext uri="{D42A27DB-BD31-4B8C-83A1-F6EECF244321}">
                <p14:modId xmlns:p14="http://schemas.microsoft.com/office/powerpoint/2010/main" val="1620989829"/>
              </p:ext>
            </p:extLst>
          </p:nvPr>
        </p:nvGraphicFramePr>
        <p:xfrm>
          <a:off x="4894263" y="3582988"/>
          <a:ext cx="1431925" cy="388937"/>
        </p:xfrm>
        <a:graphic>
          <a:graphicData uri="http://schemas.openxmlformats.org/presentationml/2006/ole">
            <mc:AlternateContent xmlns:mc="http://schemas.openxmlformats.org/markup-compatibility/2006">
              <mc:Choice xmlns:v="urn:schemas-microsoft-com:vml" Requires="v">
                <p:oleObj spid="_x0000_s183574" name="Equation" r:id="rId4" imgW="888840" imgH="241200" progId="Equation.DSMT4">
                  <p:embed/>
                </p:oleObj>
              </mc:Choice>
              <mc:Fallback>
                <p:oleObj name="Equation" r:id="rId4" imgW="888840" imgH="241200" progId="Equation.DSMT4">
                  <p:embed/>
                  <p:pic>
                    <p:nvPicPr>
                      <p:cNvPr id="0" name=""/>
                      <p:cNvPicPr/>
                      <p:nvPr/>
                    </p:nvPicPr>
                    <p:blipFill>
                      <a:blip r:embed="rId5"/>
                      <a:stretch>
                        <a:fillRect/>
                      </a:stretch>
                    </p:blipFill>
                    <p:spPr>
                      <a:xfrm>
                        <a:off x="4894263" y="3582988"/>
                        <a:ext cx="1431925" cy="388937"/>
                      </a:xfrm>
                      <a:prstGeom prst="rect">
                        <a:avLst/>
                      </a:prstGeom>
                    </p:spPr>
                  </p:pic>
                </p:oleObj>
              </mc:Fallback>
            </mc:AlternateContent>
          </a:graphicData>
        </a:graphic>
      </p:graphicFrame>
      <p:sp>
        <p:nvSpPr>
          <p:cNvPr id="9" name="Content Placeholder 8"/>
          <p:cNvSpPr>
            <a:spLocks noGrp="1"/>
          </p:cNvSpPr>
          <p:nvPr>
            <p:ph idx="16"/>
          </p:nvPr>
        </p:nvSpPr>
        <p:spPr>
          <a:xfrm>
            <a:off x="3810000" y="4095162"/>
            <a:ext cx="4800600" cy="980049"/>
          </a:xfrm>
        </p:spPr>
        <p:txBody>
          <a:bodyPr/>
          <a:lstStyle/>
          <a:p>
            <a:pPr marL="292608" indent="-292608">
              <a:buFont typeface="Arial" panose="020B0604020202020204" pitchFamily="34" charset="0"/>
              <a:buChar char="•"/>
            </a:pPr>
            <a:r>
              <a:rPr lang="en-US" altLang="en-US" sz="2000" dirty="0"/>
              <a:t>This is clearly impossible and means that the rod would not make it to position 2 as assumed.</a:t>
            </a:r>
          </a:p>
        </p:txBody>
      </p:sp>
    </p:spTree>
    <p:extLst>
      <p:ext uri="{BB962C8B-B14F-4D97-AF65-F5344CB8AC3E}">
        <p14:creationId xmlns:p14="http://schemas.microsoft.com/office/powerpoint/2010/main" val="5135771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06692"/>
          </a:xfrm>
        </p:spPr>
        <p:txBody>
          <a:bodyPr/>
          <a:lstStyle/>
          <a:p>
            <a:r>
              <a:rPr lang="en-US" altLang="en-US" sz="4000" b="1" dirty="0">
                <a:ea typeface="ＭＳ Ｐゴシック" pitchFamily="34" charset="-128"/>
              </a:rPr>
              <a:t>Sample Problem 17.6 </a:t>
            </a:r>
            <a:r>
              <a:rPr lang="en-US" altLang="en-US" sz="1000" dirty="0">
                <a:ea typeface="ＭＳ Ｐゴシック" pitchFamily="34" charset="-128"/>
              </a:rPr>
              <a:t>1</a:t>
            </a:r>
            <a:endParaRPr lang="en-US" sz="1000" dirty="0"/>
          </a:p>
        </p:txBody>
      </p:sp>
      <p:pic>
        <p:nvPicPr>
          <p:cNvPr id="20" name="Picture 19" descr="Two-rod linkage ABD is pinned to an anchor point at A, has a pinned joint at B, and has a roller at D. Links AB and BD are both 0.75 m long and form a triangle with the horizontal surface on which A is anchored and D rolls. The angle of the links with the horizontal is bet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179" y="1507938"/>
            <a:ext cx="3634866" cy="2029779"/>
          </a:xfrm>
          <a:prstGeom prst="rect">
            <a:avLst/>
          </a:prstGeom>
        </p:spPr>
      </p:pic>
      <p:sp>
        <p:nvSpPr>
          <p:cNvPr id="9" name="Content Placeholder 8"/>
          <p:cNvSpPr>
            <a:spLocks noGrp="1"/>
          </p:cNvSpPr>
          <p:nvPr>
            <p:ph idx="16"/>
          </p:nvPr>
        </p:nvSpPr>
        <p:spPr>
          <a:xfrm>
            <a:off x="194733" y="3902614"/>
            <a:ext cx="4038600" cy="669386"/>
          </a:xfrm>
        </p:spPr>
        <p:txBody>
          <a:bodyPr/>
          <a:lstStyle/>
          <a:p>
            <a:r>
              <a:rPr lang="en-US" altLang="en-US" sz="2000" dirty="0"/>
              <a:t>Each of the two slender rods has a mass of 6 kg. The system is released</a:t>
            </a:r>
            <a:endParaRPr lang="en-US" sz="2000" dirty="0"/>
          </a:p>
        </p:txBody>
      </p:sp>
      <p:sp>
        <p:nvSpPr>
          <p:cNvPr id="10" name="Content Placeholder 9"/>
          <p:cNvSpPr>
            <a:spLocks noGrp="1"/>
          </p:cNvSpPr>
          <p:nvPr>
            <p:ph idx="17"/>
          </p:nvPr>
        </p:nvSpPr>
        <p:spPr>
          <a:xfrm>
            <a:off x="172155" y="4502255"/>
            <a:ext cx="1628184" cy="343501"/>
          </a:xfrm>
        </p:spPr>
        <p:txBody>
          <a:bodyPr/>
          <a:lstStyle/>
          <a:p>
            <a:r>
              <a:rPr lang="en-US" altLang="en-US" sz="2000" dirty="0"/>
              <a:t>from rest with</a:t>
            </a:r>
            <a:endParaRPr lang="en-US" sz="2000" dirty="0"/>
          </a:p>
        </p:txBody>
      </p:sp>
      <p:graphicFrame>
        <p:nvGraphicFramePr>
          <p:cNvPr id="17" name="Object 16"/>
          <p:cNvGraphicFramePr>
            <a:graphicFrameLocks noChangeAspect="1"/>
          </p:cNvGraphicFramePr>
          <p:nvPr>
            <p:extLst>
              <p:ext uri="{D42A27DB-BD31-4B8C-83A1-F6EECF244321}">
                <p14:modId xmlns:p14="http://schemas.microsoft.com/office/powerpoint/2010/main" val="2905802282"/>
              </p:ext>
            </p:extLst>
          </p:nvPr>
        </p:nvGraphicFramePr>
        <p:xfrm>
          <a:off x="1740204" y="4513962"/>
          <a:ext cx="886043" cy="389323"/>
        </p:xfrm>
        <a:graphic>
          <a:graphicData uri="http://schemas.openxmlformats.org/presentationml/2006/ole">
            <mc:AlternateContent xmlns:mc="http://schemas.openxmlformats.org/markup-compatibility/2006">
              <mc:Choice xmlns:v="urn:schemas-microsoft-com:vml" Requires="v">
                <p:oleObj spid="_x0000_s185149" name="Equation" r:id="rId4" imgW="520560" imgH="228600" progId="Equation.DSMT4">
                  <p:embed/>
                </p:oleObj>
              </mc:Choice>
              <mc:Fallback>
                <p:oleObj name="Equation" r:id="rId4" imgW="520560" imgH="228600" progId="Equation.DSMT4">
                  <p:embed/>
                  <p:pic>
                    <p:nvPicPr>
                      <p:cNvPr id="0" name=""/>
                      <p:cNvPicPr/>
                      <p:nvPr/>
                    </p:nvPicPr>
                    <p:blipFill>
                      <a:blip r:embed="rId5"/>
                      <a:stretch>
                        <a:fillRect/>
                      </a:stretch>
                    </p:blipFill>
                    <p:spPr>
                      <a:xfrm>
                        <a:off x="1740204" y="4513962"/>
                        <a:ext cx="886043" cy="389323"/>
                      </a:xfrm>
                      <a:prstGeom prst="rect">
                        <a:avLst/>
                      </a:prstGeom>
                    </p:spPr>
                  </p:pic>
                </p:oleObj>
              </mc:Fallback>
            </mc:AlternateContent>
          </a:graphicData>
        </a:graphic>
      </p:graphicFrame>
      <p:sp>
        <p:nvSpPr>
          <p:cNvPr id="11" name="Content Placeholder 10"/>
          <p:cNvSpPr>
            <a:spLocks noGrp="1"/>
          </p:cNvSpPr>
          <p:nvPr>
            <p:ph idx="18"/>
          </p:nvPr>
        </p:nvSpPr>
        <p:spPr>
          <a:xfrm>
            <a:off x="152400" y="5122661"/>
            <a:ext cx="3973689" cy="377851"/>
          </a:xfrm>
        </p:spPr>
        <p:txBody>
          <a:bodyPr/>
          <a:lstStyle/>
          <a:p>
            <a:pPr marL="0" lvl="1" indent="0">
              <a:buNone/>
            </a:pPr>
            <a:r>
              <a:rPr lang="en-US" altLang="en-US" dirty="0"/>
              <a:t>Determine </a:t>
            </a:r>
            <a:r>
              <a:rPr lang="en-US" altLang="en-US" i="1" dirty="0"/>
              <a:t>a</a:t>
            </a:r>
            <a:r>
              <a:rPr lang="en-US" altLang="en-US" dirty="0"/>
              <a:t>) the angular velocity of</a:t>
            </a:r>
            <a:endParaRPr lang="en-US" dirty="0"/>
          </a:p>
        </p:txBody>
      </p:sp>
      <p:sp>
        <p:nvSpPr>
          <p:cNvPr id="12" name="Content Placeholder 11"/>
          <p:cNvSpPr>
            <a:spLocks noGrp="1"/>
          </p:cNvSpPr>
          <p:nvPr>
            <p:ph idx="19"/>
          </p:nvPr>
        </p:nvSpPr>
        <p:spPr>
          <a:xfrm>
            <a:off x="183444" y="5501780"/>
            <a:ext cx="1600200" cy="377851"/>
          </a:xfrm>
        </p:spPr>
        <p:txBody>
          <a:bodyPr/>
          <a:lstStyle/>
          <a:p>
            <a:r>
              <a:rPr lang="en-US" altLang="en-US" sz="2000" dirty="0"/>
              <a:t>rod </a:t>
            </a:r>
            <a:r>
              <a:rPr lang="en-US" altLang="en-US" sz="2000" i="1" dirty="0"/>
              <a:t>AB</a:t>
            </a:r>
            <a:r>
              <a:rPr lang="en-US" altLang="en-US" sz="2000" dirty="0"/>
              <a:t> when</a:t>
            </a:r>
            <a:endParaRPr lang="en-US" sz="2000" dirty="0"/>
          </a:p>
        </p:txBody>
      </p:sp>
      <p:graphicFrame>
        <p:nvGraphicFramePr>
          <p:cNvPr id="18" name="Object 17"/>
          <p:cNvGraphicFramePr>
            <a:graphicFrameLocks noChangeAspect="1"/>
          </p:cNvGraphicFramePr>
          <p:nvPr>
            <p:extLst>
              <p:ext uri="{D42A27DB-BD31-4B8C-83A1-F6EECF244321}">
                <p14:modId xmlns:p14="http://schemas.microsoft.com/office/powerpoint/2010/main" val="3652601183"/>
              </p:ext>
            </p:extLst>
          </p:nvPr>
        </p:nvGraphicFramePr>
        <p:xfrm>
          <a:off x="1710405" y="5501166"/>
          <a:ext cx="929700" cy="389176"/>
        </p:xfrm>
        <a:graphic>
          <a:graphicData uri="http://schemas.openxmlformats.org/presentationml/2006/ole">
            <mc:AlternateContent xmlns:mc="http://schemas.openxmlformats.org/markup-compatibility/2006">
              <mc:Choice xmlns:v="urn:schemas-microsoft-com:vml" Requires="v">
                <p:oleObj spid="_x0000_s185150" name="Equation" r:id="rId6" imgW="545760" imgH="228600" progId="Equation.DSMT4">
                  <p:embed/>
                </p:oleObj>
              </mc:Choice>
              <mc:Fallback>
                <p:oleObj name="Equation" r:id="rId6" imgW="545760" imgH="228600" progId="Equation.DSMT4">
                  <p:embed/>
                  <p:pic>
                    <p:nvPicPr>
                      <p:cNvPr id="0" name=""/>
                      <p:cNvPicPr/>
                      <p:nvPr/>
                    </p:nvPicPr>
                    <p:blipFill>
                      <a:blip r:embed="rId7"/>
                      <a:stretch>
                        <a:fillRect/>
                      </a:stretch>
                    </p:blipFill>
                    <p:spPr>
                      <a:xfrm>
                        <a:off x="1710405" y="5501166"/>
                        <a:ext cx="929700" cy="389176"/>
                      </a:xfrm>
                      <a:prstGeom prst="rect">
                        <a:avLst/>
                      </a:prstGeom>
                    </p:spPr>
                  </p:pic>
                </p:oleObj>
              </mc:Fallback>
            </mc:AlternateContent>
          </a:graphicData>
        </a:graphic>
      </p:graphicFrame>
      <p:sp>
        <p:nvSpPr>
          <p:cNvPr id="13" name="Content Placeholder 12"/>
          <p:cNvSpPr>
            <a:spLocks noGrp="1"/>
          </p:cNvSpPr>
          <p:nvPr>
            <p:ph idx="20"/>
          </p:nvPr>
        </p:nvSpPr>
        <p:spPr>
          <a:xfrm>
            <a:off x="2634088" y="5489549"/>
            <a:ext cx="1308674" cy="377851"/>
          </a:xfrm>
        </p:spPr>
        <p:txBody>
          <a:bodyPr/>
          <a:lstStyle/>
          <a:p>
            <a:r>
              <a:rPr lang="en-US" altLang="en-US" sz="2000" dirty="0"/>
              <a:t>and </a:t>
            </a:r>
            <a:r>
              <a:rPr lang="en-US" altLang="en-US" sz="2000" i="1" dirty="0"/>
              <a:t>b</a:t>
            </a:r>
            <a:r>
              <a:rPr lang="en-US" altLang="en-US" sz="2000" dirty="0"/>
              <a:t>) the</a:t>
            </a:r>
            <a:endParaRPr lang="en-US" sz="2000" dirty="0"/>
          </a:p>
        </p:txBody>
      </p:sp>
      <p:sp>
        <p:nvSpPr>
          <p:cNvPr id="16" name="Content Placeholder 15"/>
          <p:cNvSpPr>
            <a:spLocks noGrp="1"/>
          </p:cNvSpPr>
          <p:nvPr>
            <p:ph idx="21"/>
          </p:nvPr>
        </p:nvSpPr>
        <p:spPr>
          <a:xfrm>
            <a:off x="163689" y="5807614"/>
            <a:ext cx="3733800" cy="669386"/>
          </a:xfrm>
        </p:spPr>
        <p:txBody>
          <a:bodyPr/>
          <a:lstStyle/>
          <a:p>
            <a:r>
              <a:rPr lang="en-US" altLang="en-US" sz="2000" dirty="0"/>
              <a:t>velocity of the point </a:t>
            </a:r>
            <a:r>
              <a:rPr lang="en-US" altLang="en-US" sz="2000" i="1" dirty="0"/>
              <a:t>D</a:t>
            </a:r>
            <a:r>
              <a:rPr lang="en-US" altLang="en-US" sz="2000" dirty="0"/>
              <a:t> at the same instant.</a:t>
            </a:r>
            <a:endParaRPr lang="en-US" sz="2000" dirty="0"/>
          </a:p>
        </p:txBody>
      </p:sp>
      <p:sp>
        <p:nvSpPr>
          <p:cNvPr id="3" name="Content Placeholder 2"/>
          <p:cNvSpPr>
            <a:spLocks noGrp="1"/>
          </p:cNvSpPr>
          <p:nvPr>
            <p:ph idx="1"/>
          </p:nvPr>
        </p:nvSpPr>
        <p:spPr>
          <a:xfrm>
            <a:off x="4419600" y="914399"/>
            <a:ext cx="4191000" cy="1508289"/>
          </a:xfrm>
        </p:spPr>
        <p:txBody>
          <a:bodyPr/>
          <a:lstStyle/>
          <a:p>
            <a:pPr>
              <a:spcBef>
                <a:spcPts val="1000"/>
              </a:spcBef>
              <a:spcAft>
                <a:spcPts val="0"/>
              </a:spcAft>
            </a:pPr>
            <a:r>
              <a:rPr lang="en-US" altLang="en-US" sz="2000" b="1" dirty="0">
                <a:solidFill>
                  <a:srgbClr val="AD0B1E"/>
                </a:solidFill>
              </a:rPr>
              <a:t>Strategy:</a:t>
            </a:r>
          </a:p>
          <a:p>
            <a:pPr marL="292608" indent="-292608">
              <a:spcBef>
                <a:spcPct val="50000"/>
              </a:spcBef>
              <a:spcAft>
                <a:spcPts val="0"/>
              </a:spcAft>
              <a:buFontTx/>
              <a:buChar char="•"/>
            </a:pPr>
            <a:r>
              <a:rPr lang="en-US" altLang="en-US" sz="2000" dirty="0"/>
              <a:t>Consider a system consisting of the two rods. With the conservative weight force,</a:t>
            </a:r>
          </a:p>
        </p:txBody>
      </p:sp>
      <p:graphicFrame>
        <p:nvGraphicFramePr>
          <p:cNvPr id="19" name="Object 2"/>
          <p:cNvGraphicFramePr>
            <a:graphicFrameLocks noChangeAspect="1"/>
          </p:cNvGraphicFramePr>
          <p:nvPr>
            <p:extLst>
              <p:ext uri="{D42A27DB-BD31-4B8C-83A1-F6EECF244321}">
                <p14:modId xmlns:p14="http://schemas.microsoft.com/office/powerpoint/2010/main" val="1040884004"/>
              </p:ext>
            </p:extLst>
          </p:nvPr>
        </p:nvGraphicFramePr>
        <p:xfrm>
          <a:off x="5664200" y="2548467"/>
          <a:ext cx="1651000" cy="317500"/>
        </p:xfrm>
        <a:graphic>
          <a:graphicData uri="http://schemas.openxmlformats.org/presentationml/2006/ole">
            <mc:AlternateContent xmlns:mc="http://schemas.openxmlformats.org/markup-compatibility/2006">
              <mc:Choice xmlns:v="urn:schemas-microsoft-com:vml" Requires="v">
                <p:oleObj spid="_x0000_s185151" name="Equation" r:id="rId8" imgW="1651000" imgH="317500" progId="Equation.DSMT4">
                  <p:embed/>
                </p:oleObj>
              </mc:Choice>
              <mc:Fallback>
                <p:oleObj name="Equation" r:id="rId8" imgW="1651000" imgH="3175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64200" y="2548467"/>
                        <a:ext cx="16510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Content Placeholder 5"/>
          <p:cNvSpPr>
            <a:spLocks noGrp="1"/>
          </p:cNvSpPr>
          <p:nvPr>
            <p:ph idx="13"/>
          </p:nvPr>
        </p:nvSpPr>
        <p:spPr>
          <a:xfrm>
            <a:off x="4419600" y="2997475"/>
            <a:ext cx="4343400" cy="736325"/>
          </a:xfrm>
        </p:spPr>
        <p:txBody>
          <a:bodyPr/>
          <a:lstStyle/>
          <a:p>
            <a:pPr marL="292608" indent="-292608">
              <a:buFont typeface="Arial" panose="020B0604020202020204" pitchFamily="34" charset="0"/>
              <a:buChar char="•"/>
            </a:pPr>
            <a:r>
              <a:rPr lang="en-US" altLang="en-US" sz="2000" dirty="0"/>
              <a:t>Evaluate the initial and final potential energy.</a:t>
            </a:r>
          </a:p>
        </p:txBody>
      </p:sp>
      <p:sp>
        <p:nvSpPr>
          <p:cNvPr id="7" name="Content Placeholder 6"/>
          <p:cNvSpPr>
            <a:spLocks noGrp="1"/>
          </p:cNvSpPr>
          <p:nvPr>
            <p:ph idx="14"/>
          </p:nvPr>
        </p:nvSpPr>
        <p:spPr>
          <a:xfrm>
            <a:off x="4419600" y="3733800"/>
            <a:ext cx="3962400" cy="980049"/>
          </a:xfrm>
        </p:spPr>
        <p:txBody>
          <a:bodyPr/>
          <a:lstStyle/>
          <a:p>
            <a:pPr marL="292608" indent="-292608">
              <a:buFont typeface="Arial" panose="020B0604020202020204" pitchFamily="34" charset="0"/>
              <a:buChar char="•"/>
            </a:pPr>
            <a:r>
              <a:rPr lang="en-US" altLang="en-US" sz="2000" dirty="0"/>
              <a:t>Express the final kinetic energy of the system in terms of the angular velocities of the rods.</a:t>
            </a:r>
          </a:p>
        </p:txBody>
      </p:sp>
      <p:sp>
        <p:nvSpPr>
          <p:cNvPr id="8" name="Content Placeholder 7"/>
          <p:cNvSpPr>
            <a:spLocks noGrp="1"/>
          </p:cNvSpPr>
          <p:nvPr>
            <p:ph idx="15"/>
          </p:nvPr>
        </p:nvSpPr>
        <p:spPr>
          <a:xfrm>
            <a:off x="4419600" y="4800600"/>
            <a:ext cx="3962400" cy="1078054"/>
          </a:xfrm>
        </p:spPr>
        <p:txBody>
          <a:bodyPr/>
          <a:lstStyle/>
          <a:p>
            <a:pPr marL="292608" indent="-292608">
              <a:buFont typeface="Arial" panose="020B0604020202020204" pitchFamily="34" charset="0"/>
              <a:buChar char="•"/>
            </a:pPr>
            <a:r>
              <a:rPr lang="en-US" altLang="en-US" sz="2000" dirty="0"/>
              <a:t>Solve the energy equation for the angular velocity, then evaluate the velocity of the point </a:t>
            </a:r>
            <a:r>
              <a:rPr lang="en-US" altLang="en-US" sz="2000" i="1" dirty="0"/>
              <a:t>D.</a:t>
            </a:r>
            <a:endParaRPr lang="en-US" altLang="en-US" sz="2000" dirty="0"/>
          </a:p>
        </p:txBody>
      </p:sp>
    </p:spTree>
    <p:extLst>
      <p:ext uri="{BB962C8B-B14F-4D97-AF65-F5344CB8AC3E}">
        <p14:creationId xmlns:p14="http://schemas.microsoft.com/office/powerpoint/2010/main" val="3280961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85800"/>
          </a:xfrm>
        </p:spPr>
        <p:txBody>
          <a:bodyPr/>
          <a:lstStyle/>
          <a:p>
            <a:r>
              <a:rPr lang="en-US" altLang="en-US" sz="4000" b="1" dirty="0">
                <a:ea typeface="ＭＳ Ｐゴシック" pitchFamily="34" charset="-128"/>
              </a:rPr>
              <a:t>Sample Problem 17.6 </a:t>
            </a:r>
            <a:r>
              <a:rPr lang="en-US" altLang="en-US" sz="1000" dirty="0">
                <a:ea typeface="ＭＳ Ｐゴシック" pitchFamily="34" charset="-128"/>
              </a:rPr>
              <a:t>2</a:t>
            </a:r>
            <a:endParaRPr lang="en-US" sz="1000"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082248"/>
            <a:ext cx="2878541" cy="2219017"/>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133" y="3656710"/>
            <a:ext cx="3128983" cy="1448950"/>
          </a:xfrm>
          <a:prstGeom prst="rect">
            <a:avLst/>
          </a:prstGeom>
        </p:spPr>
      </p:pic>
      <p:graphicFrame>
        <p:nvGraphicFramePr>
          <p:cNvPr id="11" name="Object 3"/>
          <p:cNvGraphicFramePr>
            <a:graphicFrameLocks noChangeAspect="1"/>
          </p:cNvGraphicFramePr>
          <p:nvPr>
            <p:extLst>
              <p:ext uri="{D42A27DB-BD31-4B8C-83A1-F6EECF244321}">
                <p14:modId xmlns:p14="http://schemas.microsoft.com/office/powerpoint/2010/main" val="115456480"/>
              </p:ext>
            </p:extLst>
          </p:nvPr>
        </p:nvGraphicFramePr>
        <p:xfrm>
          <a:off x="819151" y="5562600"/>
          <a:ext cx="2514600" cy="698500"/>
        </p:xfrm>
        <a:graphic>
          <a:graphicData uri="http://schemas.openxmlformats.org/presentationml/2006/ole">
            <mc:AlternateContent xmlns:mc="http://schemas.openxmlformats.org/markup-compatibility/2006">
              <mc:Choice xmlns:v="urn:schemas-microsoft-com:vml" Requires="v">
                <p:oleObj spid="_x0000_s251970" name="Equation" r:id="rId5" imgW="2514600" imgH="698500" progId="Equation.3">
                  <p:embed/>
                </p:oleObj>
              </mc:Choice>
              <mc:Fallback>
                <p:oleObj name="Equation" r:id="rId5" imgW="2514600" imgH="6985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151" y="5562600"/>
                        <a:ext cx="2514600" cy="698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Content Placeholder 2"/>
          <p:cNvSpPr>
            <a:spLocks noGrp="1"/>
          </p:cNvSpPr>
          <p:nvPr>
            <p:ph idx="1"/>
          </p:nvPr>
        </p:nvSpPr>
        <p:spPr>
          <a:xfrm>
            <a:off x="3467512" y="990600"/>
            <a:ext cx="5219288" cy="999067"/>
          </a:xfrm>
        </p:spPr>
        <p:txBody>
          <a:bodyPr/>
          <a:lstStyle/>
          <a:p>
            <a:pPr>
              <a:spcAft>
                <a:spcPts val="300"/>
              </a:spcAft>
            </a:pPr>
            <a:r>
              <a:rPr lang="en-US" altLang="en-US" sz="1800" b="1" dirty="0">
                <a:solidFill>
                  <a:srgbClr val="AD0B1E"/>
                </a:solidFill>
              </a:rPr>
              <a:t>Modeling and Analysis:</a:t>
            </a:r>
          </a:p>
          <a:p>
            <a:pPr marL="292608" indent="-292608">
              <a:buFontTx/>
              <a:buChar char="•"/>
            </a:pPr>
            <a:r>
              <a:rPr lang="en-US" altLang="en-US" sz="1800" dirty="0"/>
              <a:t>Consider a system consisting of the two rods. With the conservative weight force,</a:t>
            </a:r>
          </a:p>
        </p:txBody>
      </p:sp>
      <p:graphicFrame>
        <p:nvGraphicFramePr>
          <p:cNvPr id="8" name="Object 4"/>
          <p:cNvGraphicFramePr>
            <a:graphicFrameLocks noChangeAspect="1"/>
          </p:cNvGraphicFramePr>
          <p:nvPr>
            <p:extLst>
              <p:ext uri="{D42A27DB-BD31-4B8C-83A1-F6EECF244321}">
                <p14:modId xmlns:p14="http://schemas.microsoft.com/office/powerpoint/2010/main" val="1452471300"/>
              </p:ext>
            </p:extLst>
          </p:nvPr>
        </p:nvGraphicFramePr>
        <p:xfrm>
          <a:off x="4273551" y="2171308"/>
          <a:ext cx="1485900" cy="292100"/>
        </p:xfrm>
        <a:graphic>
          <a:graphicData uri="http://schemas.openxmlformats.org/presentationml/2006/ole">
            <mc:AlternateContent xmlns:mc="http://schemas.openxmlformats.org/markup-compatibility/2006">
              <mc:Choice xmlns:v="urn:schemas-microsoft-com:vml" Requires="v">
                <p:oleObj spid="_x0000_s251971" name="Equation" r:id="rId7" imgW="1485900" imgH="292100" progId="Equation.3">
                  <p:embed/>
                </p:oleObj>
              </mc:Choice>
              <mc:Fallback>
                <p:oleObj name="Equation" r:id="rId7" imgW="1485900" imgH="2921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73551" y="2171308"/>
                        <a:ext cx="14859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Content Placeholder 5"/>
          <p:cNvSpPr>
            <a:spLocks noGrp="1"/>
          </p:cNvSpPr>
          <p:nvPr>
            <p:ph idx="13"/>
          </p:nvPr>
        </p:nvSpPr>
        <p:spPr>
          <a:xfrm>
            <a:off x="3467512" y="2657573"/>
            <a:ext cx="5219288" cy="373906"/>
          </a:xfrm>
        </p:spPr>
        <p:txBody>
          <a:bodyPr/>
          <a:lstStyle/>
          <a:p>
            <a:pPr marL="292608" indent="-292608">
              <a:buFont typeface="Arial" panose="020B0604020202020204" pitchFamily="34" charset="0"/>
              <a:buChar char="•"/>
            </a:pPr>
            <a:r>
              <a:rPr lang="en-US" altLang="en-US" sz="1800" dirty="0"/>
              <a:t>Evaluate the initial and final potential energy.</a:t>
            </a:r>
          </a:p>
        </p:txBody>
      </p:sp>
      <p:graphicFrame>
        <p:nvGraphicFramePr>
          <p:cNvPr id="9" name="Object 5"/>
          <p:cNvGraphicFramePr>
            <a:graphicFrameLocks noChangeAspect="1"/>
          </p:cNvGraphicFramePr>
          <p:nvPr>
            <p:extLst>
              <p:ext uri="{D42A27DB-BD31-4B8C-83A1-F6EECF244321}">
                <p14:modId xmlns:p14="http://schemas.microsoft.com/office/powerpoint/2010/main" val="4084598176"/>
              </p:ext>
            </p:extLst>
          </p:nvPr>
        </p:nvGraphicFramePr>
        <p:xfrm>
          <a:off x="4248150" y="3229073"/>
          <a:ext cx="2984500" cy="647700"/>
        </p:xfrm>
        <a:graphic>
          <a:graphicData uri="http://schemas.openxmlformats.org/presentationml/2006/ole">
            <mc:AlternateContent xmlns:mc="http://schemas.openxmlformats.org/markup-compatibility/2006">
              <mc:Choice xmlns:v="urn:schemas-microsoft-com:vml" Requires="v">
                <p:oleObj spid="_x0000_s251972" name="Equation" r:id="rId9" imgW="2984500" imgH="647700" progId="Equation.3">
                  <p:embed/>
                </p:oleObj>
              </mc:Choice>
              <mc:Fallback>
                <p:oleObj name="Equation" r:id="rId9" imgW="2984500" imgH="6477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48150" y="3229073"/>
                        <a:ext cx="2984500"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2"/>
          <p:cNvGraphicFramePr>
            <a:graphicFrameLocks noChangeAspect="1"/>
          </p:cNvGraphicFramePr>
          <p:nvPr>
            <p:extLst>
              <p:ext uri="{D42A27DB-BD31-4B8C-83A1-F6EECF244321}">
                <p14:modId xmlns:p14="http://schemas.microsoft.com/office/powerpoint/2010/main" val="4253188942"/>
              </p:ext>
            </p:extLst>
          </p:nvPr>
        </p:nvGraphicFramePr>
        <p:xfrm>
          <a:off x="4191000" y="4143473"/>
          <a:ext cx="3162300" cy="647700"/>
        </p:xfrm>
        <a:graphic>
          <a:graphicData uri="http://schemas.openxmlformats.org/presentationml/2006/ole">
            <mc:AlternateContent xmlns:mc="http://schemas.openxmlformats.org/markup-compatibility/2006">
              <mc:Choice xmlns:v="urn:schemas-microsoft-com:vml" Requires="v">
                <p:oleObj spid="_x0000_s251973" name="Equation" r:id="rId11" imgW="3162300" imgH="647700" progId="Equation.3">
                  <p:embed/>
                </p:oleObj>
              </mc:Choice>
              <mc:Fallback>
                <p:oleObj name="Equation" r:id="rId11" imgW="3162300" imgH="6477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91000" y="4143473"/>
                        <a:ext cx="3162300"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0722630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09600"/>
          </a:xfrm>
        </p:spPr>
        <p:txBody>
          <a:bodyPr/>
          <a:lstStyle/>
          <a:p>
            <a:r>
              <a:rPr lang="en-US" altLang="en-US" sz="4000" b="1" dirty="0">
                <a:ea typeface="ＭＳ Ｐゴシック" pitchFamily="34" charset="-128"/>
              </a:rPr>
              <a:t>Sample Problem 17.6 </a:t>
            </a:r>
            <a:r>
              <a:rPr lang="en-US" altLang="en-US" sz="1000" dirty="0">
                <a:ea typeface="ＭＳ Ｐゴシック" pitchFamily="34" charset="-128"/>
              </a:rPr>
              <a:t>3</a:t>
            </a:r>
            <a:endParaRPr lang="en-US" sz="1000" dirty="0"/>
          </a:p>
        </p:txBody>
      </p:sp>
      <p:pic>
        <p:nvPicPr>
          <p:cNvPr id="24" name="Picture 23" descr="The location of the instantaneous center of rotation can be found by extending the line of rod AB at 20 degrees from the horizontal, and then drawing a vertical line through point D. C is at the intersection of these two lines. Point E is the center of mass of rod BD, located halfway along its length."/>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572" y="1101356"/>
            <a:ext cx="2792909" cy="1354856"/>
          </a:xfrm>
          <a:prstGeom prst="rect">
            <a:avLst/>
          </a:prstGeom>
        </p:spPr>
      </p:pic>
      <p:sp>
        <p:nvSpPr>
          <p:cNvPr id="3" name="Content Placeholder 2"/>
          <p:cNvSpPr>
            <a:spLocks noGrp="1"/>
          </p:cNvSpPr>
          <p:nvPr>
            <p:ph idx="1"/>
          </p:nvPr>
        </p:nvSpPr>
        <p:spPr>
          <a:xfrm>
            <a:off x="3352800" y="762000"/>
            <a:ext cx="5486400" cy="608533"/>
          </a:xfrm>
        </p:spPr>
        <p:txBody>
          <a:bodyPr/>
          <a:lstStyle/>
          <a:p>
            <a:pPr marL="292608" indent="-292608">
              <a:buFont typeface="Arial" panose="020B0604020202020204" pitchFamily="34" charset="0"/>
              <a:buChar char="•"/>
            </a:pPr>
            <a:r>
              <a:rPr lang="en-US" altLang="en-US" sz="1800" dirty="0"/>
              <a:t>Express the final kinetic energy of the system in terms of the angular velocities of the rods.</a:t>
            </a:r>
          </a:p>
        </p:txBody>
      </p:sp>
      <p:graphicFrame>
        <p:nvGraphicFramePr>
          <p:cNvPr id="14" name="Object 9"/>
          <p:cNvGraphicFramePr>
            <a:graphicFrameLocks noChangeAspect="1"/>
          </p:cNvGraphicFramePr>
          <p:nvPr>
            <p:extLst>
              <p:ext uri="{D42A27DB-BD31-4B8C-83A1-F6EECF244321}">
                <p14:modId xmlns:p14="http://schemas.microsoft.com/office/powerpoint/2010/main" val="120997171"/>
              </p:ext>
            </p:extLst>
          </p:nvPr>
        </p:nvGraphicFramePr>
        <p:xfrm>
          <a:off x="3911600" y="1477429"/>
          <a:ext cx="1774825" cy="350837"/>
        </p:xfrm>
        <a:graphic>
          <a:graphicData uri="http://schemas.openxmlformats.org/presentationml/2006/ole">
            <mc:AlternateContent xmlns:mc="http://schemas.openxmlformats.org/markup-compatibility/2006">
              <mc:Choice xmlns:v="urn:schemas-microsoft-com:vml" Requires="v">
                <p:oleObj spid="_x0000_s239292" name="Equation" r:id="rId4" imgW="1282680" imgH="253800" progId="Equation.DSMT4">
                  <p:embed/>
                </p:oleObj>
              </mc:Choice>
              <mc:Fallback>
                <p:oleObj name="Equation" r:id="rId4" imgW="1282680" imgH="253800" progId="Equation.DSMT4">
                  <p:embed/>
                  <p:pic>
                    <p:nvPicPr>
                      <p:cNvPr id="0" name=""/>
                      <p:cNvPicPr>
                        <a:picLocks noChangeAspect="1" noChangeArrowheads="1"/>
                      </p:cNvPicPr>
                      <p:nvPr/>
                    </p:nvPicPr>
                    <p:blipFill>
                      <a:blip r:embed="rId5"/>
                      <a:srcRect/>
                      <a:stretch>
                        <a:fillRect/>
                      </a:stretch>
                    </p:blipFill>
                    <p:spPr bwMode="auto">
                      <a:xfrm>
                        <a:off x="3911600" y="1477429"/>
                        <a:ext cx="1774825"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Content Placeholder 5"/>
          <p:cNvSpPr>
            <a:spLocks noGrp="1"/>
          </p:cNvSpPr>
          <p:nvPr>
            <p:ph idx="13"/>
          </p:nvPr>
        </p:nvSpPr>
        <p:spPr>
          <a:xfrm>
            <a:off x="3657600" y="1896992"/>
            <a:ext cx="762000" cy="312274"/>
          </a:xfrm>
        </p:spPr>
        <p:txBody>
          <a:bodyPr/>
          <a:lstStyle/>
          <a:p>
            <a:r>
              <a:rPr lang="en-US" altLang="en-US" sz="1800" dirty="0"/>
              <a:t>Since</a:t>
            </a:r>
            <a:endParaRPr lang="en-US" sz="1800" dirty="0"/>
          </a:p>
        </p:txBody>
      </p:sp>
      <p:graphicFrame>
        <p:nvGraphicFramePr>
          <p:cNvPr id="15" name="Object 11"/>
          <p:cNvGraphicFramePr>
            <a:graphicFrameLocks noChangeAspect="1"/>
          </p:cNvGraphicFramePr>
          <p:nvPr>
            <p:extLst>
              <p:ext uri="{D42A27DB-BD31-4B8C-83A1-F6EECF244321}">
                <p14:modId xmlns:p14="http://schemas.microsoft.com/office/powerpoint/2010/main" val="2897745114"/>
              </p:ext>
            </p:extLst>
          </p:nvPr>
        </p:nvGraphicFramePr>
        <p:xfrm>
          <a:off x="4334933" y="1970788"/>
          <a:ext cx="266700" cy="292100"/>
        </p:xfrm>
        <a:graphic>
          <a:graphicData uri="http://schemas.openxmlformats.org/presentationml/2006/ole">
            <mc:AlternateContent xmlns:mc="http://schemas.openxmlformats.org/markup-compatibility/2006">
              <mc:Choice xmlns:v="urn:schemas-microsoft-com:vml" Requires="v">
                <p:oleObj spid="_x0000_s239293" name="Equation" r:id="rId6" imgW="266469" imgH="291847" progId="Equation.3">
                  <p:embed/>
                </p:oleObj>
              </mc:Choice>
              <mc:Fallback>
                <p:oleObj name="Equation" r:id="rId6" imgW="266469" imgH="291847"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34933" y="1970788"/>
                        <a:ext cx="2667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Content Placeholder 6"/>
          <p:cNvSpPr>
            <a:spLocks noGrp="1"/>
          </p:cNvSpPr>
          <p:nvPr>
            <p:ph idx="14"/>
          </p:nvPr>
        </p:nvSpPr>
        <p:spPr>
          <a:xfrm>
            <a:off x="4591394" y="1881888"/>
            <a:ext cx="2622205" cy="343501"/>
          </a:xfrm>
        </p:spPr>
        <p:txBody>
          <a:bodyPr/>
          <a:lstStyle/>
          <a:p>
            <a:r>
              <a:rPr lang="en-US" altLang="en-US" sz="1800" dirty="0"/>
              <a:t>is perpendicular to </a:t>
            </a:r>
            <a:r>
              <a:rPr lang="en-US" altLang="en-US" sz="1800" i="1" dirty="0"/>
              <a:t>AB</a:t>
            </a:r>
            <a:r>
              <a:rPr lang="en-US" altLang="en-US" sz="1800" dirty="0"/>
              <a:t> and</a:t>
            </a:r>
            <a:endParaRPr lang="en-US" sz="1800" dirty="0"/>
          </a:p>
        </p:txBody>
      </p:sp>
      <p:graphicFrame>
        <p:nvGraphicFramePr>
          <p:cNvPr id="16" name="Object 12"/>
          <p:cNvGraphicFramePr>
            <a:graphicFrameLocks noChangeAspect="1"/>
          </p:cNvGraphicFramePr>
          <p:nvPr>
            <p:extLst>
              <p:ext uri="{D42A27DB-BD31-4B8C-83A1-F6EECF244321}">
                <p14:modId xmlns:p14="http://schemas.microsoft.com/office/powerpoint/2010/main" val="2875201224"/>
              </p:ext>
            </p:extLst>
          </p:nvPr>
        </p:nvGraphicFramePr>
        <p:xfrm>
          <a:off x="7185025" y="1945742"/>
          <a:ext cx="279400" cy="292100"/>
        </p:xfrm>
        <a:graphic>
          <a:graphicData uri="http://schemas.openxmlformats.org/presentationml/2006/ole">
            <mc:AlternateContent xmlns:mc="http://schemas.openxmlformats.org/markup-compatibility/2006">
              <mc:Choice xmlns:v="urn:schemas-microsoft-com:vml" Requires="v">
                <p:oleObj spid="_x0000_s239294" name="Equation" r:id="rId8" imgW="279279" imgH="291973" progId="Equation.3">
                  <p:embed/>
                </p:oleObj>
              </mc:Choice>
              <mc:Fallback>
                <p:oleObj name="Equation" r:id="rId8" imgW="279279" imgH="291973"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85025" y="1945742"/>
                        <a:ext cx="2794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Content Placeholder 7"/>
          <p:cNvSpPr>
            <a:spLocks noGrp="1"/>
          </p:cNvSpPr>
          <p:nvPr>
            <p:ph idx="15"/>
          </p:nvPr>
        </p:nvSpPr>
        <p:spPr>
          <a:xfrm>
            <a:off x="7435233" y="1874414"/>
            <a:ext cx="1480167" cy="312274"/>
          </a:xfrm>
        </p:spPr>
        <p:txBody>
          <a:bodyPr/>
          <a:lstStyle/>
          <a:p>
            <a:r>
              <a:rPr lang="en-US" altLang="en-US" sz="1800" dirty="0"/>
              <a:t>is horizontal,</a:t>
            </a:r>
            <a:endParaRPr lang="en-US" sz="1800" dirty="0"/>
          </a:p>
        </p:txBody>
      </p:sp>
      <p:sp>
        <p:nvSpPr>
          <p:cNvPr id="9" name="Content Placeholder 8"/>
          <p:cNvSpPr>
            <a:spLocks noGrp="1"/>
          </p:cNvSpPr>
          <p:nvPr>
            <p:ph idx="16"/>
          </p:nvPr>
        </p:nvSpPr>
        <p:spPr>
          <a:xfrm>
            <a:off x="3653065" y="2201792"/>
            <a:ext cx="5109935" cy="312274"/>
          </a:xfrm>
        </p:spPr>
        <p:txBody>
          <a:bodyPr/>
          <a:lstStyle/>
          <a:p>
            <a:r>
              <a:rPr lang="en-US" altLang="en-US" sz="1800" dirty="0"/>
              <a:t>the instantaneous center of rotation for rod </a:t>
            </a:r>
            <a:r>
              <a:rPr lang="en-US" altLang="en-US" sz="1800" i="1" dirty="0"/>
              <a:t>BD</a:t>
            </a:r>
            <a:r>
              <a:rPr lang="en-US" altLang="en-US" sz="1800" dirty="0"/>
              <a:t> is </a:t>
            </a:r>
            <a:r>
              <a:rPr lang="en-US" altLang="en-US" sz="1800" i="1" dirty="0"/>
              <a:t>C</a:t>
            </a:r>
            <a:r>
              <a:rPr lang="en-US" altLang="en-US" sz="1800" dirty="0"/>
              <a:t>.</a:t>
            </a:r>
          </a:p>
        </p:txBody>
      </p:sp>
      <p:sp>
        <p:nvSpPr>
          <p:cNvPr id="13" name="Content Placeholder 12"/>
          <p:cNvSpPr>
            <a:spLocks noGrp="1"/>
          </p:cNvSpPr>
          <p:nvPr>
            <p:ph idx="20"/>
          </p:nvPr>
        </p:nvSpPr>
        <p:spPr>
          <a:xfrm>
            <a:off x="4064594" y="2624133"/>
            <a:ext cx="1345606" cy="343501"/>
          </a:xfrm>
        </p:spPr>
        <p:txBody>
          <a:bodyPr/>
          <a:lstStyle/>
          <a:p>
            <a:r>
              <a:rPr lang="en-US" sz="1800" dirty="0"/>
              <a:t>BC = 0.75m</a:t>
            </a:r>
          </a:p>
        </p:txBody>
      </p:sp>
      <p:graphicFrame>
        <p:nvGraphicFramePr>
          <p:cNvPr id="17" name="Object 14"/>
          <p:cNvGraphicFramePr>
            <a:graphicFrameLocks noChangeAspect="1"/>
          </p:cNvGraphicFramePr>
          <p:nvPr>
            <p:extLst>
              <p:ext uri="{D42A27DB-BD31-4B8C-83A1-F6EECF244321}">
                <p14:modId xmlns:p14="http://schemas.microsoft.com/office/powerpoint/2010/main" val="635416070"/>
              </p:ext>
            </p:extLst>
          </p:nvPr>
        </p:nvGraphicFramePr>
        <p:xfrm>
          <a:off x="5561013" y="2679166"/>
          <a:ext cx="3035300" cy="292100"/>
        </p:xfrm>
        <a:graphic>
          <a:graphicData uri="http://schemas.openxmlformats.org/presentationml/2006/ole">
            <mc:AlternateContent xmlns:mc="http://schemas.openxmlformats.org/markup-compatibility/2006">
              <mc:Choice xmlns:v="urn:schemas-microsoft-com:vml" Requires="v">
                <p:oleObj spid="_x0000_s239295" name="Equation" r:id="rId10" imgW="3035300" imgH="292100" progId="Equation.3">
                  <p:embed/>
                </p:oleObj>
              </mc:Choice>
              <mc:Fallback>
                <p:oleObj name="Equation" r:id="rId10" imgW="3035300" imgH="2921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61013" y="2679166"/>
                        <a:ext cx="30353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Content Placeholder 9"/>
          <p:cNvSpPr>
            <a:spLocks noGrp="1"/>
          </p:cNvSpPr>
          <p:nvPr>
            <p:ph idx="17"/>
          </p:nvPr>
        </p:nvSpPr>
        <p:spPr>
          <a:xfrm>
            <a:off x="3653065" y="3047466"/>
            <a:ext cx="5338535" cy="312274"/>
          </a:xfrm>
        </p:spPr>
        <p:txBody>
          <a:bodyPr/>
          <a:lstStyle/>
          <a:p>
            <a:r>
              <a:rPr lang="en-US" altLang="en-US" sz="1800" dirty="0"/>
              <a:t>and applying the law of cosines to </a:t>
            </a:r>
            <a:r>
              <a:rPr lang="en-US" altLang="en-US" sz="1800" i="1" dirty="0"/>
              <a:t>CDE</a:t>
            </a:r>
            <a:r>
              <a:rPr lang="en-US" altLang="en-US" sz="1800" dirty="0"/>
              <a:t>, </a:t>
            </a:r>
            <a:r>
              <a:rPr lang="en-US" altLang="en-US" sz="1800" i="1" dirty="0"/>
              <a:t>EC</a:t>
            </a:r>
            <a:r>
              <a:rPr lang="en-US" altLang="en-US" sz="1800" dirty="0"/>
              <a:t> = 0.522 m</a:t>
            </a:r>
          </a:p>
        </p:txBody>
      </p:sp>
      <p:pic>
        <p:nvPicPr>
          <p:cNvPr id="25" name="Picture 2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4494" y="3153708"/>
            <a:ext cx="2836881" cy="1156978"/>
          </a:xfrm>
          <a:prstGeom prst="rect">
            <a:avLst/>
          </a:prstGeom>
        </p:spPr>
      </p:pic>
      <p:sp>
        <p:nvSpPr>
          <p:cNvPr id="11" name="Content Placeholder 10"/>
          <p:cNvSpPr>
            <a:spLocks noGrp="1"/>
          </p:cNvSpPr>
          <p:nvPr>
            <p:ph idx="18"/>
          </p:nvPr>
        </p:nvSpPr>
        <p:spPr>
          <a:xfrm>
            <a:off x="3962400" y="3428466"/>
            <a:ext cx="3172867" cy="377851"/>
          </a:xfrm>
        </p:spPr>
        <p:txBody>
          <a:bodyPr/>
          <a:lstStyle/>
          <a:p>
            <a:r>
              <a:rPr lang="en-US" altLang="en-US" sz="1800" dirty="0"/>
              <a:t>Consider the velocity of point </a:t>
            </a:r>
            <a:r>
              <a:rPr lang="en-US" altLang="en-US" sz="1800" i="1" dirty="0"/>
              <a:t>B</a:t>
            </a:r>
          </a:p>
        </p:txBody>
      </p:sp>
      <p:graphicFrame>
        <p:nvGraphicFramePr>
          <p:cNvPr id="18" name="Object 6"/>
          <p:cNvGraphicFramePr>
            <a:graphicFrameLocks noChangeAspect="1"/>
          </p:cNvGraphicFramePr>
          <p:nvPr>
            <p:extLst>
              <p:ext uri="{D42A27DB-BD31-4B8C-83A1-F6EECF244321}">
                <p14:modId xmlns:p14="http://schemas.microsoft.com/office/powerpoint/2010/main" val="3175770712"/>
              </p:ext>
            </p:extLst>
          </p:nvPr>
        </p:nvGraphicFramePr>
        <p:xfrm>
          <a:off x="4470558" y="3888436"/>
          <a:ext cx="1815785" cy="241405"/>
        </p:xfrm>
        <a:graphic>
          <a:graphicData uri="http://schemas.openxmlformats.org/presentationml/2006/ole">
            <mc:AlternateContent xmlns:mc="http://schemas.openxmlformats.org/markup-compatibility/2006">
              <mc:Choice xmlns:v="urn:schemas-microsoft-com:vml" Requires="v">
                <p:oleObj spid="_x0000_s239296" name="Equation" r:id="rId13" imgW="2197100" imgH="292100" progId="Equation.3">
                  <p:embed/>
                </p:oleObj>
              </mc:Choice>
              <mc:Fallback>
                <p:oleObj name="Equation" r:id="rId13" imgW="2197100" imgH="2921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70558" y="3888436"/>
                        <a:ext cx="1815785" cy="2414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7"/>
          <p:cNvGraphicFramePr>
            <a:graphicFrameLocks noChangeAspect="1"/>
          </p:cNvGraphicFramePr>
          <p:nvPr>
            <p:extLst>
              <p:ext uri="{D42A27DB-BD31-4B8C-83A1-F6EECF244321}">
                <p14:modId xmlns:p14="http://schemas.microsoft.com/office/powerpoint/2010/main" val="816210099"/>
              </p:ext>
            </p:extLst>
          </p:nvPr>
        </p:nvGraphicFramePr>
        <p:xfrm>
          <a:off x="6995339" y="3923714"/>
          <a:ext cx="703223" cy="241405"/>
        </p:xfrm>
        <a:graphic>
          <a:graphicData uri="http://schemas.openxmlformats.org/presentationml/2006/ole">
            <mc:AlternateContent xmlns:mc="http://schemas.openxmlformats.org/markup-compatibility/2006">
              <mc:Choice xmlns:v="urn:schemas-microsoft-com:vml" Requires="v">
                <p:oleObj spid="_x0000_s239297" name="Equation" r:id="rId15" imgW="850531" imgH="291973" progId="Equation.DSMT4">
                  <p:embed/>
                </p:oleObj>
              </mc:Choice>
              <mc:Fallback>
                <p:oleObj name="Equation" r:id="rId15" imgW="850531" imgH="291973"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95339" y="3923714"/>
                        <a:ext cx="703223" cy="2414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8"/>
          <p:cNvGraphicFramePr>
            <a:graphicFrameLocks noChangeAspect="1"/>
          </p:cNvGraphicFramePr>
          <p:nvPr>
            <p:extLst>
              <p:ext uri="{D42A27DB-BD31-4B8C-83A1-F6EECF244321}">
                <p14:modId xmlns:p14="http://schemas.microsoft.com/office/powerpoint/2010/main" val="620349759"/>
              </p:ext>
            </p:extLst>
          </p:nvPr>
        </p:nvGraphicFramePr>
        <p:xfrm>
          <a:off x="7727373" y="3913311"/>
          <a:ext cx="121227" cy="242455"/>
        </p:xfrm>
        <a:graphic>
          <a:graphicData uri="http://schemas.openxmlformats.org/presentationml/2006/ole">
            <mc:AlternateContent xmlns:mc="http://schemas.openxmlformats.org/markup-compatibility/2006">
              <mc:Choice xmlns:v="urn:schemas-microsoft-com:vml" Requires="v">
                <p:oleObj spid="_x0000_s239298" name="Bitmap Image" r:id="rId17" imgW="133200" imgH="266760" progId="Paint.Picture">
                  <p:embed/>
                </p:oleObj>
              </mc:Choice>
              <mc:Fallback>
                <p:oleObj name="Bitmap Image" r:id="rId17" imgW="133200" imgH="266760" progId="Paint.Picture">
                  <p:embed/>
                  <p:pic>
                    <p:nvPicPr>
                      <p:cNvPr id="0" name=""/>
                      <p:cNvPicPr>
                        <a:picLocks noChangeAspect="1" noChangeArrowheads="1"/>
                      </p:cNvPicPr>
                      <p:nvPr/>
                    </p:nvPicPr>
                    <p:blipFill>
                      <a:blip r:embed="rId18"/>
                      <a:srcRect/>
                      <a:stretch>
                        <a:fillRect/>
                      </a:stretch>
                    </p:blipFill>
                    <p:spPr bwMode="auto">
                      <a:xfrm>
                        <a:off x="7727373" y="3913311"/>
                        <a:ext cx="121227" cy="242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 name="Object 4"/>
          <p:cNvGraphicFramePr>
            <a:graphicFrameLocks noChangeAspect="1"/>
          </p:cNvGraphicFramePr>
          <p:nvPr>
            <p:extLst>
              <p:ext uri="{D42A27DB-BD31-4B8C-83A1-F6EECF244321}">
                <p14:modId xmlns:p14="http://schemas.microsoft.com/office/powerpoint/2010/main" val="2309929719"/>
              </p:ext>
            </p:extLst>
          </p:nvPr>
        </p:nvGraphicFramePr>
        <p:xfrm>
          <a:off x="4482424" y="4278489"/>
          <a:ext cx="1598168" cy="307340"/>
        </p:xfrm>
        <a:graphic>
          <a:graphicData uri="http://schemas.openxmlformats.org/presentationml/2006/ole">
            <mc:AlternateContent xmlns:mc="http://schemas.openxmlformats.org/markup-compatibility/2006">
              <mc:Choice xmlns:v="urn:schemas-microsoft-com:vml" Requires="v">
                <p:oleObj spid="_x0000_s239299" name="Equation" r:id="rId19" imgW="1320480" imgH="253800" progId="Equation.DSMT4">
                  <p:embed/>
                </p:oleObj>
              </mc:Choice>
              <mc:Fallback>
                <p:oleObj name="Equation" r:id="rId19" imgW="1320480" imgH="253800" progId="Equation.DSMT4">
                  <p:embed/>
                  <p:pic>
                    <p:nvPicPr>
                      <p:cNvPr id="0" name=""/>
                      <p:cNvPicPr>
                        <a:picLocks noChangeAspect="1" noChangeArrowheads="1"/>
                      </p:cNvPicPr>
                      <p:nvPr/>
                    </p:nvPicPr>
                    <p:blipFill>
                      <a:blip r:embed="rId20"/>
                      <a:srcRect/>
                      <a:stretch>
                        <a:fillRect/>
                      </a:stretch>
                    </p:blipFill>
                    <p:spPr bwMode="auto">
                      <a:xfrm>
                        <a:off x="4482424" y="4278489"/>
                        <a:ext cx="1598168" cy="307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Content Placeholder 11"/>
          <p:cNvSpPr>
            <a:spLocks noGrp="1"/>
          </p:cNvSpPr>
          <p:nvPr>
            <p:ph idx="19"/>
          </p:nvPr>
        </p:nvSpPr>
        <p:spPr>
          <a:xfrm>
            <a:off x="3276600" y="4682067"/>
            <a:ext cx="5410199" cy="343501"/>
          </a:xfrm>
        </p:spPr>
        <p:txBody>
          <a:bodyPr/>
          <a:lstStyle/>
          <a:p>
            <a:r>
              <a:rPr lang="en-US" altLang="en-US" sz="1800" dirty="0"/>
              <a:t>For the final kinetic energy,</a:t>
            </a:r>
          </a:p>
        </p:txBody>
      </p:sp>
      <p:graphicFrame>
        <p:nvGraphicFramePr>
          <p:cNvPr id="22" name="Object 3"/>
          <p:cNvGraphicFramePr>
            <a:graphicFrameLocks noChangeAspect="1"/>
          </p:cNvGraphicFramePr>
          <p:nvPr>
            <p:extLst>
              <p:ext uri="{D42A27DB-BD31-4B8C-83A1-F6EECF244321}">
                <p14:modId xmlns:p14="http://schemas.microsoft.com/office/powerpoint/2010/main" val="948830289"/>
              </p:ext>
            </p:extLst>
          </p:nvPr>
        </p:nvGraphicFramePr>
        <p:xfrm>
          <a:off x="3888614" y="5096934"/>
          <a:ext cx="4135372" cy="346364"/>
        </p:xfrm>
        <a:graphic>
          <a:graphicData uri="http://schemas.openxmlformats.org/presentationml/2006/ole">
            <mc:AlternateContent xmlns:mc="http://schemas.openxmlformats.org/markup-compatibility/2006">
              <mc:Choice xmlns:v="urn:schemas-microsoft-com:vml" Requires="v">
                <p:oleObj spid="_x0000_s239300" name="Equation" r:id="rId21" imgW="5003800" imgH="419100" progId="Equation.DSMT4">
                  <p:embed/>
                </p:oleObj>
              </mc:Choice>
              <mc:Fallback>
                <p:oleObj name="Equation" r:id="rId21" imgW="5003800" imgH="41910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888614" y="5096934"/>
                        <a:ext cx="4135372" cy="3463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2"/>
          <p:cNvGraphicFramePr>
            <a:graphicFrameLocks noChangeAspect="1"/>
          </p:cNvGraphicFramePr>
          <p:nvPr>
            <p:extLst>
              <p:ext uri="{D42A27DB-BD31-4B8C-83A1-F6EECF244321}">
                <p14:modId xmlns:p14="http://schemas.microsoft.com/office/powerpoint/2010/main" val="409969057"/>
              </p:ext>
            </p:extLst>
          </p:nvPr>
        </p:nvGraphicFramePr>
        <p:xfrm>
          <a:off x="3775478" y="5542845"/>
          <a:ext cx="4532306" cy="925545"/>
        </p:xfrm>
        <a:graphic>
          <a:graphicData uri="http://schemas.openxmlformats.org/presentationml/2006/ole">
            <mc:AlternateContent xmlns:mc="http://schemas.openxmlformats.org/markup-compatibility/2006">
              <mc:Choice xmlns:v="urn:schemas-microsoft-com:vml" Requires="v">
                <p:oleObj spid="_x0000_s239301" name="Equation" r:id="rId23" imgW="6032500" imgH="1231900" progId="Equation.3">
                  <p:embed/>
                </p:oleObj>
              </mc:Choice>
              <mc:Fallback>
                <p:oleObj name="Equation" r:id="rId23" imgW="6032500" imgH="123190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775478" y="5542845"/>
                        <a:ext cx="4532306" cy="9255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489003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xEl>
                                              <p:pRg st="0" end="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P spid="9" grpId="0" build="p"/>
      <p:bldP spid="13" grpId="0" build="p"/>
      <p:bldP spid="10" grpId="0" build="p"/>
      <p:bldP spid="11" grpId="0" build="p"/>
      <p:bldP spid="1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7"/>
          <p:cNvSpPr>
            <a:spLocks noGrp="1"/>
          </p:cNvSpPr>
          <p:nvPr>
            <p:ph type="title"/>
          </p:nvPr>
        </p:nvSpPr>
        <p:spPr>
          <a:xfrm>
            <a:off x="457200" y="228600"/>
            <a:ext cx="8229600" cy="609600"/>
          </a:xfrm>
        </p:spPr>
        <p:txBody>
          <a:bodyPr/>
          <a:lstStyle/>
          <a:p>
            <a:r>
              <a:rPr lang="en-US" altLang="en-US" sz="4000" b="1" dirty="0">
                <a:solidFill>
                  <a:srgbClr val="AD0B1E"/>
                </a:solidFill>
                <a:ea typeface="ＭＳ Ｐゴシック" pitchFamily="34" charset="-128"/>
              </a:rPr>
              <a:t>Introduction </a:t>
            </a:r>
            <a:r>
              <a:rPr lang="en-US" altLang="en-US" sz="1000" dirty="0">
                <a:solidFill>
                  <a:srgbClr val="AD0B1E"/>
                </a:solidFill>
                <a:ea typeface="ＭＳ Ｐゴシック" pitchFamily="34" charset="-128"/>
              </a:rPr>
              <a:t>1</a:t>
            </a:r>
            <a:endParaRPr lang="en-IN" sz="1000" dirty="0">
              <a:solidFill>
                <a:srgbClr val="AD0B1E"/>
              </a:solidFill>
            </a:endParaRPr>
          </a:p>
        </p:txBody>
      </p:sp>
      <p:sp>
        <p:nvSpPr>
          <p:cNvPr id="4" name="Content Placeholder 3"/>
          <p:cNvSpPr>
            <a:spLocks noGrp="1"/>
          </p:cNvSpPr>
          <p:nvPr>
            <p:ph idx="1"/>
          </p:nvPr>
        </p:nvSpPr>
        <p:spPr>
          <a:xfrm>
            <a:off x="457200" y="1066800"/>
            <a:ext cx="8458200" cy="801503"/>
          </a:xfrm>
        </p:spPr>
        <p:txBody>
          <a:bodyPr/>
          <a:lstStyle/>
          <a:p>
            <a:r>
              <a:rPr lang="en-US" altLang="en-US" b="1" dirty="0"/>
              <a:t>A Charpy impact test is used to determine the amount of energy absorbed by a material during impact.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5685" y="2141407"/>
            <a:ext cx="3832631" cy="2877536"/>
          </a:xfrm>
          <a:prstGeom prst="rect">
            <a:avLst/>
          </a:prstGeom>
        </p:spPr>
      </p:pic>
      <p:sp>
        <p:nvSpPr>
          <p:cNvPr id="10" name="Content Placeholder 9"/>
          <p:cNvSpPr>
            <a:spLocks noGrp="1"/>
          </p:cNvSpPr>
          <p:nvPr>
            <p:ph idx="13"/>
          </p:nvPr>
        </p:nvSpPr>
        <p:spPr>
          <a:xfrm>
            <a:off x="457200" y="5178843"/>
            <a:ext cx="8382000" cy="1221957"/>
          </a:xfrm>
        </p:spPr>
        <p:txBody>
          <a:bodyPr/>
          <a:lstStyle/>
          <a:p>
            <a:r>
              <a:rPr lang="en-US" altLang="en-US" b="1" dirty="0"/>
              <a:t>To determine the amount of energy absorbed, the final gravitational potential energy of the arm is subtracted from its initial gravitational potential energy.</a:t>
            </a:r>
          </a:p>
        </p:txBody>
      </p:sp>
      <p:sp>
        <p:nvSpPr>
          <p:cNvPr id="14" name="Text Placeholder 3"/>
          <p:cNvSpPr>
            <a:spLocks noGrp="1"/>
          </p:cNvSpPr>
          <p:nvPr>
            <p:ph type="body" sz="quarter" idx="11"/>
          </p:nvPr>
        </p:nvSpPr>
        <p:spPr/>
        <p:txBody>
          <a:bodyPr/>
          <a:lstStyle/>
          <a:p>
            <a:pPr lvl="0"/>
            <a:r>
              <a:rPr lang="en-US" dirty="0"/>
              <a:t>© Philip Cornwell</a:t>
            </a:r>
            <a:endParaRPr lang="en-IN" dirty="0"/>
          </a:p>
        </p:txBody>
      </p:sp>
    </p:spTree>
    <p:extLst>
      <p:ext uri="{BB962C8B-B14F-4D97-AF65-F5344CB8AC3E}">
        <p14:creationId xmlns:p14="http://schemas.microsoft.com/office/powerpoint/2010/main" val="34203597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09600"/>
          </a:xfrm>
        </p:spPr>
        <p:txBody>
          <a:bodyPr/>
          <a:lstStyle/>
          <a:p>
            <a:r>
              <a:rPr lang="en-US" altLang="en-US" sz="4000" b="1" dirty="0">
                <a:ea typeface="ＭＳ Ｐゴシック" pitchFamily="34" charset="-128"/>
              </a:rPr>
              <a:t>Sample Problem 17.6 </a:t>
            </a:r>
            <a:r>
              <a:rPr lang="en-US" altLang="en-US" sz="1000" dirty="0">
                <a:ea typeface="ＭＳ Ｐゴシック" pitchFamily="34" charset="-128"/>
              </a:rPr>
              <a:t>4</a:t>
            </a:r>
            <a:endParaRPr lang="en-US" sz="1000"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860" y="914400"/>
            <a:ext cx="2878540" cy="2212147"/>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3429000"/>
            <a:ext cx="3128983" cy="1405232"/>
          </a:xfrm>
          <a:prstGeom prst="rect">
            <a:avLst/>
          </a:prstGeom>
        </p:spPr>
      </p:pic>
      <p:sp>
        <p:nvSpPr>
          <p:cNvPr id="3" name="Content Placeholder 2"/>
          <p:cNvSpPr>
            <a:spLocks noGrp="1"/>
          </p:cNvSpPr>
          <p:nvPr>
            <p:ph idx="1"/>
          </p:nvPr>
        </p:nvSpPr>
        <p:spPr>
          <a:xfrm>
            <a:off x="3467512" y="838200"/>
            <a:ext cx="5219288" cy="723900"/>
          </a:xfrm>
        </p:spPr>
        <p:txBody>
          <a:bodyPr/>
          <a:lstStyle/>
          <a:p>
            <a:pPr marL="292608" indent="-292608">
              <a:buFont typeface="Arial" panose="020B0604020202020204" pitchFamily="34" charset="0"/>
              <a:buChar char="•"/>
            </a:pPr>
            <a:r>
              <a:rPr lang="en-US" altLang="en-US" sz="1800" dirty="0"/>
              <a:t>Solve the energy equation for the angular velocity, then evaluate the velocity of the point </a:t>
            </a:r>
            <a:r>
              <a:rPr lang="en-US" altLang="en-US" sz="1800" i="1" dirty="0"/>
              <a:t>D.</a:t>
            </a:r>
            <a:endParaRPr lang="en-US" altLang="en-US" sz="1800" dirty="0"/>
          </a:p>
        </p:txBody>
      </p:sp>
      <p:graphicFrame>
        <p:nvGraphicFramePr>
          <p:cNvPr id="10" name="Object 2"/>
          <p:cNvGraphicFramePr>
            <a:graphicFrameLocks noChangeAspect="1"/>
          </p:cNvGraphicFramePr>
          <p:nvPr>
            <p:extLst>
              <p:ext uri="{D42A27DB-BD31-4B8C-83A1-F6EECF244321}">
                <p14:modId xmlns:p14="http://schemas.microsoft.com/office/powerpoint/2010/main" val="782684092"/>
              </p:ext>
            </p:extLst>
          </p:nvPr>
        </p:nvGraphicFramePr>
        <p:xfrm>
          <a:off x="4205288" y="1600200"/>
          <a:ext cx="2832100" cy="1054100"/>
        </p:xfrm>
        <a:graphic>
          <a:graphicData uri="http://schemas.openxmlformats.org/presentationml/2006/ole">
            <mc:AlternateContent xmlns:mc="http://schemas.openxmlformats.org/markup-compatibility/2006">
              <mc:Choice xmlns:v="urn:schemas-microsoft-com:vml" Requires="v">
                <p:oleObj spid="_x0000_s188253" name="Equation" r:id="rId5" imgW="2832100" imgH="1054100" progId="Equation.3">
                  <p:embed/>
                </p:oleObj>
              </mc:Choice>
              <mc:Fallback>
                <p:oleObj name="Equation" r:id="rId5" imgW="2832100" imgH="1054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05288" y="1600200"/>
                        <a:ext cx="2832100" cy="1054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9060" y="3040541"/>
            <a:ext cx="1555815" cy="334932"/>
          </a:xfrm>
          <a:prstGeom prst="rect">
            <a:avLst/>
          </a:prstGeom>
        </p:spPr>
      </p:pic>
      <p:graphicFrame>
        <p:nvGraphicFramePr>
          <p:cNvPr id="13" name="Object 3"/>
          <p:cNvGraphicFramePr>
            <a:graphicFrameLocks noChangeAspect="1"/>
          </p:cNvGraphicFramePr>
          <p:nvPr>
            <p:extLst>
              <p:ext uri="{D42A27DB-BD31-4B8C-83A1-F6EECF244321}">
                <p14:modId xmlns:p14="http://schemas.microsoft.com/office/powerpoint/2010/main" val="3093220125"/>
              </p:ext>
            </p:extLst>
          </p:nvPr>
        </p:nvGraphicFramePr>
        <p:xfrm>
          <a:off x="4281488" y="3552825"/>
          <a:ext cx="2413000" cy="990600"/>
        </p:xfrm>
        <a:graphic>
          <a:graphicData uri="http://schemas.openxmlformats.org/presentationml/2006/ole">
            <mc:AlternateContent xmlns:mc="http://schemas.openxmlformats.org/markup-compatibility/2006">
              <mc:Choice xmlns:v="urn:schemas-microsoft-com:vml" Requires="v">
                <p:oleObj spid="_x0000_s188254" name="Equation" r:id="rId8" imgW="2413000" imgH="990600" progId="Equation.3">
                  <p:embed/>
                </p:oleObj>
              </mc:Choice>
              <mc:Fallback>
                <p:oleObj name="Equation" r:id="rId8" imgW="2413000" imgH="990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81488" y="3552825"/>
                        <a:ext cx="24130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4"/>
          <p:cNvGraphicFramePr>
            <a:graphicFrameLocks noChangeAspect="1"/>
          </p:cNvGraphicFramePr>
          <p:nvPr>
            <p:extLst>
              <p:ext uri="{D42A27DB-BD31-4B8C-83A1-F6EECF244321}">
                <p14:modId xmlns:p14="http://schemas.microsoft.com/office/powerpoint/2010/main" val="3733778453"/>
              </p:ext>
            </p:extLst>
          </p:nvPr>
        </p:nvGraphicFramePr>
        <p:xfrm>
          <a:off x="7190689" y="4489717"/>
          <a:ext cx="1419911" cy="304267"/>
        </p:xfrm>
        <a:graphic>
          <a:graphicData uri="http://schemas.openxmlformats.org/presentationml/2006/ole">
            <mc:AlternateContent xmlns:mc="http://schemas.openxmlformats.org/markup-compatibility/2006">
              <mc:Choice xmlns:v="urn:schemas-microsoft-com:vml" Requires="v">
                <p:oleObj spid="_x0000_s188255" name="Equation" r:id="rId10" imgW="1066680" imgH="228600" progId="Equation.DSMT4">
                  <p:embed/>
                </p:oleObj>
              </mc:Choice>
              <mc:Fallback>
                <p:oleObj name="Equation" r:id="rId10" imgW="1066680" imgH="228600" progId="Equation.DSMT4">
                  <p:embed/>
                  <p:pic>
                    <p:nvPicPr>
                      <p:cNvPr id="0" name=""/>
                      <p:cNvPicPr>
                        <a:picLocks noChangeAspect="1" noChangeArrowheads="1"/>
                      </p:cNvPicPr>
                      <p:nvPr/>
                    </p:nvPicPr>
                    <p:blipFill>
                      <a:blip r:embed="rId11"/>
                      <a:srcRect/>
                      <a:stretch>
                        <a:fillRect/>
                      </a:stretch>
                    </p:blipFill>
                    <p:spPr bwMode="auto">
                      <a:xfrm>
                        <a:off x="7190689" y="4489717"/>
                        <a:ext cx="1419911" cy="304267"/>
                      </a:xfrm>
                      <a:prstGeom prst="rect">
                        <a:avLst/>
                      </a:prstGeom>
                      <a:noFill/>
                      <a:ln>
                        <a:solidFill>
                          <a:srgbClr val="C00000"/>
                        </a:solidFill>
                      </a:ln>
                      <a:effectLst/>
                    </p:spPr>
                  </p:pic>
                </p:oleObj>
              </mc:Fallback>
            </mc:AlternateContent>
          </a:graphicData>
        </a:graphic>
      </p:graphicFrame>
      <p:sp>
        <p:nvSpPr>
          <p:cNvPr id="6" name="Content Placeholder 5"/>
          <p:cNvSpPr>
            <a:spLocks noGrp="1"/>
          </p:cNvSpPr>
          <p:nvPr>
            <p:ph idx="13"/>
          </p:nvPr>
        </p:nvSpPr>
        <p:spPr>
          <a:xfrm>
            <a:off x="533400" y="5063836"/>
            <a:ext cx="8229600" cy="1413164"/>
          </a:xfrm>
        </p:spPr>
        <p:txBody>
          <a:bodyPr/>
          <a:lstStyle/>
          <a:p>
            <a:r>
              <a:rPr lang="en-US" altLang="en-US" sz="1800" b="1" dirty="0">
                <a:solidFill>
                  <a:srgbClr val="C00000"/>
                </a:solidFill>
              </a:rPr>
              <a:t>Reflect and Think:</a:t>
            </a:r>
            <a:br>
              <a:rPr lang="en-US" altLang="en-US" sz="1800" b="1" dirty="0">
                <a:solidFill>
                  <a:srgbClr val="00B050"/>
                </a:solidFill>
              </a:rPr>
            </a:br>
            <a:r>
              <a:rPr lang="en-US" altLang="en-US" sz="1800" dirty="0"/>
              <a:t>The only step in which you need to use forces is when calculating the gravitational potential energy in each position. However, it is good engineering practice to show the complete free-body diagram in each case to identify which, if any, forces do work. You could have also used vector algebra to relate the velocities of the various objects.</a:t>
            </a:r>
          </a:p>
        </p:txBody>
      </p:sp>
    </p:spTree>
    <p:extLst>
      <p:ext uri="{BB962C8B-B14F-4D97-AF65-F5344CB8AC3E}">
        <p14:creationId xmlns:p14="http://schemas.microsoft.com/office/powerpoint/2010/main" val="35074516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70560"/>
          </a:xfrm>
        </p:spPr>
        <p:txBody>
          <a:bodyPr/>
          <a:lstStyle/>
          <a:p>
            <a:r>
              <a:rPr lang="en-US" altLang="en-US" sz="4000" b="1" dirty="0">
                <a:ea typeface="ＭＳ Ｐゴシック" pitchFamily="34" charset="-128"/>
              </a:rPr>
              <a:t>Group Problem Solving </a:t>
            </a:r>
            <a:r>
              <a:rPr lang="en-US" altLang="en-US" sz="1000" dirty="0">
                <a:ea typeface="ＭＳ Ｐゴシック" pitchFamily="34" charset="-128"/>
              </a:rPr>
              <a:t>1</a:t>
            </a:r>
            <a:endParaRPr lang="en-US" sz="1000" dirty="0"/>
          </a:p>
        </p:txBody>
      </p:sp>
      <p:pic>
        <p:nvPicPr>
          <p:cNvPr id="12" name="Picture 3" descr="bee29230_p17-017"/>
          <p:cNvPicPr>
            <a:picLocks noChangeAspect="1" noChangeArrowheads="1"/>
          </p:cNvPicPr>
          <p:nvPr/>
        </p:nvPicPr>
        <p:blipFill>
          <a:blip r:embed="rId2">
            <a:extLst>
              <a:ext uri="{28A0092B-C50C-407E-A947-70E740481C1C}">
                <a14:useLocalDpi xmlns:a14="http://schemas.microsoft.com/office/drawing/2010/main" val="0"/>
              </a:ext>
            </a:extLst>
          </a:blip>
          <a:srcRect t="6462"/>
          <a:stretch>
            <a:fillRect/>
          </a:stretch>
        </p:blipFill>
        <p:spPr bwMode="auto">
          <a:xfrm>
            <a:off x="636588" y="920750"/>
            <a:ext cx="3124200" cy="320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487363" y="4140200"/>
            <a:ext cx="4548187" cy="2862262"/>
          </a:xfrm>
          <a:prstGeom prst="rect">
            <a:avLst/>
          </a:prstGeom>
          <a:noFill/>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imes New Roman"/>
              </a:rPr>
              <a:t>A slender 4-kg rod can rotate in a vertical plane about a pivot at B. A spring of constant k = 400 N/m and of unstretched length 150 mm is attached to the rod as shown. Knowing that the rod is released from rest in the position shown, determine its angular velocity after it has rotated through 90</a:t>
            </a:r>
            <a:r>
              <a:rPr kumimoji="0" lang="en-US" sz="2000" b="0" i="0" u="none" strike="noStrike" kern="0" cap="none" spc="0" normalizeH="0" baseline="30000" noProof="0" dirty="0">
                <a:ln>
                  <a:noFill/>
                </a:ln>
                <a:solidFill>
                  <a:srgbClr val="000000"/>
                </a:solidFill>
                <a:effectLst/>
                <a:uLnTx/>
                <a:uFillTx/>
                <a:latin typeface="Times New Roman"/>
              </a:rPr>
              <a:t>o</a:t>
            </a:r>
            <a:r>
              <a:rPr kumimoji="0" lang="en-US" sz="2000" b="0" i="0" u="none" strike="noStrike" kern="0" cap="none" spc="0" normalizeH="0" baseline="0" noProof="0" dirty="0">
                <a:ln>
                  <a:noFill/>
                </a:ln>
                <a:solidFill>
                  <a:srgbClr val="000000"/>
                </a:solidFill>
                <a:effectLst/>
                <a:uLnTx/>
                <a:uFillTx/>
                <a:latin typeface="Times New Roman"/>
              </a:rPr>
              <a:t>.</a:t>
            </a:r>
            <a:endParaRPr kumimoji="0" lang="en-US" sz="2000" b="0" i="0" u="none" strike="noStrike" kern="0" cap="none" spc="0" normalizeH="0" baseline="0" noProof="0" dirty="0">
              <a:ln>
                <a:noFill/>
              </a:ln>
              <a:solidFill>
                <a:srgbClr val="000000"/>
              </a:solidFill>
              <a:effectLst/>
              <a:uLnTx/>
              <a:uFillTx/>
              <a:latin typeface="Times New Roman"/>
              <a:ea typeface="Times" charset="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Times New Roman"/>
            </a:endParaRPr>
          </a:p>
        </p:txBody>
      </p:sp>
      <p:sp>
        <p:nvSpPr>
          <p:cNvPr id="14" name="Text Box 5"/>
          <p:cNvSpPr txBox="1">
            <a:spLocks noChangeArrowheads="1"/>
          </p:cNvSpPr>
          <p:nvPr/>
        </p:nvSpPr>
        <p:spPr bwMode="auto">
          <a:xfrm>
            <a:off x="4583113" y="914400"/>
            <a:ext cx="4559300"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lvl="0" eaLnBrk="1" hangingPunct="1">
              <a:spcBef>
                <a:spcPct val="50000"/>
              </a:spcBef>
            </a:pPr>
            <a:r>
              <a:rPr lang="en-US" altLang="en-US" sz="2000" b="1" dirty="0">
                <a:solidFill>
                  <a:srgbClr val="C00000"/>
                </a:solidFill>
              </a:rPr>
              <a:t>Strategy:</a:t>
            </a:r>
            <a:endParaRPr kumimoji="0" lang="en-US" altLang="en-US" sz="20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Because the problem deals with positions and velocities, you should apply the principle of work energy.</a:t>
            </a:r>
          </a:p>
        </p:txBody>
      </p:sp>
      <p:sp>
        <p:nvSpPr>
          <p:cNvPr id="15" name="Text Box 6"/>
          <p:cNvSpPr txBox="1">
            <a:spLocks noChangeArrowheads="1"/>
          </p:cNvSpPr>
          <p:nvPr/>
        </p:nvSpPr>
        <p:spPr bwMode="auto">
          <a:xfrm>
            <a:off x="4583113" y="2552700"/>
            <a:ext cx="45593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Draw out the system at position 1 and position 2 and define your datum</a:t>
            </a:r>
          </a:p>
        </p:txBody>
      </p:sp>
      <p:sp>
        <p:nvSpPr>
          <p:cNvPr id="16" name="Text Box 6"/>
          <p:cNvSpPr txBox="1">
            <a:spLocks noChangeArrowheads="1"/>
          </p:cNvSpPr>
          <p:nvPr/>
        </p:nvSpPr>
        <p:spPr bwMode="auto">
          <a:xfrm>
            <a:off x="5035550" y="3551237"/>
            <a:ext cx="356235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Use the work-energy equation to determine the angular velocity at position 2</a:t>
            </a:r>
          </a:p>
        </p:txBody>
      </p:sp>
    </p:spTree>
    <p:extLst>
      <p:ext uri="{BB962C8B-B14F-4D97-AF65-F5344CB8AC3E}">
        <p14:creationId xmlns:p14="http://schemas.microsoft.com/office/powerpoint/2010/main" val="40504607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utoUpdateAnimBg="0"/>
      <p:bldP spid="15" grpId="0" autoUpdateAnimBg="0"/>
      <p:bldP spid="16"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r>
              <a:rPr lang="en-US" altLang="en-US" sz="4000" b="1" dirty="0">
                <a:ea typeface="ＭＳ Ｐゴシック" pitchFamily="34" charset="-128"/>
              </a:rPr>
              <a:t>Group Problem Solving </a:t>
            </a:r>
            <a:r>
              <a:rPr lang="en-US" altLang="en-US" sz="1000" dirty="0">
                <a:ea typeface="ＭＳ Ｐゴシック" pitchFamily="34" charset="-128"/>
              </a:rPr>
              <a:t>2</a:t>
            </a:r>
            <a:endParaRPr lang="en-US" sz="1000" dirty="0"/>
          </a:p>
        </p:txBody>
      </p:sp>
      <p:pic>
        <p:nvPicPr>
          <p:cNvPr id="13" name="Picture 3" descr="bee29230_p17-017"/>
          <p:cNvPicPr>
            <a:picLocks noChangeAspect="1" noChangeArrowheads="1"/>
          </p:cNvPicPr>
          <p:nvPr/>
        </p:nvPicPr>
        <p:blipFill>
          <a:blip r:embed="rId3">
            <a:extLst>
              <a:ext uri="{28A0092B-C50C-407E-A947-70E740481C1C}">
                <a14:useLocalDpi xmlns:a14="http://schemas.microsoft.com/office/drawing/2010/main" val="0"/>
              </a:ext>
            </a:extLst>
          </a:blip>
          <a:srcRect t="6462"/>
          <a:stretch>
            <a:fillRect/>
          </a:stretch>
        </p:blipFill>
        <p:spPr bwMode="auto">
          <a:xfrm>
            <a:off x="6718300" y="1046163"/>
            <a:ext cx="2214563" cy="227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a:spLocks noChangeArrowheads="1"/>
          </p:cNvSpPr>
          <p:nvPr/>
        </p:nvSpPr>
        <p:spPr bwMode="auto">
          <a:xfrm>
            <a:off x="390525" y="1111478"/>
            <a:ext cx="48768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lvl="0" eaLnBrk="1" hangingPunct="1"/>
            <a:r>
              <a:rPr lang="en-US" altLang="en-US" sz="2000" b="1" dirty="0">
                <a:solidFill>
                  <a:srgbClr val="C00000"/>
                </a:solidFill>
              </a:rPr>
              <a:t>Modeling and Analysis:</a:t>
            </a:r>
            <a:endParaRPr kumimoji="0" lang="en-US" altLang="en-US" sz="20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1" i="0" u="none" strike="noStrike" kern="0" cap="none" spc="0" normalizeH="0" baseline="0" noProof="0" dirty="0">
                <a:ln>
                  <a:noFill/>
                </a:ln>
                <a:solidFill>
                  <a:schemeClr val="bg2"/>
                </a:solidFill>
                <a:effectLst/>
                <a:uLnTx/>
                <a:uFillTx/>
                <a:latin typeface="Times New Roman" pitchFamily="18" charset="0"/>
                <a:ea typeface="ＭＳ Ｐゴシック" pitchFamily="34" charset="-128"/>
              </a:rPr>
              <a:t>Draw your diagrams, set your datum and apply the work energy equation </a:t>
            </a:r>
          </a:p>
        </p:txBody>
      </p:sp>
      <p:graphicFrame>
        <p:nvGraphicFramePr>
          <p:cNvPr id="15" name="Object 3"/>
          <p:cNvGraphicFramePr>
            <a:graphicFrameLocks noChangeAspect="1"/>
          </p:cNvGraphicFramePr>
          <p:nvPr>
            <p:extLst>
              <p:ext uri="{D42A27DB-BD31-4B8C-83A1-F6EECF244321}">
                <p14:modId xmlns:p14="http://schemas.microsoft.com/office/powerpoint/2010/main" val="1069228616"/>
              </p:ext>
            </p:extLst>
          </p:nvPr>
        </p:nvGraphicFramePr>
        <p:xfrm>
          <a:off x="784225" y="2106434"/>
          <a:ext cx="2679700" cy="442912"/>
        </p:xfrm>
        <a:graphic>
          <a:graphicData uri="http://schemas.openxmlformats.org/presentationml/2006/ole">
            <mc:AlternateContent xmlns:mc="http://schemas.openxmlformats.org/markup-compatibility/2006">
              <mc:Choice xmlns:v="urn:schemas-microsoft-com:vml" Requires="v">
                <p:oleObj spid="_x0000_s189786" name="Equation" r:id="rId4" imgW="1244600" imgH="203200" progId="Equation.DSMT4">
                  <p:embed/>
                </p:oleObj>
              </mc:Choice>
              <mc:Fallback>
                <p:oleObj name="Equation" r:id="rId4" imgW="1244600" imgH="203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225" y="2106434"/>
                        <a:ext cx="2679700" cy="442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6" name="Picture 63" descr="bee29230_s17-01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7713" y="2831921"/>
            <a:ext cx="5911850" cy="270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Arrow Connector 16"/>
          <p:cNvCxnSpPr/>
          <p:nvPr/>
        </p:nvCxnSpPr>
        <p:spPr>
          <a:xfrm flipV="1">
            <a:off x="5500688" y="5746571"/>
            <a:ext cx="395287" cy="676275"/>
          </a:xfrm>
          <a:prstGeom prst="straightConnector1">
            <a:avLst/>
          </a:prstGeom>
          <a:noFill/>
          <a:ln w="25400" cap="flat" cmpd="sng" algn="ctr">
            <a:solidFill>
              <a:srgbClr val="FF0000"/>
            </a:solidFill>
            <a:prstDash val="solid"/>
            <a:tailEnd type="arrow"/>
          </a:ln>
          <a:effectLst>
            <a:outerShdw blurRad="40000" dist="20000" dir="5400000" rotWithShape="0">
              <a:srgbClr val="000000">
                <a:alpha val="38000"/>
              </a:srgbClr>
            </a:outerShdw>
          </a:effectLst>
        </p:spPr>
      </p:cxnSp>
      <p:sp>
        <p:nvSpPr>
          <p:cNvPr id="18" name="TextBox 13"/>
          <p:cNvSpPr txBox="1">
            <a:spLocks noChangeArrowheads="1"/>
          </p:cNvSpPr>
          <p:nvPr/>
        </p:nvSpPr>
        <p:spPr bwMode="auto">
          <a:xfrm>
            <a:off x="747713" y="5746571"/>
            <a:ext cx="3387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1" i="0" u="none" strike="noStrike" kern="0" cap="none" spc="0" normalizeH="0" baseline="0" noProof="0" dirty="0">
                <a:ln>
                  <a:noFill/>
                </a:ln>
                <a:solidFill>
                  <a:schemeClr val="bg2"/>
                </a:solidFill>
                <a:effectLst/>
                <a:uLnTx/>
                <a:uFillTx/>
                <a:latin typeface="Times New Roman" pitchFamily="18" charset="0"/>
                <a:ea typeface="ＭＳ Ｐゴシック" pitchFamily="34" charset="-128"/>
              </a:rPr>
              <a:t>Are any of the terms zero?</a:t>
            </a:r>
          </a:p>
        </p:txBody>
      </p:sp>
      <p:graphicFrame>
        <p:nvGraphicFramePr>
          <p:cNvPr id="19" name="Object 18"/>
          <p:cNvGraphicFramePr>
            <a:graphicFrameLocks noChangeAspect="1"/>
          </p:cNvGraphicFramePr>
          <p:nvPr>
            <p:extLst>
              <p:ext uri="{D42A27DB-BD31-4B8C-83A1-F6EECF244321}">
                <p14:modId xmlns:p14="http://schemas.microsoft.com/office/powerpoint/2010/main" val="3486342128"/>
              </p:ext>
            </p:extLst>
          </p:nvPr>
        </p:nvGraphicFramePr>
        <p:xfrm>
          <a:off x="4430713" y="5925959"/>
          <a:ext cx="2679700" cy="442912"/>
        </p:xfrm>
        <a:graphic>
          <a:graphicData uri="http://schemas.openxmlformats.org/presentationml/2006/ole">
            <mc:AlternateContent xmlns:mc="http://schemas.openxmlformats.org/markup-compatibility/2006">
              <mc:Choice xmlns:v="urn:schemas-microsoft-com:vml" Requires="v">
                <p:oleObj spid="_x0000_s189787" name="Equation" r:id="rId7" imgW="1244600" imgH="203200" progId="Equation.DSMT4">
                  <p:embed/>
                </p:oleObj>
              </mc:Choice>
              <mc:Fallback>
                <p:oleObj name="Equation" r:id="rId7" imgW="1244600" imgH="203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0713" y="5925959"/>
                        <a:ext cx="2679700" cy="442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20" name="Straight Arrow Connector 19"/>
          <p:cNvCxnSpPr/>
          <p:nvPr/>
        </p:nvCxnSpPr>
        <p:spPr>
          <a:xfrm flipV="1">
            <a:off x="4397375" y="5746571"/>
            <a:ext cx="395288" cy="676275"/>
          </a:xfrm>
          <a:prstGeom prst="straightConnector1">
            <a:avLst/>
          </a:prstGeom>
          <a:noFill/>
          <a:ln w="25400" cap="flat" cmpd="sng" algn="ctr">
            <a:solidFill>
              <a:srgbClr val="FF0000"/>
            </a:solidFill>
            <a:prstDash val="solid"/>
            <a:tailEnd type="arrow"/>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393256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r>
              <a:rPr lang="en-US" altLang="en-US" sz="4000" b="1" dirty="0">
                <a:ea typeface="ＭＳ Ｐゴシック" pitchFamily="34" charset="-128"/>
              </a:rPr>
              <a:t>Group Problem Solving </a:t>
            </a:r>
            <a:r>
              <a:rPr lang="en-US" altLang="en-US" sz="1000" dirty="0">
                <a:ea typeface="ＭＳ Ｐゴシック" pitchFamily="34" charset="-128"/>
              </a:rPr>
              <a:t>3</a:t>
            </a:r>
            <a:endParaRPr lang="en-US" sz="1000" dirty="0"/>
          </a:p>
        </p:txBody>
      </p:sp>
      <p:sp>
        <p:nvSpPr>
          <p:cNvPr id="18" name="TextBox 13"/>
          <p:cNvSpPr txBox="1">
            <a:spLocks noChangeArrowheads="1"/>
          </p:cNvSpPr>
          <p:nvPr/>
        </p:nvSpPr>
        <p:spPr bwMode="auto">
          <a:xfrm>
            <a:off x="390525" y="1046163"/>
            <a:ext cx="4876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1" i="0" u="none" strike="noStrike" kern="0" cap="none" spc="0" normalizeH="0" baseline="0" noProof="0" dirty="0">
                <a:ln>
                  <a:noFill/>
                </a:ln>
                <a:solidFill>
                  <a:schemeClr val="bg2"/>
                </a:solidFill>
                <a:effectLst/>
                <a:uLnTx/>
                <a:uFillTx/>
                <a:latin typeface="Times New Roman" pitchFamily="18" charset="0"/>
                <a:ea typeface="ＭＳ Ｐゴシック" pitchFamily="34" charset="-128"/>
              </a:rPr>
              <a:t>Determine the spring energy at position 1</a:t>
            </a:r>
          </a:p>
        </p:txBody>
      </p:sp>
      <p:pic>
        <p:nvPicPr>
          <p:cNvPr id="19" name="Picture 63" descr="bee29230_s17-017"/>
          <p:cNvPicPr>
            <a:picLocks noChangeAspect="1" noChangeArrowheads="1"/>
          </p:cNvPicPr>
          <p:nvPr/>
        </p:nvPicPr>
        <p:blipFill>
          <a:blip r:embed="rId3" cstate="print">
            <a:extLst>
              <a:ext uri="{28A0092B-C50C-407E-A947-70E740481C1C}">
                <a14:useLocalDpi xmlns:a14="http://schemas.microsoft.com/office/drawing/2010/main" val="0"/>
              </a:ext>
            </a:extLst>
          </a:blip>
          <a:srcRect r="46393"/>
          <a:stretch>
            <a:fillRect/>
          </a:stretch>
        </p:blipFill>
        <p:spPr bwMode="auto">
          <a:xfrm>
            <a:off x="5895975" y="1046163"/>
            <a:ext cx="3170238" cy="270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0" name="Object 19"/>
          <p:cNvGraphicFramePr>
            <a:graphicFrameLocks noChangeAspect="1"/>
          </p:cNvGraphicFramePr>
          <p:nvPr/>
        </p:nvGraphicFramePr>
        <p:xfrm>
          <a:off x="657225" y="1546225"/>
          <a:ext cx="4648200" cy="1303338"/>
        </p:xfrm>
        <a:graphic>
          <a:graphicData uri="http://schemas.openxmlformats.org/presentationml/2006/ole">
            <mc:AlternateContent xmlns:mc="http://schemas.openxmlformats.org/markup-compatibility/2006">
              <mc:Choice xmlns:v="urn:schemas-microsoft-com:vml" Requires="v">
                <p:oleObj spid="_x0000_s252985" name="Equation" r:id="rId4" imgW="2882900" imgH="812800" progId="Equation.DSMT4">
                  <p:embed/>
                </p:oleObj>
              </mc:Choice>
              <mc:Fallback>
                <p:oleObj name="Equation" r:id="rId4" imgW="2882900" imgH="812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225" y="1546225"/>
                        <a:ext cx="4648200" cy="1303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20"/>
          <p:cNvGraphicFramePr>
            <a:graphicFrameLocks noChangeAspect="1"/>
          </p:cNvGraphicFramePr>
          <p:nvPr/>
        </p:nvGraphicFramePr>
        <p:xfrm>
          <a:off x="565150" y="3656013"/>
          <a:ext cx="4935538" cy="406400"/>
        </p:xfrm>
        <a:graphic>
          <a:graphicData uri="http://schemas.openxmlformats.org/presentationml/2006/ole">
            <mc:AlternateContent xmlns:mc="http://schemas.openxmlformats.org/markup-compatibility/2006">
              <mc:Choice xmlns:v="urn:schemas-microsoft-com:vml" Requires="v">
                <p:oleObj spid="_x0000_s252986" name="Equation" r:id="rId6" imgW="3060700" imgH="254000" progId="Equation.DSMT4">
                  <p:embed/>
                </p:oleObj>
              </mc:Choice>
              <mc:Fallback>
                <p:oleObj name="Equation" r:id="rId6" imgW="3060700" imgH="2540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5150" y="3656013"/>
                        <a:ext cx="4935538"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TextBox 21"/>
          <p:cNvSpPr txBox="1">
            <a:spLocks noChangeArrowheads="1"/>
          </p:cNvSpPr>
          <p:nvPr/>
        </p:nvSpPr>
        <p:spPr bwMode="auto">
          <a:xfrm>
            <a:off x="390525" y="2890838"/>
            <a:ext cx="48768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1" i="0" u="none" strike="noStrike" kern="0" cap="none" spc="0" normalizeH="0" baseline="0" noProof="0" dirty="0">
                <a:ln>
                  <a:noFill/>
                </a:ln>
                <a:solidFill>
                  <a:schemeClr val="bg2"/>
                </a:solidFill>
                <a:effectLst/>
                <a:uLnTx/>
                <a:uFillTx/>
                <a:latin typeface="Times New Roman" pitchFamily="18" charset="0"/>
                <a:ea typeface="ＭＳ Ｐゴシック" pitchFamily="34" charset="-128"/>
              </a:rPr>
              <a:t>Determine the potential energy due to gravity at position 1</a:t>
            </a:r>
          </a:p>
        </p:txBody>
      </p:sp>
      <p:pic>
        <p:nvPicPr>
          <p:cNvPr id="23" name="Picture 63" descr="bee29230_s17-017"/>
          <p:cNvPicPr>
            <a:picLocks noChangeAspect="1" noChangeArrowheads="1"/>
          </p:cNvPicPr>
          <p:nvPr/>
        </p:nvPicPr>
        <p:blipFill>
          <a:blip r:embed="rId8" cstate="print">
            <a:extLst>
              <a:ext uri="{28A0092B-C50C-407E-A947-70E740481C1C}">
                <a14:useLocalDpi xmlns:a14="http://schemas.microsoft.com/office/drawing/2010/main" val="0"/>
              </a:ext>
            </a:extLst>
          </a:blip>
          <a:srcRect l="41039"/>
          <a:stretch>
            <a:fillRect/>
          </a:stretch>
        </p:blipFill>
        <p:spPr bwMode="auto">
          <a:xfrm>
            <a:off x="6096000" y="4384675"/>
            <a:ext cx="2770188" cy="214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3"/>
          <p:cNvSpPr txBox="1">
            <a:spLocks noChangeArrowheads="1"/>
          </p:cNvSpPr>
          <p:nvPr/>
        </p:nvSpPr>
        <p:spPr bwMode="auto">
          <a:xfrm>
            <a:off x="390525" y="4384675"/>
            <a:ext cx="4876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1" i="0" u="none" strike="noStrike" kern="0" cap="none" spc="0" normalizeH="0" baseline="0" noProof="0" dirty="0">
                <a:ln>
                  <a:noFill/>
                </a:ln>
                <a:solidFill>
                  <a:schemeClr val="bg2"/>
                </a:solidFill>
                <a:effectLst/>
                <a:uLnTx/>
                <a:uFillTx/>
                <a:latin typeface="Times New Roman" pitchFamily="18" charset="0"/>
                <a:ea typeface="ＭＳ Ｐゴシック" pitchFamily="34" charset="-128"/>
              </a:rPr>
              <a:t>Determine the spring energy at position 2</a:t>
            </a:r>
          </a:p>
        </p:txBody>
      </p:sp>
      <p:graphicFrame>
        <p:nvGraphicFramePr>
          <p:cNvPr id="25" name="Object 24"/>
          <p:cNvGraphicFramePr>
            <a:graphicFrameLocks noChangeAspect="1"/>
          </p:cNvGraphicFramePr>
          <p:nvPr/>
        </p:nvGraphicFramePr>
        <p:xfrm>
          <a:off x="642938" y="4799013"/>
          <a:ext cx="4275137" cy="996950"/>
        </p:xfrm>
        <a:graphic>
          <a:graphicData uri="http://schemas.openxmlformats.org/presentationml/2006/ole">
            <mc:AlternateContent xmlns:mc="http://schemas.openxmlformats.org/markup-compatibility/2006">
              <mc:Choice xmlns:v="urn:schemas-microsoft-com:vml" Requires="v">
                <p:oleObj spid="_x0000_s252987" name="Equation" r:id="rId9" imgW="2413000" imgH="558800" progId="Equation.DSMT4">
                  <p:embed/>
                </p:oleObj>
              </mc:Choice>
              <mc:Fallback>
                <p:oleObj name="Equation" r:id="rId9" imgW="2413000" imgH="5588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2938" y="4799013"/>
                        <a:ext cx="4275137" cy="996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 name="TextBox 25"/>
          <p:cNvSpPr txBox="1">
            <a:spLocks noChangeArrowheads="1"/>
          </p:cNvSpPr>
          <p:nvPr/>
        </p:nvSpPr>
        <p:spPr bwMode="auto">
          <a:xfrm>
            <a:off x="433388" y="5784850"/>
            <a:ext cx="48783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1" i="0" u="none" strike="noStrike" kern="0" cap="none" spc="0" normalizeH="0" baseline="0" noProof="0" dirty="0">
                <a:ln>
                  <a:noFill/>
                </a:ln>
                <a:solidFill>
                  <a:schemeClr val="bg2"/>
                </a:solidFill>
                <a:effectLst/>
                <a:uLnTx/>
                <a:uFillTx/>
                <a:latin typeface="Times New Roman" pitchFamily="18" charset="0"/>
                <a:ea typeface="ＭＳ Ｐゴシック" pitchFamily="34" charset="-128"/>
              </a:rPr>
              <a:t>Determine the potential energy due to gravity at position 2</a:t>
            </a:r>
          </a:p>
        </p:txBody>
      </p:sp>
      <p:graphicFrame>
        <p:nvGraphicFramePr>
          <p:cNvPr id="27" name="Object 26"/>
          <p:cNvGraphicFramePr>
            <a:graphicFrameLocks noChangeAspect="1"/>
          </p:cNvGraphicFramePr>
          <p:nvPr/>
        </p:nvGraphicFramePr>
        <p:xfrm>
          <a:off x="5083175" y="5956300"/>
          <a:ext cx="696913" cy="366713"/>
        </p:xfrm>
        <a:graphic>
          <a:graphicData uri="http://schemas.openxmlformats.org/presentationml/2006/ole">
            <mc:AlternateContent xmlns:mc="http://schemas.openxmlformats.org/markup-compatibility/2006">
              <mc:Choice xmlns:v="urn:schemas-microsoft-com:vml" Requires="v">
                <p:oleObj spid="_x0000_s252988" name="Equation" r:id="rId11" imgW="431613" imgH="228501" progId="Equation.DSMT4">
                  <p:embed/>
                </p:oleObj>
              </mc:Choice>
              <mc:Fallback>
                <p:oleObj name="Equation" r:id="rId11" imgW="431613" imgH="228501"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83175" y="5956300"/>
                        <a:ext cx="696913" cy="366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287533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r>
              <a:rPr lang="en-US" altLang="en-US" sz="4000" b="1" dirty="0">
                <a:ea typeface="ＭＳ Ｐゴシック" pitchFamily="34" charset="-128"/>
              </a:rPr>
              <a:t>Group Problem Solving </a:t>
            </a:r>
            <a:r>
              <a:rPr lang="en-US" altLang="en-US" sz="1000" dirty="0">
                <a:ea typeface="ＭＳ Ｐゴシック" pitchFamily="34" charset="-128"/>
              </a:rPr>
              <a:t>4</a:t>
            </a:r>
            <a:endParaRPr lang="en-US" sz="1000" dirty="0"/>
          </a:p>
        </p:txBody>
      </p:sp>
      <p:pic>
        <p:nvPicPr>
          <p:cNvPr id="18" name="Picture 3" descr="bee29230_p17-017"/>
          <p:cNvPicPr>
            <a:picLocks noChangeAspect="1" noChangeArrowheads="1"/>
          </p:cNvPicPr>
          <p:nvPr/>
        </p:nvPicPr>
        <p:blipFill>
          <a:blip r:embed="rId3">
            <a:extLst>
              <a:ext uri="{28A0092B-C50C-407E-A947-70E740481C1C}">
                <a14:useLocalDpi xmlns:a14="http://schemas.microsoft.com/office/drawing/2010/main" val="0"/>
              </a:ext>
            </a:extLst>
          </a:blip>
          <a:srcRect t="6462"/>
          <a:stretch>
            <a:fillRect/>
          </a:stretch>
        </p:blipFill>
        <p:spPr bwMode="auto">
          <a:xfrm>
            <a:off x="6249988" y="1046163"/>
            <a:ext cx="2682875" cy="274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9" name="Object 18"/>
          <p:cNvGraphicFramePr>
            <a:graphicFrameLocks noChangeAspect="1"/>
          </p:cNvGraphicFramePr>
          <p:nvPr/>
        </p:nvGraphicFramePr>
        <p:xfrm>
          <a:off x="1381125" y="1519238"/>
          <a:ext cx="1931988" cy="628650"/>
        </p:xfrm>
        <a:graphic>
          <a:graphicData uri="http://schemas.openxmlformats.org/presentationml/2006/ole">
            <mc:AlternateContent xmlns:mc="http://schemas.openxmlformats.org/markup-compatibility/2006">
              <mc:Choice xmlns:v="urn:schemas-microsoft-com:vml" Requires="v">
                <p:oleObj spid="_x0000_s231941" name="Equation" r:id="rId4" imgW="1091726" imgH="355446" progId="Equation.DSMT4">
                  <p:embed/>
                </p:oleObj>
              </mc:Choice>
              <mc:Fallback>
                <p:oleObj name="Equation" r:id="rId4" imgW="1091726" imgH="355446"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1125" y="1519238"/>
                        <a:ext cx="1931988" cy="628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19"/>
          <p:cNvGraphicFramePr>
            <a:graphicFrameLocks noChangeAspect="1"/>
          </p:cNvGraphicFramePr>
          <p:nvPr/>
        </p:nvGraphicFramePr>
        <p:xfrm>
          <a:off x="1371600" y="2606675"/>
          <a:ext cx="2178050" cy="360363"/>
        </p:xfrm>
        <a:graphic>
          <a:graphicData uri="http://schemas.openxmlformats.org/presentationml/2006/ole">
            <mc:AlternateContent xmlns:mc="http://schemas.openxmlformats.org/markup-compatibility/2006">
              <mc:Choice xmlns:v="urn:schemas-microsoft-com:vml" Requires="v">
                <p:oleObj spid="_x0000_s231942" name="Equation" r:id="rId6" imgW="1231366" imgH="203112" progId="Equation.DSMT4">
                  <p:embed/>
                </p:oleObj>
              </mc:Choice>
              <mc:Fallback>
                <p:oleObj name="Equation" r:id="rId6" imgW="1231366" imgH="203112"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1600" y="2606675"/>
                        <a:ext cx="2178050"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Text Box 6"/>
          <p:cNvSpPr txBox="1">
            <a:spLocks noChangeArrowheads="1"/>
          </p:cNvSpPr>
          <p:nvPr/>
        </p:nvSpPr>
        <p:spPr bwMode="auto">
          <a:xfrm>
            <a:off x="519113" y="1049338"/>
            <a:ext cx="5172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1" i="0" u="none" strike="noStrike" kern="0" cap="none" spc="0" normalizeH="0" baseline="0" noProof="0" dirty="0">
                <a:ln>
                  <a:noFill/>
                </a:ln>
                <a:solidFill>
                  <a:schemeClr val="bg2"/>
                </a:solidFill>
                <a:effectLst/>
                <a:uLnTx/>
                <a:uFillTx/>
                <a:latin typeface="Arial" pitchFamily="34" charset="0"/>
                <a:ea typeface="ＭＳ Ｐゴシック" pitchFamily="34" charset="-128"/>
              </a:rPr>
              <a:t>Determine an expression for T</a:t>
            </a:r>
            <a:r>
              <a:rPr kumimoji="0" lang="en-US" altLang="en-US" sz="2000" b="1" i="0" u="none" strike="noStrike" kern="0" cap="none" spc="0" normalizeH="0" baseline="-25000" noProof="0" dirty="0">
                <a:ln>
                  <a:noFill/>
                </a:ln>
                <a:solidFill>
                  <a:schemeClr val="bg2"/>
                </a:solidFill>
                <a:effectLst/>
                <a:uLnTx/>
                <a:uFillTx/>
                <a:latin typeface="Arial" pitchFamily="34" charset="0"/>
                <a:ea typeface="ＭＳ Ｐゴシック" pitchFamily="34" charset="-128"/>
              </a:rPr>
              <a:t>2</a:t>
            </a:r>
          </a:p>
        </p:txBody>
      </p:sp>
      <p:sp>
        <p:nvSpPr>
          <p:cNvPr id="22" name="Text Box 6"/>
          <p:cNvSpPr txBox="1">
            <a:spLocks noChangeArrowheads="1"/>
          </p:cNvSpPr>
          <p:nvPr/>
        </p:nvSpPr>
        <p:spPr bwMode="auto">
          <a:xfrm>
            <a:off x="519113" y="2093913"/>
            <a:ext cx="3778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1" i="0" u="none" strike="noStrike" kern="0" cap="none" spc="0" normalizeH="0" baseline="0" noProof="0" dirty="0">
                <a:ln>
                  <a:noFill/>
                </a:ln>
                <a:solidFill>
                  <a:schemeClr val="bg2"/>
                </a:solidFill>
                <a:effectLst/>
                <a:uLnTx/>
                <a:uFillTx/>
                <a:latin typeface="Arial" pitchFamily="34" charset="0"/>
                <a:ea typeface="ＭＳ Ｐゴシック" pitchFamily="34" charset="-128"/>
              </a:rPr>
              <a:t>Can you relate v</a:t>
            </a:r>
            <a:r>
              <a:rPr kumimoji="0" lang="en-US" altLang="en-US" sz="2000" b="1" i="0" u="none" strike="noStrike" kern="0" cap="none" spc="0" normalizeH="0" baseline="-25000" noProof="0" dirty="0">
                <a:ln>
                  <a:noFill/>
                </a:ln>
                <a:solidFill>
                  <a:schemeClr val="bg2"/>
                </a:solidFill>
                <a:effectLst/>
                <a:uLnTx/>
                <a:uFillTx/>
                <a:latin typeface="Arial" pitchFamily="34" charset="0"/>
                <a:ea typeface="ＭＳ Ｐゴシック" pitchFamily="34" charset="-128"/>
              </a:rPr>
              <a:t>2</a:t>
            </a:r>
            <a:r>
              <a:rPr kumimoji="0" lang="en-US" altLang="en-US" sz="2000" b="1" i="0" u="none" strike="noStrike" kern="0" cap="none" spc="0" normalizeH="0" baseline="0" noProof="0" dirty="0">
                <a:ln>
                  <a:noFill/>
                </a:ln>
                <a:solidFill>
                  <a:schemeClr val="bg2"/>
                </a:solidFill>
                <a:effectLst/>
                <a:uLnTx/>
                <a:uFillTx/>
                <a:latin typeface="Arial" pitchFamily="34" charset="0"/>
                <a:ea typeface="ＭＳ Ｐゴシック" pitchFamily="34" charset="-128"/>
              </a:rPr>
              <a:t> and </a:t>
            </a:r>
            <a:r>
              <a:rPr kumimoji="0" lang="en-US" altLang="en-US" sz="2000" b="1" i="0" u="none" strike="noStrike" kern="0" cap="none" spc="0" normalizeH="0" baseline="0" noProof="0" dirty="0">
                <a:ln>
                  <a:noFill/>
                </a:ln>
                <a:solidFill>
                  <a:schemeClr val="bg2"/>
                </a:solidFill>
                <a:effectLst/>
                <a:uLnTx/>
                <a:uFillTx/>
                <a:latin typeface="Symbol" pitchFamily="18" charset="2"/>
                <a:ea typeface="ＭＳ Ｐゴシック" pitchFamily="34" charset="-128"/>
              </a:rPr>
              <a:t>w</a:t>
            </a:r>
            <a:r>
              <a:rPr kumimoji="0" lang="en-US" altLang="en-US" sz="2000" b="1" i="0" u="none" strike="noStrike" kern="0" cap="none" spc="0" normalizeH="0" baseline="-25000" noProof="0" dirty="0">
                <a:ln>
                  <a:noFill/>
                </a:ln>
                <a:solidFill>
                  <a:schemeClr val="bg2"/>
                </a:solidFill>
                <a:effectLst/>
                <a:uLnTx/>
                <a:uFillTx/>
                <a:latin typeface="Arial" pitchFamily="34" charset="0"/>
                <a:ea typeface="ＭＳ Ｐゴシック" pitchFamily="34" charset="-128"/>
              </a:rPr>
              <a:t>2</a:t>
            </a:r>
            <a:r>
              <a:rPr kumimoji="0" lang="en-US" altLang="en-US" sz="2000" b="1" i="0" u="none" strike="noStrike" kern="0" cap="none" spc="0" normalizeH="0" baseline="0" noProof="0" dirty="0">
                <a:ln>
                  <a:noFill/>
                </a:ln>
                <a:solidFill>
                  <a:schemeClr val="bg2"/>
                </a:solidFill>
                <a:effectLst/>
                <a:uLnTx/>
                <a:uFillTx/>
                <a:latin typeface="Arial" pitchFamily="34" charset="0"/>
                <a:ea typeface="ＭＳ Ｐゴシック" pitchFamily="34" charset="-128"/>
              </a:rPr>
              <a:t>?</a:t>
            </a:r>
            <a:endParaRPr kumimoji="0" lang="en-US" altLang="en-US" sz="2000" b="1" i="0" u="none" strike="noStrike" kern="0" cap="none" spc="0" normalizeH="0" baseline="-25000" noProof="0" dirty="0">
              <a:ln>
                <a:noFill/>
              </a:ln>
              <a:solidFill>
                <a:schemeClr val="bg2"/>
              </a:solidFill>
              <a:effectLst/>
              <a:uLnTx/>
              <a:uFillTx/>
              <a:latin typeface="Arial" pitchFamily="34" charset="0"/>
              <a:ea typeface="ＭＳ Ｐゴシック" pitchFamily="34" charset="-128"/>
            </a:endParaRPr>
          </a:p>
        </p:txBody>
      </p:sp>
      <p:graphicFrame>
        <p:nvGraphicFramePr>
          <p:cNvPr id="23" name="Object 22"/>
          <p:cNvGraphicFramePr>
            <a:graphicFrameLocks noChangeAspect="1"/>
          </p:cNvGraphicFramePr>
          <p:nvPr/>
        </p:nvGraphicFramePr>
        <p:xfrm>
          <a:off x="1038225" y="3522663"/>
          <a:ext cx="6289675" cy="1262062"/>
        </p:xfrm>
        <a:graphic>
          <a:graphicData uri="http://schemas.openxmlformats.org/presentationml/2006/ole">
            <mc:AlternateContent xmlns:mc="http://schemas.openxmlformats.org/markup-compatibility/2006">
              <mc:Choice xmlns:v="urn:schemas-microsoft-com:vml" Requires="v">
                <p:oleObj spid="_x0000_s231943" name="Equation" r:id="rId8" imgW="3556000" imgH="711200" progId="Equation.DSMT4">
                  <p:embed/>
                </p:oleObj>
              </mc:Choice>
              <mc:Fallback>
                <p:oleObj name="Equation" r:id="rId8" imgW="3556000" imgH="7112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8225" y="3522663"/>
                        <a:ext cx="6289675" cy="1262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Text Box 6"/>
          <p:cNvSpPr txBox="1">
            <a:spLocks noChangeArrowheads="1"/>
          </p:cNvSpPr>
          <p:nvPr/>
        </p:nvSpPr>
        <p:spPr bwMode="auto">
          <a:xfrm>
            <a:off x="519113" y="3068638"/>
            <a:ext cx="3778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1" i="0" u="none" strike="noStrike" kern="0" cap="none" spc="0" normalizeH="0" baseline="0" noProof="0" dirty="0">
                <a:ln>
                  <a:noFill/>
                </a:ln>
                <a:solidFill>
                  <a:schemeClr val="bg2"/>
                </a:solidFill>
                <a:effectLst/>
                <a:uLnTx/>
                <a:uFillTx/>
                <a:latin typeface="Arial" pitchFamily="34" charset="0"/>
                <a:ea typeface="ＭＳ Ｐゴシック" pitchFamily="34" charset="-128"/>
              </a:rPr>
              <a:t>Find I and substitute in to T</a:t>
            </a:r>
            <a:r>
              <a:rPr kumimoji="0" lang="en-US" altLang="en-US" sz="2000" b="1" i="0" u="none" strike="noStrike" kern="0" cap="none" spc="0" normalizeH="0" baseline="-25000" noProof="0" dirty="0">
                <a:ln>
                  <a:noFill/>
                </a:ln>
                <a:solidFill>
                  <a:schemeClr val="bg2"/>
                </a:solidFill>
                <a:effectLst/>
                <a:uLnTx/>
                <a:uFillTx/>
                <a:latin typeface="Arial" pitchFamily="34" charset="0"/>
                <a:ea typeface="ＭＳ Ｐゴシック" pitchFamily="34" charset="-128"/>
              </a:rPr>
              <a:t>2</a:t>
            </a:r>
          </a:p>
        </p:txBody>
      </p:sp>
      <p:graphicFrame>
        <p:nvGraphicFramePr>
          <p:cNvPr id="25" name="Object 24"/>
          <p:cNvGraphicFramePr>
            <a:graphicFrameLocks noChangeAspect="1"/>
          </p:cNvGraphicFramePr>
          <p:nvPr/>
        </p:nvGraphicFramePr>
        <p:xfrm>
          <a:off x="949325" y="5491163"/>
          <a:ext cx="3878263" cy="985837"/>
        </p:xfrm>
        <a:graphic>
          <a:graphicData uri="http://schemas.openxmlformats.org/presentationml/2006/ole">
            <mc:AlternateContent xmlns:mc="http://schemas.openxmlformats.org/markup-compatibility/2006">
              <mc:Choice xmlns:v="urn:schemas-microsoft-com:vml" Requires="v">
                <p:oleObj spid="_x0000_s231944" name="Equation" r:id="rId10" imgW="1803400" imgH="457200" progId="Equation.DSMT4">
                  <p:embed/>
                </p:oleObj>
              </mc:Choice>
              <mc:Fallback>
                <p:oleObj name="Equation" r:id="rId10" imgW="1803400" imgH="4572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9325" y="5491163"/>
                        <a:ext cx="3878263" cy="985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25"/>
          <p:cNvGraphicFramePr>
            <a:graphicFrameLocks noChangeAspect="1"/>
          </p:cNvGraphicFramePr>
          <p:nvPr/>
        </p:nvGraphicFramePr>
        <p:xfrm>
          <a:off x="6316663" y="5753100"/>
          <a:ext cx="1819275" cy="431800"/>
        </p:xfrm>
        <a:graphic>
          <a:graphicData uri="http://schemas.openxmlformats.org/presentationml/2006/ole">
            <mc:AlternateContent xmlns:mc="http://schemas.openxmlformats.org/markup-compatibility/2006">
              <mc:Choice xmlns:v="urn:schemas-microsoft-com:vml" Requires="v">
                <p:oleObj spid="_x0000_s231945" name="Equation" r:id="rId12" imgW="850680" imgH="203040" progId="Equation.DSMT4">
                  <p:embed/>
                </p:oleObj>
              </mc:Choice>
              <mc:Fallback>
                <p:oleObj name="Equation" r:id="rId12" imgW="850680" imgH="20304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16663" y="5753100"/>
                        <a:ext cx="1819275"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 name="Text Box 6"/>
          <p:cNvSpPr txBox="1">
            <a:spLocks noChangeArrowheads="1"/>
          </p:cNvSpPr>
          <p:nvPr/>
        </p:nvSpPr>
        <p:spPr bwMode="auto">
          <a:xfrm>
            <a:off x="671513" y="4940300"/>
            <a:ext cx="4556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1" i="0" u="none" strike="noStrike" kern="0" cap="none" spc="0" normalizeH="0" baseline="0" noProof="0" dirty="0">
                <a:ln>
                  <a:noFill/>
                </a:ln>
                <a:solidFill>
                  <a:schemeClr val="bg2"/>
                </a:solidFill>
                <a:effectLst/>
                <a:uLnTx/>
                <a:uFillTx/>
                <a:latin typeface="Arial" pitchFamily="34" charset="0"/>
                <a:ea typeface="ＭＳ Ｐゴシック" pitchFamily="34" charset="-128"/>
              </a:rPr>
              <a:t>Substitute into </a:t>
            </a:r>
            <a:r>
              <a:rPr kumimoji="0" lang="en-US" altLang="en-US" sz="2000" b="1" i="1" u="none" strike="noStrike" kern="0" cap="none" spc="0" normalizeH="0" baseline="0" noProof="0" dirty="0">
                <a:ln>
                  <a:noFill/>
                </a:ln>
                <a:solidFill>
                  <a:schemeClr val="bg2"/>
                </a:solidFill>
                <a:effectLst/>
                <a:uLnTx/>
                <a:uFillTx/>
                <a:latin typeface="Arial" pitchFamily="34" charset="0"/>
                <a:ea typeface="ＭＳ Ｐゴシック" pitchFamily="34" charset="-128"/>
              </a:rPr>
              <a:t>T</a:t>
            </a:r>
            <a:r>
              <a:rPr kumimoji="0" lang="en-US" altLang="en-US" sz="2000" b="1" i="1" u="none" strike="noStrike" kern="0" cap="none" spc="0" normalizeH="0" baseline="-25000" noProof="0" dirty="0">
                <a:ln>
                  <a:noFill/>
                </a:ln>
                <a:solidFill>
                  <a:schemeClr val="bg2"/>
                </a:solidFill>
                <a:effectLst/>
                <a:uLnTx/>
                <a:uFillTx/>
                <a:latin typeface="Arial" pitchFamily="34" charset="0"/>
                <a:ea typeface="ＭＳ Ｐゴシック" pitchFamily="34" charset="-128"/>
              </a:rPr>
              <a:t>1</a:t>
            </a:r>
            <a:r>
              <a:rPr kumimoji="0" lang="en-US" altLang="en-US" sz="2000" b="1" i="1" u="none" strike="noStrike" kern="0" cap="none" spc="0" normalizeH="0" baseline="0" noProof="0" dirty="0">
                <a:ln>
                  <a:noFill/>
                </a:ln>
                <a:solidFill>
                  <a:schemeClr val="bg2"/>
                </a:solidFill>
                <a:effectLst/>
                <a:uLnTx/>
                <a:uFillTx/>
                <a:latin typeface="Arial" pitchFamily="34" charset="0"/>
                <a:ea typeface="ＭＳ Ｐゴシック" pitchFamily="34" charset="-128"/>
              </a:rPr>
              <a:t> + V</a:t>
            </a:r>
            <a:r>
              <a:rPr kumimoji="0" lang="en-US" altLang="en-US" sz="2000" b="1" i="1" u="none" strike="noStrike" kern="0" cap="none" spc="0" normalizeH="0" baseline="-25000" noProof="0" dirty="0">
                <a:ln>
                  <a:noFill/>
                </a:ln>
                <a:solidFill>
                  <a:schemeClr val="bg2"/>
                </a:solidFill>
                <a:effectLst/>
                <a:uLnTx/>
                <a:uFillTx/>
                <a:latin typeface="Arial" pitchFamily="34" charset="0"/>
                <a:ea typeface="ＭＳ Ｐゴシック" pitchFamily="34" charset="-128"/>
              </a:rPr>
              <a:t>1</a:t>
            </a:r>
            <a:r>
              <a:rPr kumimoji="0" lang="en-US" altLang="en-US" sz="2000" b="1" i="1" u="none" strike="noStrike" kern="0" cap="none" spc="0" normalizeH="0" baseline="0" noProof="0" dirty="0">
                <a:ln>
                  <a:noFill/>
                </a:ln>
                <a:solidFill>
                  <a:schemeClr val="bg2"/>
                </a:solidFill>
                <a:effectLst/>
                <a:uLnTx/>
                <a:uFillTx/>
                <a:latin typeface="Arial" pitchFamily="34" charset="0"/>
                <a:ea typeface="ＭＳ Ｐゴシック" pitchFamily="34" charset="-128"/>
              </a:rPr>
              <a:t> = T</a:t>
            </a:r>
            <a:r>
              <a:rPr kumimoji="0" lang="en-US" altLang="en-US" sz="2000" b="1" i="1" u="none" strike="noStrike" kern="0" cap="none" spc="0" normalizeH="0" baseline="-25000" noProof="0" dirty="0">
                <a:ln>
                  <a:noFill/>
                </a:ln>
                <a:solidFill>
                  <a:schemeClr val="bg2"/>
                </a:solidFill>
                <a:effectLst/>
                <a:uLnTx/>
                <a:uFillTx/>
                <a:latin typeface="Arial" pitchFamily="34" charset="0"/>
                <a:ea typeface="ＭＳ Ｐゴシック" pitchFamily="34" charset="-128"/>
              </a:rPr>
              <a:t>2</a:t>
            </a:r>
            <a:r>
              <a:rPr kumimoji="0" lang="en-US" altLang="en-US" sz="2000" b="1" i="1" u="none" strike="noStrike" kern="0" cap="none" spc="0" normalizeH="0" baseline="0" noProof="0" dirty="0">
                <a:ln>
                  <a:noFill/>
                </a:ln>
                <a:solidFill>
                  <a:schemeClr val="bg2"/>
                </a:solidFill>
                <a:effectLst/>
                <a:uLnTx/>
                <a:uFillTx/>
                <a:latin typeface="Arial" pitchFamily="34" charset="0"/>
                <a:ea typeface="ＭＳ Ｐゴシック" pitchFamily="34" charset="-128"/>
              </a:rPr>
              <a:t> + V</a:t>
            </a:r>
            <a:r>
              <a:rPr kumimoji="0" lang="en-US" altLang="en-US" sz="2000" b="1" i="1" u="none" strike="noStrike" kern="0" cap="none" spc="0" normalizeH="0" baseline="-25000" noProof="0" dirty="0">
                <a:ln>
                  <a:noFill/>
                </a:ln>
                <a:solidFill>
                  <a:schemeClr val="bg2"/>
                </a:solidFill>
                <a:effectLst/>
                <a:uLnTx/>
                <a:uFillTx/>
                <a:latin typeface="Arial" pitchFamily="34" charset="0"/>
                <a:ea typeface="ＭＳ Ｐゴシック" pitchFamily="34" charset="-128"/>
              </a:rPr>
              <a:t>2</a:t>
            </a:r>
            <a:r>
              <a:rPr kumimoji="0" lang="en-US" altLang="en-US" sz="2000" b="1" i="1" u="none" strike="noStrike" kern="0" cap="none" spc="0" normalizeH="0" baseline="0" noProof="0" dirty="0">
                <a:ln>
                  <a:noFill/>
                </a:ln>
                <a:solidFill>
                  <a:schemeClr val="bg2"/>
                </a:solidFill>
                <a:effectLst/>
                <a:uLnTx/>
                <a:uFillTx/>
                <a:latin typeface="Arial" pitchFamily="34" charset="0"/>
                <a:ea typeface="ＭＳ Ｐゴシック" pitchFamily="34" charset="-128"/>
              </a:rPr>
              <a:t> </a:t>
            </a:r>
            <a:endParaRPr kumimoji="0" lang="en-US" altLang="en-US" sz="2000" b="1" i="1" u="none" strike="noStrike" kern="0" cap="none" spc="0" normalizeH="0" baseline="-25000" noProof="0" dirty="0">
              <a:ln>
                <a:noFill/>
              </a:ln>
              <a:solidFill>
                <a:schemeClr val="bg2"/>
              </a:solidFill>
              <a:effectLst/>
              <a:uLnTx/>
              <a:uFillTx/>
              <a:latin typeface="Arial" pitchFamily="34" charset="0"/>
              <a:ea typeface="ＭＳ Ｐゴシック" pitchFamily="34" charset="-128"/>
            </a:endParaRPr>
          </a:p>
        </p:txBody>
      </p:sp>
      <p:sp>
        <p:nvSpPr>
          <p:cNvPr id="28" name="Rectangle 27"/>
          <p:cNvSpPr/>
          <p:nvPr/>
        </p:nvSpPr>
        <p:spPr>
          <a:xfrm>
            <a:off x="6296025" y="5691188"/>
            <a:ext cx="1819275" cy="573087"/>
          </a:xfrm>
          <a:prstGeom prst="rect">
            <a:avLst/>
          </a:prstGeom>
          <a:noFill/>
          <a:ln w="9525" cap="flat" cmpd="sng" algn="ctr">
            <a:solidFill>
              <a:srgbClr val="FF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84868"/>
              </a:solidFill>
              <a:effectLst/>
              <a:uLnTx/>
              <a:uFillTx/>
              <a:latin typeface="Times New Roman"/>
              <a:ea typeface="+mn-ea"/>
              <a:cs typeface="+mn-cs"/>
            </a:endParaRPr>
          </a:p>
        </p:txBody>
      </p:sp>
    </p:spTree>
    <p:extLst>
      <p:ext uri="{BB962C8B-B14F-4D97-AF65-F5344CB8AC3E}">
        <p14:creationId xmlns:p14="http://schemas.microsoft.com/office/powerpoint/2010/main" val="33211333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7" grpId="0"/>
      <p:bldP spid="2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7640"/>
            <a:ext cx="8229600" cy="670560"/>
          </a:xfrm>
        </p:spPr>
        <p:txBody>
          <a:bodyPr/>
          <a:lstStyle/>
          <a:p>
            <a:r>
              <a:rPr lang="en-US" altLang="en-US" sz="4000" b="1" dirty="0">
                <a:ea typeface="ＭＳ Ｐゴシック" pitchFamily="34" charset="-128"/>
              </a:rPr>
              <a:t>Concept Question </a:t>
            </a:r>
            <a:r>
              <a:rPr lang="en-US" altLang="en-US" sz="1000" dirty="0">
                <a:ea typeface="ＭＳ Ｐゴシック" pitchFamily="34" charset="-128"/>
              </a:rPr>
              <a:t>1</a:t>
            </a:r>
            <a:endParaRPr lang="en-US" sz="1000" dirty="0"/>
          </a:p>
        </p:txBody>
      </p:sp>
      <p:sp>
        <p:nvSpPr>
          <p:cNvPr id="3" name="Content Placeholder 2"/>
          <p:cNvSpPr>
            <a:spLocks noGrp="1"/>
          </p:cNvSpPr>
          <p:nvPr>
            <p:ph idx="1"/>
          </p:nvPr>
        </p:nvSpPr>
        <p:spPr>
          <a:xfrm>
            <a:off x="457200" y="1645920"/>
            <a:ext cx="5219288" cy="1173480"/>
          </a:xfrm>
        </p:spPr>
        <p:txBody>
          <a:bodyPr/>
          <a:lstStyle/>
          <a:p>
            <a:r>
              <a:rPr lang="en-US" altLang="en-US" b="1" dirty="0">
                <a:solidFill>
                  <a:srgbClr val="C00000"/>
                </a:solidFill>
              </a:rPr>
              <a:t>For the previous problem, how would you determine the reaction forces at B when the bar is horizontal?</a:t>
            </a:r>
          </a:p>
        </p:txBody>
      </p:sp>
      <p:sp>
        <p:nvSpPr>
          <p:cNvPr id="6" name="Content Placeholder 5"/>
          <p:cNvSpPr>
            <a:spLocks noGrp="1"/>
          </p:cNvSpPr>
          <p:nvPr>
            <p:ph idx="13"/>
          </p:nvPr>
        </p:nvSpPr>
        <p:spPr>
          <a:xfrm>
            <a:off x="457200" y="4068237"/>
            <a:ext cx="7620000" cy="495300"/>
          </a:xfrm>
        </p:spPr>
        <p:txBody>
          <a:bodyPr/>
          <a:lstStyle/>
          <a:p>
            <a:r>
              <a:rPr lang="en-US" altLang="en-US" dirty="0"/>
              <a:t>a) Apply linear-momentum to solve for B</a:t>
            </a:r>
            <a:r>
              <a:rPr lang="en-US" altLang="en-US" baseline="-25000" dirty="0"/>
              <a:t>x</a:t>
            </a:r>
            <a:r>
              <a:rPr lang="en-US" altLang="en-US" sz="100" baseline="-25000" dirty="0"/>
              <a:t> </a:t>
            </a:r>
            <a:r>
              <a:rPr lang="en-US" altLang="en-US" dirty="0"/>
              <a:t>Δt and B</a:t>
            </a:r>
            <a:r>
              <a:rPr lang="en-US" altLang="en-US" baseline="-25000" dirty="0"/>
              <a:t>y</a:t>
            </a:r>
            <a:r>
              <a:rPr lang="en-US" altLang="en-US" sz="100" baseline="-25000" dirty="0"/>
              <a:t> </a:t>
            </a:r>
            <a:r>
              <a:rPr lang="en-US" altLang="en-US" dirty="0"/>
              <a:t>Δt.</a:t>
            </a:r>
          </a:p>
        </p:txBody>
      </p:sp>
      <p:sp>
        <p:nvSpPr>
          <p:cNvPr id="11" name="Content Placeholder 10"/>
          <p:cNvSpPr>
            <a:spLocks noGrp="1"/>
          </p:cNvSpPr>
          <p:nvPr>
            <p:ph idx="14"/>
          </p:nvPr>
        </p:nvSpPr>
        <p:spPr>
          <a:xfrm>
            <a:off x="457200" y="4720090"/>
            <a:ext cx="7086600" cy="760667"/>
          </a:xfrm>
        </p:spPr>
        <p:txBody>
          <a:bodyPr/>
          <a:lstStyle/>
          <a:p>
            <a:pPr marL="360363" indent="-360363"/>
            <a:r>
              <a:rPr lang="en-US" altLang="en-US" dirty="0"/>
              <a:t>b) Use work-energy to determine the work done by the moment at C.</a:t>
            </a:r>
          </a:p>
        </p:txBody>
      </p:sp>
      <p:sp>
        <p:nvSpPr>
          <p:cNvPr id="12" name="Content Placeholder 11"/>
          <p:cNvSpPr>
            <a:spLocks noGrp="1"/>
          </p:cNvSpPr>
          <p:nvPr>
            <p:ph idx="15"/>
          </p:nvPr>
        </p:nvSpPr>
        <p:spPr>
          <a:xfrm>
            <a:off x="457200" y="5564066"/>
            <a:ext cx="7467600" cy="836734"/>
          </a:xfrm>
        </p:spPr>
        <p:txBody>
          <a:bodyPr/>
          <a:lstStyle/>
          <a:p>
            <a:pPr marL="360363" indent="-360363"/>
            <a:r>
              <a:rPr lang="en-US" altLang="en-US" dirty="0"/>
              <a:t>c) Use sum of forces and sum of moments equations when the bar is horizontal.</a:t>
            </a:r>
          </a:p>
        </p:txBody>
      </p:sp>
      <p:pic>
        <p:nvPicPr>
          <p:cNvPr id="8" name="Picture 5" descr="bee29230_p17-017"/>
          <p:cNvPicPr>
            <a:picLocks noChangeAspect="1" noChangeArrowheads="1"/>
          </p:cNvPicPr>
          <p:nvPr/>
        </p:nvPicPr>
        <p:blipFill>
          <a:blip r:embed="rId2">
            <a:extLst>
              <a:ext uri="{28A0092B-C50C-407E-A947-70E740481C1C}">
                <a14:useLocalDpi xmlns:a14="http://schemas.microsoft.com/office/drawing/2010/main" val="0"/>
              </a:ext>
            </a:extLst>
          </a:blip>
          <a:srcRect t="6462"/>
          <a:stretch>
            <a:fillRect/>
          </a:stretch>
        </p:blipFill>
        <p:spPr bwMode="auto">
          <a:xfrm>
            <a:off x="5786438" y="838200"/>
            <a:ext cx="3146425"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1026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7640"/>
            <a:ext cx="8229600" cy="670560"/>
          </a:xfrm>
        </p:spPr>
        <p:txBody>
          <a:bodyPr/>
          <a:lstStyle/>
          <a:p>
            <a:r>
              <a:rPr lang="en-US" altLang="en-US" sz="4000" b="1" dirty="0">
                <a:ea typeface="ＭＳ Ｐゴシック" pitchFamily="34" charset="-128"/>
              </a:rPr>
              <a:t>Concept Question </a:t>
            </a:r>
            <a:r>
              <a:rPr lang="en-US" altLang="en-US" sz="1000" dirty="0">
                <a:ea typeface="ＭＳ Ｐゴシック" pitchFamily="34" charset="-128"/>
              </a:rPr>
              <a:t>2</a:t>
            </a:r>
            <a:endParaRPr lang="en-US" sz="1000" dirty="0"/>
          </a:p>
        </p:txBody>
      </p:sp>
      <p:sp>
        <p:nvSpPr>
          <p:cNvPr id="14" name="TextBox 4"/>
          <p:cNvSpPr txBox="1">
            <a:spLocks noChangeArrowheads="1"/>
          </p:cNvSpPr>
          <p:nvPr/>
        </p:nvSpPr>
        <p:spPr bwMode="auto">
          <a:xfrm>
            <a:off x="544513" y="2209800"/>
            <a:ext cx="55149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400" b="1" i="0" u="none" strike="noStrike" kern="0" cap="none" spc="0" normalizeH="0" baseline="0" noProof="0" dirty="0">
                <a:ln>
                  <a:noFill/>
                </a:ln>
                <a:solidFill>
                  <a:schemeClr val="bg2"/>
                </a:solidFill>
                <a:effectLst/>
                <a:uLnTx/>
                <a:uFillTx/>
                <a:latin typeface="Times New Roman" pitchFamily="18" charset="0"/>
                <a:ea typeface="ＭＳ Ｐゴシック" pitchFamily="34" charset="-128"/>
              </a:rPr>
              <a:t>For the previous problem, how would you determine the reaction forces at B when the bar is horizontal?</a:t>
            </a:r>
          </a:p>
        </p:txBody>
      </p:sp>
      <p:sp>
        <p:nvSpPr>
          <p:cNvPr id="15" name="TextBox 4"/>
          <p:cNvSpPr txBox="1">
            <a:spLocks noChangeArrowheads="1"/>
          </p:cNvSpPr>
          <p:nvPr/>
        </p:nvSpPr>
        <p:spPr bwMode="auto">
          <a:xfrm>
            <a:off x="811213" y="4468813"/>
            <a:ext cx="7637462"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457200" marR="0" lvl="0" indent="-457200" defTabSz="914400" eaLnBrk="1" fontAlgn="auto" latinLnBrk="0" hangingPunct="1">
              <a:lnSpc>
                <a:spcPct val="100000"/>
              </a:lnSpc>
              <a:spcBef>
                <a:spcPts val="0"/>
              </a:spcBef>
              <a:spcAft>
                <a:spcPts val="0"/>
              </a:spcAft>
              <a:buClrTx/>
              <a:buSzTx/>
              <a:buFontTx/>
              <a:buAutoNum type="alphaLcParenR"/>
              <a:tabLst/>
              <a:defRPr/>
            </a:pPr>
            <a:r>
              <a:rPr kumimoji="0" lang="en-US" altLang="en-US" sz="24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Apply linear-momentum to solve for B</a:t>
            </a:r>
            <a:r>
              <a:rPr kumimoji="0" lang="en-US" altLang="en-US" sz="2400" b="0" i="0"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rPr>
              <a:t>x</a:t>
            </a:r>
            <a:r>
              <a:rPr kumimoji="0" lang="en-US" altLang="en-US" sz="2400" b="0" i="0" u="none" strike="noStrike" kern="0" cap="none" spc="0" normalizeH="0" baseline="0" noProof="0" dirty="0">
                <a:ln>
                  <a:noFill/>
                </a:ln>
                <a:solidFill>
                  <a:srgbClr val="000000"/>
                </a:solidFill>
                <a:effectLst/>
                <a:uLnTx/>
                <a:uFillTx/>
                <a:latin typeface="Symbol" pitchFamily="18" charset="2"/>
                <a:ea typeface="ＭＳ Ｐゴシック" pitchFamily="34" charset="-128"/>
              </a:rPr>
              <a:t>D</a:t>
            </a:r>
            <a:r>
              <a:rPr kumimoji="0" lang="en-US" altLang="en-US" sz="24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 and B</a:t>
            </a:r>
            <a:r>
              <a:rPr kumimoji="0" lang="en-US" altLang="en-US" sz="2400" b="0" i="0"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rPr>
              <a:t>y</a:t>
            </a:r>
            <a:r>
              <a:rPr kumimoji="0" lang="en-US" altLang="en-US" sz="2400" b="0" i="0" u="none" strike="noStrike" kern="0" cap="none" spc="0" normalizeH="0" baseline="0" noProof="0" dirty="0">
                <a:ln>
                  <a:noFill/>
                </a:ln>
                <a:solidFill>
                  <a:srgbClr val="000000"/>
                </a:solidFill>
                <a:effectLst/>
                <a:uLnTx/>
                <a:uFillTx/>
                <a:latin typeface="Symbol" pitchFamily="18" charset="2"/>
                <a:ea typeface="ＭＳ Ｐゴシック" pitchFamily="34" charset="-128"/>
              </a:rPr>
              <a:t>D</a:t>
            </a:r>
            <a:r>
              <a:rPr kumimoji="0" lang="en-US" altLang="en-US" sz="24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a:t>
            </a:r>
          </a:p>
          <a:p>
            <a:pPr marL="457200" marR="0" lvl="0" indent="-457200" defTabSz="914400" eaLnBrk="1" fontAlgn="auto" latinLnBrk="0" hangingPunct="1">
              <a:lnSpc>
                <a:spcPct val="100000"/>
              </a:lnSpc>
              <a:spcBef>
                <a:spcPts val="0"/>
              </a:spcBef>
              <a:spcAft>
                <a:spcPts val="0"/>
              </a:spcAft>
              <a:buClrTx/>
              <a:buSzTx/>
              <a:buFontTx/>
              <a:buAutoNum type="alphaLcParenR"/>
              <a:tabLst/>
              <a:defRPr/>
            </a:pPr>
            <a:r>
              <a:rPr kumimoji="0" lang="en-US" altLang="en-US" sz="24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Use work-energy to determine the work done by the moment at C</a:t>
            </a:r>
          </a:p>
          <a:p>
            <a:pPr marL="457200" marR="0" lvl="0" indent="-457200" defTabSz="914400" eaLnBrk="1" fontAlgn="auto" latinLnBrk="0" hangingPunct="1">
              <a:lnSpc>
                <a:spcPct val="100000"/>
              </a:lnSpc>
              <a:spcBef>
                <a:spcPts val="0"/>
              </a:spcBef>
              <a:spcAft>
                <a:spcPts val="0"/>
              </a:spcAft>
              <a:buClrTx/>
              <a:buSzTx/>
              <a:buFontTx/>
              <a:buAutoNum type="alphaLcParenR"/>
              <a:tabLst/>
              <a:defRPr/>
            </a:pPr>
            <a:r>
              <a:rPr kumimoji="0" lang="en-US" altLang="en-US" sz="24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Use sum of forces and sum of moments equations when the bar is horizontal</a:t>
            </a:r>
          </a:p>
        </p:txBody>
      </p:sp>
      <p:pic>
        <p:nvPicPr>
          <p:cNvPr id="16" name="Picture 5" descr="bee29230_p17-017"/>
          <p:cNvPicPr>
            <a:picLocks noChangeAspect="1" noChangeArrowheads="1"/>
          </p:cNvPicPr>
          <p:nvPr/>
        </p:nvPicPr>
        <p:blipFill>
          <a:blip r:embed="rId2">
            <a:extLst>
              <a:ext uri="{28A0092B-C50C-407E-A947-70E740481C1C}">
                <a14:useLocalDpi xmlns:a14="http://schemas.microsoft.com/office/drawing/2010/main" val="0"/>
              </a:ext>
            </a:extLst>
          </a:blip>
          <a:srcRect t="6462"/>
          <a:stretch>
            <a:fillRect/>
          </a:stretch>
        </p:blipFill>
        <p:spPr bwMode="auto">
          <a:xfrm>
            <a:off x="5786438" y="1046163"/>
            <a:ext cx="3146425"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ounded Rectangle 16"/>
          <p:cNvSpPr/>
          <p:nvPr/>
        </p:nvSpPr>
        <p:spPr>
          <a:xfrm>
            <a:off x="811213" y="5613400"/>
            <a:ext cx="7423150" cy="793750"/>
          </a:xfrm>
          <a:prstGeom prst="roundRect">
            <a:avLst/>
          </a:prstGeom>
          <a:noFill/>
          <a:ln w="28575" cap="flat" cmpd="sng" algn="ctr">
            <a:solidFill>
              <a:srgbClr val="FF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84868"/>
              </a:solidFill>
              <a:effectLst/>
              <a:uLnTx/>
              <a:uFillTx/>
              <a:latin typeface="Times New Roman"/>
              <a:ea typeface="+mn-ea"/>
              <a:cs typeface="+mn-cs"/>
            </a:endParaRPr>
          </a:p>
        </p:txBody>
      </p:sp>
    </p:spTree>
    <p:extLst>
      <p:ext uri="{BB962C8B-B14F-4D97-AF65-F5344CB8AC3E}">
        <p14:creationId xmlns:p14="http://schemas.microsoft.com/office/powerpoint/2010/main" val="3365655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7640"/>
            <a:ext cx="8229600" cy="670560"/>
          </a:xfrm>
        </p:spPr>
        <p:txBody>
          <a:bodyPr/>
          <a:lstStyle/>
          <a:p>
            <a:r>
              <a:rPr lang="en-US" altLang="en-US" sz="4000" b="1" dirty="0">
                <a:ea typeface="ＭＳ Ｐゴシック" pitchFamily="34" charset="-128"/>
              </a:rPr>
              <a:t>Angular Impulse Momentum</a:t>
            </a:r>
            <a:endParaRPr lang="en-US" sz="4000" b="1" dirty="0"/>
          </a:p>
        </p:txBody>
      </p:sp>
      <p:sp>
        <p:nvSpPr>
          <p:cNvPr id="11" name="Content Placeholder 10"/>
          <p:cNvSpPr>
            <a:spLocks noGrp="1"/>
          </p:cNvSpPr>
          <p:nvPr>
            <p:ph idx="1"/>
          </p:nvPr>
        </p:nvSpPr>
        <p:spPr>
          <a:xfrm>
            <a:off x="457200" y="990600"/>
            <a:ext cx="8229600" cy="1219200"/>
          </a:xfrm>
        </p:spPr>
        <p:txBody>
          <a:bodyPr/>
          <a:lstStyle/>
          <a:p>
            <a:r>
              <a:rPr lang="en-US" altLang="en-US" b="1" dirty="0"/>
              <a:t>When two rigid bodies collide, we typically use principles of angular impulse momentum. We often also use linear impulse momentum (like we did for particles).</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6736" y="2514600"/>
            <a:ext cx="2610608" cy="3936523"/>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9772" y="2491027"/>
            <a:ext cx="2611968" cy="3985973"/>
          </a:xfrm>
          <a:prstGeom prst="rect">
            <a:avLst/>
          </a:prstGeom>
        </p:spPr>
      </p:pic>
      <p:sp>
        <p:nvSpPr>
          <p:cNvPr id="5" name="Text Placeholder 4"/>
          <p:cNvSpPr>
            <a:spLocks noGrp="1"/>
          </p:cNvSpPr>
          <p:nvPr>
            <p:ph type="body" sz="quarter" idx="11"/>
          </p:nvPr>
        </p:nvSpPr>
        <p:spPr>
          <a:xfrm>
            <a:off x="6477000" y="6705600"/>
            <a:ext cx="2667000" cy="152400"/>
          </a:xfrm>
        </p:spPr>
        <p:txBody>
          <a:bodyPr/>
          <a:lstStyle/>
          <a:p>
            <a:r>
              <a:rPr lang="en-US" dirty="0"/>
              <a:t>© Tetra Images/</a:t>
            </a:r>
            <a:r>
              <a:rPr lang="en-US" dirty="0" err="1"/>
              <a:t>Alamy</a:t>
            </a:r>
            <a:r>
              <a:rPr lang="en-US" dirty="0"/>
              <a:t> RF, © Richard T. </a:t>
            </a:r>
            <a:r>
              <a:rPr lang="en-US" dirty="0" err="1"/>
              <a:t>Nowitz</a:t>
            </a:r>
            <a:r>
              <a:rPr lang="en-US" dirty="0"/>
              <a:t>/Corbis</a:t>
            </a:r>
          </a:p>
        </p:txBody>
      </p:sp>
    </p:spTree>
    <p:extLst>
      <p:ext uri="{BB962C8B-B14F-4D97-AF65-F5344CB8AC3E}">
        <p14:creationId xmlns:p14="http://schemas.microsoft.com/office/powerpoint/2010/main" val="28611479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r>
              <a:rPr lang="en-US" altLang="en-US" sz="4000" b="1" dirty="0">
                <a:ea typeface="ＭＳ Ｐゴシック" pitchFamily="34" charset="-128"/>
              </a:rPr>
              <a:t>Introduction</a:t>
            </a:r>
            <a:endParaRPr lang="en-US" sz="4000" b="1" dirty="0"/>
          </a:p>
        </p:txBody>
      </p:sp>
      <p:sp>
        <p:nvSpPr>
          <p:cNvPr id="3" name="Content Placeholder 2"/>
          <p:cNvSpPr>
            <a:spLocks noGrp="1"/>
          </p:cNvSpPr>
          <p:nvPr>
            <p:ph idx="1"/>
          </p:nvPr>
        </p:nvSpPr>
        <p:spPr>
          <a:xfrm>
            <a:off x="457200" y="1066800"/>
            <a:ext cx="6172200" cy="457200"/>
          </a:xfrm>
        </p:spPr>
        <p:txBody>
          <a:bodyPr/>
          <a:lstStyle/>
          <a:p>
            <a:r>
              <a:rPr lang="en-US" altLang="en-US" b="1" dirty="0">
                <a:solidFill>
                  <a:srgbClr val="344C68"/>
                </a:solidFill>
              </a:rPr>
              <a:t>Approaches to Rigid Body Kinetics Problems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87" y="1752600"/>
            <a:ext cx="7557026" cy="4729567"/>
          </a:xfrm>
          <a:prstGeom prst="rect">
            <a:avLst/>
          </a:prstGeom>
        </p:spPr>
      </p:pic>
      <p:sp>
        <p:nvSpPr>
          <p:cNvPr id="5" name="Text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448680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r>
              <a:rPr lang="en-US" altLang="en-US" b="1" dirty="0">
                <a:ea typeface="ＭＳ Ｐゴシック" pitchFamily="34" charset="-128"/>
              </a:rPr>
              <a:t>Principle of Impulse and Momentum </a:t>
            </a:r>
            <a:r>
              <a:rPr lang="en-US" altLang="en-US" sz="1000" dirty="0">
                <a:ea typeface="ＭＳ Ｐゴシック" pitchFamily="34" charset="-128"/>
              </a:rPr>
              <a:t>1</a:t>
            </a:r>
            <a:endParaRPr lang="en-US" sz="1000" dirty="0"/>
          </a:p>
        </p:txBody>
      </p:sp>
      <p:sp>
        <p:nvSpPr>
          <p:cNvPr id="3" name="Content Placeholder 2"/>
          <p:cNvSpPr>
            <a:spLocks noGrp="1"/>
          </p:cNvSpPr>
          <p:nvPr>
            <p:ph idx="1"/>
          </p:nvPr>
        </p:nvSpPr>
        <p:spPr>
          <a:xfrm>
            <a:off x="457200" y="990600"/>
            <a:ext cx="8229600" cy="1600200"/>
          </a:xfrm>
        </p:spPr>
        <p:txBody>
          <a:bodyPr/>
          <a:lstStyle/>
          <a:p>
            <a:pPr>
              <a:spcBef>
                <a:spcPct val="50000"/>
              </a:spcBef>
            </a:pPr>
            <a:r>
              <a:rPr lang="en-US" altLang="en-US" sz="2000" dirty="0"/>
              <a:t>Method of impulse and momentum:</a:t>
            </a:r>
          </a:p>
          <a:p>
            <a:pPr marL="292608" lvl="1" indent="-292608">
              <a:spcBef>
                <a:spcPct val="10000"/>
              </a:spcBef>
              <a:spcAft>
                <a:spcPts val="0"/>
              </a:spcAft>
            </a:pPr>
            <a:r>
              <a:rPr lang="en-US" altLang="en-US" dirty="0"/>
              <a:t>well suited to the solution of problems involving time and velocity</a:t>
            </a:r>
          </a:p>
          <a:p>
            <a:pPr marL="292608" lvl="1" indent="-292608">
              <a:spcBef>
                <a:spcPct val="10000"/>
              </a:spcBef>
              <a:spcAft>
                <a:spcPts val="0"/>
              </a:spcAft>
            </a:pPr>
            <a:r>
              <a:rPr lang="en-US" altLang="en-US" dirty="0"/>
              <a:t>the only practicable method for problems involving impulsive motion and impact.</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88" y="2857299"/>
            <a:ext cx="7557025" cy="2519008"/>
          </a:xfrm>
          <a:prstGeom prst="rect">
            <a:avLst/>
          </a:prstGeom>
        </p:spPr>
      </p:pic>
      <p:sp>
        <p:nvSpPr>
          <p:cNvPr id="6" name="Content Placeholder 5"/>
          <p:cNvSpPr>
            <a:spLocks noGrp="1"/>
          </p:cNvSpPr>
          <p:nvPr>
            <p:ph idx="13"/>
          </p:nvPr>
        </p:nvSpPr>
        <p:spPr>
          <a:xfrm>
            <a:off x="2286000" y="5722094"/>
            <a:ext cx="5562600" cy="373906"/>
          </a:xfrm>
        </p:spPr>
        <p:txBody>
          <a:bodyPr/>
          <a:lstStyle/>
          <a:p>
            <a:r>
              <a:rPr lang="en-US" altLang="en-US" sz="2000" dirty="0"/>
              <a:t>Sys Momenta</a:t>
            </a:r>
            <a:r>
              <a:rPr lang="en-US" altLang="en-US" sz="2000" baseline="-25000" dirty="0"/>
              <a:t>1</a:t>
            </a:r>
            <a:r>
              <a:rPr lang="en-US" altLang="en-US" sz="2000" dirty="0"/>
              <a:t> + Sys Ext Imp</a:t>
            </a:r>
            <a:r>
              <a:rPr lang="en-US" altLang="en-US" sz="2000" baseline="-25000" dirty="0"/>
              <a:t>1 to 2</a:t>
            </a:r>
            <a:r>
              <a:rPr lang="en-US" altLang="en-US" sz="2000" dirty="0"/>
              <a:t> = Sys Momenta</a:t>
            </a:r>
            <a:r>
              <a:rPr lang="en-US" altLang="en-US" sz="2000" baseline="-25000" dirty="0"/>
              <a:t>2</a:t>
            </a:r>
            <a:endParaRPr lang="en-US" altLang="en-US" sz="2000" dirty="0"/>
          </a:p>
        </p:txBody>
      </p:sp>
    </p:spTree>
    <p:extLst>
      <p:ext uri="{BB962C8B-B14F-4D97-AF65-F5344CB8AC3E}">
        <p14:creationId xmlns:p14="http://schemas.microsoft.com/office/powerpoint/2010/main" val="4878361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p:nvPr>
        </p:nvSpPr>
        <p:spPr/>
        <p:txBody>
          <a:bodyPr/>
          <a:lstStyle/>
          <a:p>
            <a:r>
              <a:rPr lang="en-US" altLang="en-US" sz="4000" b="1" dirty="0">
                <a:solidFill>
                  <a:srgbClr val="AD0B1E"/>
                </a:solidFill>
                <a:ea typeface="ＭＳ Ｐゴシック" pitchFamily="34" charset="-128"/>
              </a:rPr>
              <a:t>Introduction </a:t>
            </a:r>
            <a:r>
              <a:rPr lang="en-US" altLang="en-US" sz="1000" dirty="0">
                <a:solidFill>
                  <a:srgbClr val="AD0B1E"/>
                </a:solidFill>
                <a:ea typeface="ＭＳ Ｐゴシック" pitchFamily="34" charset="-128"/>
              </a:rPr>
              <a:t>2</a:t>
            </a:r>
            <a:endParaRPr lang="en-IN" sz="1000" dirty="0">
              <a:solidFill>
                <a:srgbClr val="AD0B1E"/>
              </a:solidFill>
            </a:endParaRPr>
          </a:p>
        </p:txBody>
      </p:sp>
      <p:sp>
        <p:nvSpPr>
          <p:cNvPr id="3" name="Content Placeholder 2"/>
          <p:cNvSpPr>
            <a:spLocks noGrp="1"/>
          </p:cNvSpPr>
          <p:nvPr>
            <p:ph idx="1"/>
          </p:nvPr>
        </p:nvSpPr>
        <p:spPr>
          <a:xfrm>
            <a:off x="457200" y="990600"/>
            <a:ext cx="8229598" cy="990600"/>
          </a:xfrm>
        </p:spPr>
        <p:txBody>
          <a:bodyPr/>
          <a:lstStyle/>
          <a:p>
            <a:pPr marL="292608" indent="-292608">
              <a:spcBef>
                <a:spcPct val="50000"/>
              </a:spcBef>
              <a:buFontTx/>
              <a:buChar char="•"/>
            </a:pPr>
            <a:r>
              <a:rPr lang="en-US" altLang="en-US" sz="2000" dirty="0"/>
              <a:t>Method of work and energy and the method of impulse and momentum will be used to analyze the plane motion of rigid bodies and systems of rigid bodies.</a:t>
            </a:r>
          </a:p>
        </p:txBody>
      </p:sp>
      <p:sp>
        <p:nvSpPr>
          <p:cNvPr id="4" name="Content Placeholder 3"/>
          <p:cNvSpPr>
            <a:spLocks noGrp="1"/>
          </p:cNvSpPr>
          <p:nvPr>
            <p:ph idx="13"/>
          </p:nvPr>
        </p:nvSpPr>
        <p:spPr>
          <a:xfrm>
            <a:off x="457199" y="2206977"/>
            <a:ext cx="8229599" cy="704273"/>
          </a:xfrm>
        </p:spPr>
        <p:txBody>
          <a:bodyPr/>
          <a:lstStyle/>
          <a:p>
            <a:pPr marL="292608" indent="-292608">
              <a:spcBef>
                <a:spcPct val="50000"/>
              </a:spcBef>
              <a:buFontTx/>
              <a:buChar char="•"/>
            </a:pPr>
            <a:r>
              <a:rPr lang="en-US" altLang="en-US" sz="2000" dirty="0"/>
              <a:t>Principle of work and energy is well suited to the solution of problems involving displacements and velocities.</a:t>
            </a:r>
          </a:p>
        </p:txBody>
      </p:sp>
      <p:graphicFrame>
        <p:nvGraphicFramePr>
          <p:cNvPr id="12" name="Object 3"/>
          <p:cNvGraphicFramePr>
            <a:graphicFrameLocks noChangeAspect="1"/>
          </p:cNvGraphicFramePr>
          <p:nvPr>
            <p:extLst>
              <p:ext uri="{D42A27DB-BD31-4B8C-83A1-F6EECF244321}">
                <p14:modId xmlns:p14="http://schemas.microsoft.com/office/powerpoint/2010/main" val="1094474911"/>
              </p:ext>
            </p:extLst>
          </p:nvPr>
        </p:nvGraphicFramePr>
        <p:xfrm>
          <a:off x="3541395" y="3048000"/>
          <a:ext cx="1718310" cy="363220"/>
        </p:xfrm>
        <a:graphic>
          <a:graphicData uri="http://schemas.openxmlformats.org/presentationml/2006/ole">
            <mc:AlternateContent xmlns:mc="http://schemas.openxmlformats.org/markup-compatibility/2006">
              <mc:Choice xmlns:v="urn:schemas-microsoft-com:vml" Requires="v">
                <p:oleObj spid="_x0000_s89844" name="Equation" r:id="rId4" imgW="1562100" imgH="330200" progId="Equation.3">
                  <p:embed/>
                </p:oleObj>
              </mc:Choice>
              <mc:Fallback>
                <p:oleObj name="Equation" r:id="rId4" imgW="1562100" imgH="330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1395" y="3048000"/>
                        <a:ext cx="1718310" cy="36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Content Placeholder 5"/>
          <p:cNvSpPr>
            <a:spLocks noGrp="1"/>
          </p:cNvSpPr>
          <p:nvPr>
            <p:ph idx="14"/>
          </p:nvPr>
        </p:nvSpPr>
        <p:spPr>
          <a:xfrm>
            <a:off x="457201" y="3578577"/>
            <a:ext cx="8229598" cy="691515"/>
          </a:xfrm>
        </p:spPr>
        <p:txBody>
          <a:bodyPr/>
          <a:lstStyle/>
          <a:p>
            <a:pPr marL="292608" indent="-292608">
              <a:spcBef>
                <a:spcPct val="50000"/>
              </a:spcBef>
              <a:buFontTx/>
              <a:buChar char="•"/>
            </a:pPr>
            <a:r>
              <a:rPr lang="en-US" altLang="en-US" sz="2000" dirty="0"/>
              <a:t>Principle of impulse and momentum is appropriate for problems involving velocities and time.</a:t>
            </a:r>
          </a:p>
        </p:txBody>
      </p:sp>
      <p:graphicFrame>
        <p:nvGraphicFramePr>
          <p:cNvPr id="13" name="Object 2"/>
          <p:cNvGraphicFramePr>
            <a:graphicFrameLocks noChangeAspect="1"/>
          </p:cNvGraphicFramePr>
          <p:nvPr>
            <p:extLst>
              <p:ext uri="{D42A27DB-BD31-4B8C-83A1-F6EECF244321}">
                <p14:modId xmlns:p14="http://schemas.microsoft.com/office/powerpoint/2010/main" val="1185142071"/>
              </p:ext>
            </p:extLst>
          </p:nvPr>
        </p:nvGraphicFramePr>
        <p:xfrm>
          <a:off x="1969550" y="4400938"/>
          <a:ext cx="4722091" cy="762000"/>
        </p:xfrm>
        <a:graphic>
          <a:graphicData uri="http://schemas.openxmlformats.org/presentationml/2006/ole">
            <mc:AlternateContent xmlns:mc="http://schemas.openxmlformats.org/markup-compatibility/2006">
              <mc:Choice xmlns:v="urn:schemas-microsoft-com:vml" Requires="v">
                <p:oleObj spid="_x0000_s89845" name="Equation" r:id="rId6" imgW="5194300" imgH="838200" progId="Equation.3">
                  <p:embed/>
                </p:oleObj>
              </mc:Choice>
              <mc:Fallback>
                <p:oleObj name="Equation" r:id="rId6" imgW="5194300" imgH="838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69550" y="4400938"/>
                        <a:ext cx="4722091"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Content Placeholder 7"/>
          <p:cNvSpPr>
            <a:spLocks noGrp="1"/>
          </p:cNvSpPr>
          <p:nvPr>
            <p:ph idx="15"/>
          </p:nvPr>
        </p:nvSpPr>
        <p:spPr>
          <a:xfrm>
            <a:off x="457200" y="5257800"/>
            <a:ext cx="8229599" cy="1012448"/>
          </a:xfrm>
        </p:spPr>
        <p:txBody>
          <a:bodyPr/>
          <a:lstStyle/>
          <a:p>
            <a:pPr marL="292608" indent="-292608">
              <a:buFont typeface="Arial" panose="020B0604020202020204" pitchFamily="34" charset="0"/>
              <a:buChar char="•"/>
            </a:pPr>
            <a:r>
              <a:rPr lang="en-US" altLang="en-US" sz="2000" dirty="0"/>
              <a:t>Problems involving eccentric impact are solved by supplementing the principle of impulse and momentum with the application of the coefficient of restitution.</a:t>
            </a:r>
          </a:p>
        </p:txBody>
      </p:sp>
    </p:spTree>
    <p:extLst>
      <p:ext uri="{BB962C8B-B14F-4D97-AF65-F5344CB8AC3E}">
        <p14:creationId xmlns:p14="http://schemas.microsoft.com/office/powerpoint/2010/main" val="12361122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build="p"/>
      <p:bldP spid="8"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r>
              <a:rPr lang="en-US" altLang="en-US" b="1" dirty="0">
                <a:ea typeface="ＭＳ Ｐゴシック" pitchFamily="34" charset="-128"/>
              </a:rPr>
              <a:t>Principle of Impulse and Momentum </a:t>
            </a:r>
            <a:r>
              <a:rPr lang="en-US" altLang="en-US" sz="1000" dirty="0">
                <a:ea typeface="ＭＳ Ｐゴシック" pitchFamily="34" charset="-128"/>
              </a:rPr>
              <a:t>2</a:t>
            </a:r>
            <a:endParaRPr lang="en-US" dirty="0"/>
          </a:p>
        </p:txBody>
      </p:sp>
      <p:sp>
        <p:nvSpPr>
          <p:cNvPr id="3" name="Content Placeholder 2"/>
          <p:cNvSpPr>
            <a:spLocks noGrp="1"/>
          </p:cNvSpPr>
          <p:nvPr>
            <p:ph idx="1"/>
          </p:nvPr>
        </p:nvSpPr>
        <p:spPr>
          <a:xfrm>
            <a:off x="457200" y="990600"/>
            <a:ext cx="5486400" cy="1066800"/>
          </a:xfrm>
        </p:spPr>
        <p:txBody>
          <a:bodyPr/>
          <a:lstStyle/>
          <a:p>
            <a:pPr marL="292608" indent="-292608">
              <a:buFont typeface="Arial" panose="020B0604020202020204" pitchFamily="34" charset="0"/>
              <a:buChar char="•"/>
            </a:pPr>
            <a:r>
              <a:rPr lang="en-US" altLang="en-US" sz="2000" dirty="0"/>
              <a:t>The momenta of the particles of a system may be reduced to a vector attached to the mass center equal to their sum,</a:t>
            </a:r>
          </a:p>
        </p:txBody>
      </p:sp>
      <p:graphicFrame>
        <p:nvGraphicFramePr>
          <p:cNvPr id="8" name="Object 4"/>
          <p:cNvGraphicFramePr>
            <a:graphicFrameLocks noChangeAspect="1"/>
          </p:cNvGraphicFramePr>
          <p:nvPr>
            <p:extLst>
              <p:ext uri="{D42A27DB-BD31-4B8C-83A1-F6EECF244321}">
                <p14:modId xmlns:p14="http://schemas.microsoft.com/office/powerpoint/2010/main" val="1664475075"/>
              </p:ext>
            </p:extLst>
          </p:nvPr>
        </p:nvGraphicFramePr>
        <p:xfrm>
          <a:off x="6429375" y="1323975"/>
          <a:ext cx="1917700" cy="355600"/>
        </p:xfrm>
        <a:graphic>
          <a:graphicData uri="http://schemas.openxmlformats.org/presentationml/2006/ole">
            <mc:AlternateContent xmlns:mc="http://schemas.openxmlformats.org/markup-compatibility/2006">
              <mc:Choice xmlns:v="urn:schemas-microsoft-com:vml" Requires="v">
                <p:oleObj spid="_x0000_s193300" name="Equation" r:id="rId3" imgW="1916868" imgH="355446" progId="Equation.3">
                  <p:embed/>
                </p:oleObj>
              </mc:Choice>
              <mc:Fallback>
                <p:oleObj name="Equation" r:id="rId3" imgW="1916868" imgH="35544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5" y="1323975"/>
                        <a:ext cx="191770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4804" y="4191000"/>
            <a:ext cx="6014393" cy="2223389"/>
          </a:xfrm>
          <a:prstGeom prst="rect">
            <a:avLst/>
          </a:prstGeom>
        </p:spPr>
      </p:pic>
      <p:sp>
        <p:nvSpPr>
          <p:cNvPr id="6" name="Content Placeholder 5"/>
          <p:cNvSpPr>
            <a:spLocks noGrp="1"/>
          </p:cNvSpPr>
          <p:nvPr>
            <p:ph idx="13"/>
          </p:nvPr>
        </p:nvSpPr>
        <p:spPr>
          <a:xfrm>
            <a:off x="762000" y="2133600"/>
            <a:ext cx="4038600" cy="647700"/>
          </a:xfrm>
        </p:spPr>
        <p:txBody>
          <a:bodyPr/>
          <a:lstStyle/>
          <a:p>
            <a:r>
              <a:rPr lang="en-US" altLang="en-US" sz="2000" dirty="0"/>
              <a:t>and a couple equal to the sum of their moments about the mass center,</a:t>
            </a:r>
          </a:p>
        </p:txBody>
      </p:sp>
      <p:graphicFrame>
        <p:nvGraphicFramePr>
          <p:cNvPr id="9" name="Object 3"/>
          <p:cNvGraphicFramePr>
            <a:graphicFrameLocks noChangeAspect="1"/>
          </p:cNvGraphicFramePr>
          <p:nvPr>
            <p:extLst>
              <p:ext uri="{D42A27DB-BD31-4B8C-83A1-F6EECF244321}">
                <p14:modId xmlns:p14="http://schemas.microsoft.com/office/powerpoint/2010/main" val="2508146099"/>
              </p:ext>
            </p:extLst>
          </p:nvPr>
        </p:nvGraphicFramePr>
        <p:xfrm>
          <a:off x="6386513" y="2435225"/>
          <a:ext cx="1917700" cy="355600"/>
        </p:xfrm>
        <a:graphic>
          <a:graphicData uri="http://schemas.openxmlformats.org/presentationml/2006/ole">
            <mc:AlternateContent xmlns:mc="http://schemas.openxmlformats.org/markup-compatibility/2006">
              <mc:Choice xmlns:v="urn:schemas-microsoft-com:vml" Requires="v">
                <p:oleObj spid="_x0000_s193301" name="Equation" r:id="rId6" imgW="1916868" imgH="355446" progId="Equation.3">
                  <p:embed/>
                </p:oleObj>
              </mc:Choice>
              <mc:Fallback>
                <p:oleObj name="Equation" r:id="rId6" imgW="1916868" imgH="355446"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86513" y="2435225"/>
                        <a:ext cx="191770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Content Placeholder 6"/>
          <p:cNvSpPr>
            <a:spLocks noGrp="1"/>
          </p:cNvSpPr>
          <p:nvPr>
            <p:ph idx="14"/>
          </p:nvPr>
        </p:nvSpPr>
        <p:spPr>
          <a:xfrm>
            <a:off x="457200" y="3048000"/>
            <a:ext cx="5334000" cy="1066800"/>
          </a:xfrm>
        </p:spPr>
        <p:txBody>
          <a:bodyPr/>
          <a:lstStyle/>
          <a:p>
            <a:pPr marL="292608" indent="-292608">
              <a:buFont typeface="Arial" panose="020B0604020202020204" pitchFamily="34" charset="0"/>
              <a:buChar char="•"/>
            </a:pPr>
            <a:r>
              <a:rPr lang="en-US" altLang="en-US" sz="2000" dirty="0"/>
              <a:t>For the plane motion of a rigid slab or of a rigid body symmetrical with respect to the reference plane,</a:t>
            </a:r>
          </a:p>
        </p:txBody>
      </p:sp>
      <p:graphicFrame>
        <p:nvGraphicFramePr>
          <p:cNvPr id="10" name="Object 2"/>
          <p:cNvGraphicFramePr>
            <a:graphicFrameLocks noChangeAspect="1"/>
          </p:cNvGraphicFramePr>
          <p:nvPr>
            <p:extLst>
              <p:ext uri="{D42A27DB-BD31-4B8C-83A1-F6EECF244321}">
                <p14:modId xmlns:p14="http://schemas.microsoft.com/office/powerpoint/2010/main" val="2222560722"/>
              </p:ext>
            </p:extLst>
          </p:nvPr>
        </p:nvGraphicFramePr>
        <p:xfrm>
          <a:off x="6769100" y="3408363"/>
          <a:ext cx="1052513" cy="355600"/>
        </p:xfrm>
        <a:graphic>
          <a:graphicData uri="http://schemas.openxmlformats.org/presentationml/2006/ole">
            <mc:AlternateContent xmlns:mc="http://schemas.openxmlformats.org/markup-compatibility/2006">
              <mc:Choice xmlns:v="urn:schemas-microsoft-com:vml" Requires="v">
                <p:oleObj spid="_x0000_s193302" name="Equation" r:id="rId8" imgW="1002865" imgH="355446" progId="Equation.3">
                  <p:embed/>
                </p:oleObj>
              </mc:Choice>
              <mc:Fallback>
                <p:oleObj name="Equation" r:id="rId8" imgW="1002865" imgH="355446"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69100" y="3408363"/>
                        <a:ext cx="1052513"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052239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r>
              <a:rPr lang="en-US" altLang="en-US" b="1" dirty="0">
                <a:ea typeface="ＭＳ Ｐゴシック" pitchFamily="34" charset="-128"/>
              </a:rPr>
              <a:t>Principle of Impulse and Momentum </a:t>
            </a:r>
            <a:r>
              <a:rPr lang="en-US" altLang="en-US" sz="1000" dirty="0">
                <a:ea typeface="ＭＳ Ｐゴシック" pitchFamily="34" charset="-128"/>
              </a:rPr>
              <a:t>3</a:t>
            </a:r>
            <a:endParaRPr lang="en-US" dirty="0"/>
          </a:p>
        </p:txBody>
      </p:sp>
      <p:sp>
        <p:nvSpPr>
          <p:cNvPr id="3" name="Content Placeholder 2"/>
          <p:cNvSpPr>
            <a:spLocks noGrp="1"/>
          </p:cNvSpPr>
          <p:nvPr>
            <p:ph idx="1"/>
          </p:nvPr>
        </p:nvSpPr>
        <p:spPr>
          <a:xfrm>
            <a:off x="457200" y="990600"/>
            <a:ext cx="8001000" cy="685800"/>
          </a:xfrm>
        </p:spPr>
        <p:txBody>
          <a:bodyPr/>
          <a:lstStyle/>
          <a:p>
            <a:pPr>
              <a:spcBef>
                <a:spcPct val="50000"/>
              </a:spcBef>
            </a:pPr>
            <a:r>
              <a:rPr lang="en-US" altLang="en-US" sz="2000" dirty="0"/>
              <a:t>For plane motion problems, draw out an </a:t>
            </a:r>
            <a:r>
              <a:rPr lang="en-US" altLang="en-US" sz="2000" i="1" dirty="0"/>
              <a:t>impulse-momentum diagram</a:t>
            </a:r>
            <a:r>
              <a:rPr lang="en-US" altLang="en-US" sz="2000" dirty="0"/>
              <a:t>, (similar to a free-body diagram).</a:t>
            </a:r>
          </a:p>
        </p:txBody>
      </p:sp>
      <p:pic>
        <p:nvPicPr>
          <p:cNvPr id="8" name="Picture 7" descr="The first diagram shows the initial centroidal linear momentum and the initial angular momentum. The second diagram shows the impulses acting on the body. The sum of these results in the final diagram, which is the final linear and angular moment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126" y="1909172"/>
            <a:ext cx="6870023" cy="2358028"/>
          </a:xfrm>
          <a:prstGeom prst="rect">
            <a:avLst/>
          </a:prstGeom>
        </p:spPr>
      </p:pic>
      <p:sp>
        <p:nvSpPr>
          <p:cNvPr id="6" name="Content Placeholder 5"/>
          <p:cNvSpPr>
            <a:spLocks noGrp="1"/>
          </p:cNvSpPr>
          <p:nvPr>
            <p:ph idx="13"/>
          </p:nvPr>
        </p:nvSpPr>
        <p:spPr>
          <a:xfrm>
            <a:off x="457200" y="4418457"/>
            <a:ext cx="7391400" cy="1982343"/>
          </a:xfrm>
        </p:spPr>
        <p:txBody>
          <a:bodyPr/>
          <a:lstStyle/>
          <a:p>
            <a:pPr>
              <a:spcBef>
                <a:spcPct val="50000"/>
              </a:spcBef>
            </a:pPr>
            <a:r>
              <a:rPr lang="en-US" altLang="en-US" sz="2000" dirty="0"/>
              <a:t>This leads to three equations of motion:</a:t>
            </a:r>
          </a:p>
          <a:p>
            <a:pPr marL="342900" lvl="1">
              <a:spcBef>
                <a:spcPct val="10000"/>
              </a:spcBef>
            </a:pPr>
            <a:r>
              <a:rPr lang="en-US" altLang="en-US" dirty="0"/>
              <a:t>summing and equating momenta and impulses in the </a:t>
            </a:r>
            <a:r>
              <a:rPr lang="en-US" altLang="en-US" i="1" dirty="0"/>
              <a:t>x</a:t>
            </a:r>
            <a:r>
              <a:rPr lang="en-US" altLang="en-US" dirty="0"/>
              <a:t> and </a:t>
            </a:r>
            <a:r>
              <a:rPr lang="en-US" altLang="en-US" i="1" dirty="0"/>
              <a:t>y</a:t>
            </a:r>
            <a:r>
              <a:rPr lang="en-US" altLang="en-US" dirty="0"/>
              <a:t> directions.</a:t>
            </a:r>
          </a:p>
          <a:p>
            <a:pPr marL="342900" lvl="1">
              <a:spcBef>
                <a:spcPct val="10000"/>
              </a:spcBef>
            </a:pPr>
            <a:r>
              <a:rPr lang="en-US" altLang="en-US" dirty="0"/>
              <a:t>summing and equating the moments of the momenta and impulses with respect to any given point (often choose </a:t>
            </a:r>
            <a:r>
              <a:rPr lang="en-US" altLang="en-US" i="1" dirty="0"/>
              <a:t>G</a:t>
            </a:r>
            <a:r>
              <a:rPr lang="en-US" altLang="en-US" dirty="0"/>
              <a:t>).</a:t>
            </a:r>
          </a:p>
        </p:txBody>
      </p:sp>
    </p:spTree>
    <p:extLst>
      <p:ext uri="{BB962C8B-B14F-4D97-AF65-F5344CB8AC3E}">
        <p14:creationId xmlns:p14="http://schemas.microsoft.com/office/powerpoint/2010/main" val="8065393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70560"/>
          </a:xfrm>
        </p:spPr>
        <p:txBody>
          <a:bodyPr/>
          <a:lstStyle/>
          <a:p>
            <a:r>
              <a:rPr lang="en-US" altLang="en-US" sz="4000" b="1" dirty="0">
                <a:ea typeface="ＭＳ Ｐゴシック" pitchFamily="34" charset="-128"/>
              </a:rPr>
              <a:t>Impulse Momentum Diagrams </a:t>
            </a:r>
            <a:r>
              <a:rPr lang="en-US" altLang="en-US" sz="1000" dirty="0">
                <a:ea typeface="ＭＳ Ｐゴシック" pitchFamily="34" charset="-128"/>
              </a:rPr>
              <a:t>1</a:t>
            </a:r>
            <a:endParaRPr lang="en-US" sz="1000" dirty="0"/>
          </a:p>
        </p:txBody>
      </p:sp>
      <p:pic>
        <p:nvPicPr>
          <p:cNvPr id="8" name="Picture 7" descr="Vertical bar AB is suspended from the ceiling by a pin going throughits top corner A. The ball is travelling to the right before it hits the ba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2024" y="1676400"/>
            <a:ext cx="2983376" cy="3458238"/>
          </a:xfrm>
          <a:prstGeom prst="rect">
            <a:avLst/>
          </a:prstGeom>
        </p:spPr>
      </p:pic>
      <p:sp>
        <p:nvSpPr>
          <p:cNvPr id="3" name="Content Placeholder 2"/>
          <p:cNvSpPr>
            <a:spLocks noGrp="1"/>
          </p:cNvSpPr>
          <p:nvPr>
            <p:ph idx="1"/>
          </p:nvPr>
        </p:nvSpPr>
        <p:spPr>
          <a:xfrm>
            <a:off x="457200" y="1600200"/>
            <a:ext cx="4495800" cy="2667000"/>
          </a:xfrm>
        </p:spPr>
        <p:txBody>
          <a:bodyPr/>
          <a:lstStyle/>
          <a:p>
            <a:r>
              <a:rPr lang="en-US" altLang="en-US" b="1" dirty="0">
                <a:solidFill>
                  <a:srgbClr val="C00000"/>
                </a:solidFill>
              </a:rPr>
              <a:t>A sphere S hits a stationary bar AB and sticks to it. Draw the </a:t>
            </a:r>
            <a:r>
              <a:rPr lang="en-US" altLang="en-US" b="1" i="1" dirty="0">
                <a:solidFill>
                  <a:srgbClr val="C00000"/>
                </a:solidFill>
              </a:rPr>
              <a:t>impulse-momentum diagram </a:t>
            </a:r>
            <a:r>
              <a:rPr lang="en-US" altLang="en-US" b="1" dirty="0">
                <a:solidFill>
                  <a:srgbClr val="C00000"/>
                </a:solidFill>
              </a:rPr>
              <a:t>for the ball and bar separately; time 1 is immediately before the impact and time 2 is immediately after the impact. </a:t>
            </a:r>
          </a:p>
        </p:txBody>
      </p:sp>
    </p:spTree>
    <p:extLst>
      <p:ext uri="{BB962C8B-B14F-4D97-AF65-F5344CB8AC3E}">
        <p14:creationId xmlns:p14="http://schemas.microsoft.com/office/powerpoint/2010/main" val="54420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09600"/>
          </a:xfrm>
        </p:spPr>
        <p:txBody>
          <a:bodyPr/>
          <a:lstStyle/>
          <a:p>
            <a:r>
              <a:rPr lang="en-US" altLang="en-US" sz="4000" b="1" dirty="0">
                <a:ea typeface="ＭＳ Ｐゴシック" pitchFamily="34" charset="-128"/>
              </a:rPr>
              <a:t>Impulse Momentum Diagrams </a:t>
            </a:r>
            <a:r>
              <a:rPr lang="en-US" altLang="en-US" sz="1000" dirty="0">
                <a:ea typeface="ＭＳ Ｐゴシック" pitchFamily="34" charset="-128"/>
              </a:rPr>
              <a:t>2</a:t>
            </a:r>
            <a:endParaRPr lang="en-US" sz="1000" dirty="0"/>
          </a:p>
        </p:txBody>
      </p:sp>
      <p:sp>
        <p:nvSpPr>
          <p:cNvPr id="3" name="Content Placeholder 2"/>
          <p:cNvSpPr>
            <a:spLocks noGrp="1"/>
          </p:cNvSpPr>
          <p:nvPr>
            <p:ph idx="1"/>
          </p:nvPr>
        </p:nvSpPr>
        <p:spPr>
          <a:xfrm>
            <a:off x="457200" y="990600"/>
            <a:ext cx="2743200" cy="809958"/>
          </a:xfrm>
        </p:spPr>
        <p:txBody>
          <a:bodyPr/>
          <a:lstStyle/>
          <a:p>
            <a:r>
              <a:rPr lang="en-US" altLang="en-US" b="1" dirty="0">
                <a:solidFill>
                  <a:srgbClr val="C00000"/>
                </a:solidFill>
              </a:rPr>
              <a:t>Momentum of the ball before impact</a:t>
            </a:r>
          </a:p>
        </p:txBody>
      </p:sp>
      <p:pic>
        <p:nvPicPr>
          <p:cNvPr id="16" name="Picture 15" descr="Initial linear momentum of the ball is to the right.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07" y="2337969"/>
            <a:ext cx="1388059" cy="533095"/>
          </a:xfrm>
          <a:prstGeom prst="rect">
            <a:avLst/>
          </a:prstGeom>
        </p:spPr>
      </p:pic>
      <p:sp>
        <p:nvSpPr>
          <p:cNvPr id="6" name="Content Placeholder 5"/>
          <p:cNvSpPr>
            <a:spLocks noGrp="1"/>
          </p:cNvSpPr>
          <p:nvPr>
            <p:ph idx="13"/>
          </p:nvPr>
        </p:nvSpPr>
        <p:spPr>
          <a:xfrm>
            <a:off x="3733800" y="1066800"/>
            <a:ext cx="1676400" cy="762000"/>
          </a:xfrm>
        </p:spPr>
        <p:txBody>
          <a:bodyPr/>
          <a:lstStyle/>
          <a:p>
            <a:pPr algn="ctr"/>
            <a:r>
              <a:rPr lang="en-US" altLang="en-US" b="1" dirty="0">
                <a:solidFill>
                  <a:srgbClr val="C00000"/>
                </a:solidFill>
              </a:rPr>
              <a:t>Impulse on ball</a:t>
            </a: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5871" y="2311064"/>
            <a:ext cx="3634929" cy="528992"/>
          </a:xfrm>
          <a:prstGeom prst="rect">
            <a:avLst/>
          </a:prstGeom>
        </p:spPr>
      </p:pic>
      <p:sp>
        <p:nvSpPr>
          <p:cNvPr id="7" name="Content Placeholder 6"/>
          <p:cNvSpPr>
            <a:spLocks noGrp="1"/>
          </p:cNvSpPr>
          <p:nvPr>
            <p:ph idx="14"/>
          </p:nvPr>
        </p:nvSpPr>
        <p:spPr>
          <a:xfrm>
            <a:off x="6096000" y="990600"/>
            <a:ext cx="2590800" cy="809958"/>
          </a:xfrm>
        </p:spPr>
        <p:txBody>
          <a:bodyPr/>
          <a:lstStyle/>
          <a:p>
            <a:r>
              <a:rPr lang="en-US" altLang="en-US" b="1" dirty="0">
                <a:solidFill>
                  <a:srgbClr val="C00000"/>
                </a:solidFill>
              </a:rPr>
              <a:t>Momentum of the ball after impact</a:t>
            </a:r>
          </a:p>
        </p:txBody>
      </p:sp>
      <p:pic>
        <p:nvPicPr>
          <p:cNvPr id="18" name="Picture 17" descr="Final linear momentum of the ball is to the righ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4492" y="2286000"/>
            <a:ext cx="1005840" cy="498764"/>
          </a:xfrm>
          <a:prstGeom prst="rect">
            <a:avLst/>
          </a:prstGeom>
        </p:spPr>
      </p:pic>
      <p:sp>
        <p:nvSpPr>
          <p:cNvPr id="8" name="Content Placeholder 7"/>
          <p:cNvSpPr>
            <a:spLocks noGrp="1"/>
          </p:cNvSpPr>
          <p:nvPr>
            <p:ph idx="15"/>
          </p:nvPr>
        </p:nvSpPr>
        <p:spPr>
          <a:xfrm>
            <a:off x="457200" y="3352800"/>
            <a:ext cx="2667000" cy="890954"/>
          </a:xfrm>
        </p:spPr>
        <p:txBody>
          <a:bodyPr/>
          <a:lstStyle/>
          <a:p>
            <a:r>
              <a:rPr lang="en-US" altLang="en-US" b="1" dirty="0">
                <a:solidFill>
                  <a:srgbClr val="C00000"/>
                </a:solidFill>
              </a:rPr>
              <a:t>Momentum of the bar before impact</a:t>
            </a:r>
          </a:p>
        </p:txBody>
      </p:sp>
      <p:pic>
        <p:nvPicPr>
          <p:cNvPr id="19" name="Picture 18" descr="Initially the bar has zero linear and angular momentum."/>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 y="4572000"/>
            <a:ext cx="2491945" cy="1686277"/>
          </a:xfrm>
          <a:prstGeom prst="rect">
            <a:avLst/>
          </a:prstGeom>
        </p:spPr>
      </p:pic>
      <p:sp>
        <p:nvSpPr>
          <p:cNvPr id="10" name="Content Placeholder 9"/>
          <p:cNvSpPr>
            <a:spLocks noGrp="1"/>
          </p:cNvSpPr>
          <p:nvPr>
            <p:ph idx="17"/>
          </p:nvPr>
        </p:nvSpPr>
        <p:spPr>
          <a:xfrm>
            <a:off x="3581400" y="3348532"/>
            <a:ext cx="1828800" cy="873512"/>
          </a:xfrm>
        </p:spPr>
        <p:txBody>
          <a:bodyPr/>
          <a:lstStyle/>
          <a:p>
            <a:pPr algn="ctr"/>
            <a:r>
              <a:rPr lang="en-US" altLang="en-US" b="1" dirty="0">
                <a:solidFill>
                  <a:srgbClr val="C00000"/>
                </a:solidFill>
              </a:rPr>
              <a:t>Impulse on bar</a:t>
            </a:r>
          </a:p>
        </p:txBody>
      </p:sp>
      <p:pic>
        <p:nvPicPr>
          <p:cNvPr id="20" name="Picture 19" descr="Impulses acting on the bar are at the bottom, where an impulse from the ball acts to the right, and at the top, where impulses due to the pin reactions act."/>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05200" y="4504447"/>
            <a:ext cx="2600388" cy="1896353"/>
          </a:xfrm>
          <a:prstGeom prst="rect">
            <a:avLst/>
          </a:prstGeom>
        </p:spPr>
      </p:pic>
      <p:sp>
        <p:nvSpPr>
          <p:cNvPr id="11" name="Content Placeholder 10"/>
          <p:cNvSpPr>
            <a:spLocks noGrp="1"/>
          </p:cNvSpPr>
          <p:nvPr>
            <p:ph idx="18"/>
          </p:nvPr>
        </p:nvSpPr>
        <p:spPr>
          <a:xfrm>
            <a:off x="6096000" y="3352800"/>
            <a:ext cx="2590800" cy="809958"/>
          </a:xfrm>
        </p:spPr>
        <p:txBody>
          <a:bodyPr/>
          <a:lstStyle/>
          <a:p>
            <a:r>
              <a:rPr lang="en-US" altLang="en-US" b="1" dirty="0">
                <a:solidFill>
                  <a:srgbClr val="C00000"/>
                </a:solidFill>
              </a:rPr>
              <a:t>Momentum of the bar after impact</a:t>
            </a:r>
          </a:p>
        </p:txBody>
      </p:sp>
      <p:pic>
        <p:nvPicPr>
          <p:cNvPr id="21" name="Picture 20" descr="Final linear momentum of the bar is to the right, and final angular momentum of the bar is counterclockwis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67267" y="4594578"/>
            <a:ext cx="1896126" cy="1786205"/>
          </a:xfrm>
          <a:prstGeom prst="rect">
            <a:avLst/>
          </a:prstGeom>
        </p:spPr>
      </p:pic>
    </p:spTree>
    <p:extLst>
      <p:ext uri="{BB962C8B-B14F-4D97-AF65-F5344CB8AC3E}">
        <p14:creationId xmlns:p14="http://schemas.microsoft.com/office/powerpoint/2010/main" val="1868066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P spid="10" grpId="0" build="p"/>
      <p:bldP spid="11"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a typeface="ＭＳ Ｐゴシック" pitchFamily="34" charset="-128"/>
              </a:rPr>
              <a:t>Principle of Impulse and Momentum </a:t>
            </a:r>
            <a:r>
              <a:rPr lang="en-US" altLang="en-US" sz="1000" dirty="0">
                <a:ea typeface="ＭＳ Ｐゴシック" pitchFamily="34" charset="-128"/>
              </a:rPr>
              <a:t>4</a:t>
            </a:r>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383" y="1828800"/>
            <a:ext cx="2219017" cy="2253368"/>
          </a:xfrm>
          <a:prstGeom prst="rect">
            <a:avLst/>
          </a:prstGeom>
        </p:spPr>
      </p:pic>
      <p:sp>
        <p:nvSpPr>
          <p:cNvPr id="3" name="Content Placeholder 2"/>
          <p:cNvSpPr>
            <a:spLocks noGrp="1"/>
          </p:cNvSpPr>
          <p:nvPr>
            <p:ph idx="1"/>
          </p:nvPr>
        </p:nvSpPr>
        <p:spPr>
          <a:xfrm>
            <a:off x="3276600" y="990600"/>
            <a:ext cx="4876800" cy="914400"/>
          </a:xfrm>
        </p:spPr>
        <p:txBody>
          <a:bodyPr/>
          <a:lstStyle/>
          <a:p>
            <a:pPr>
              <a:spcBef>
                <a:spcPct val="50000"/>
              </a:spcBef>
            </a:pPr>
            <a:r>
              <a:rPr lang="en-US" altLang="en-US" sz="2000" dirty="0"/>
              <a:t>Fixed axis rotation:</a:t>
            </a:r>
          </a:p>
          <a:p>
            <a:pPr marL="292608" lvl="1" indent="-292608">
              <a:spcBef>
                <a:spcPct val="50000"/>
              </a:spcBef>
            </a:pPr>
            <a:r>
              <a:rPr lang="en-US" altLang="en-US" dirty="0"/>
              <a:t>The angular momentum about </a:t>
            </a:r>
            <a:r>
              <a:rPr lang="en-US" altLang="en-US" i="1" dirty="0"/>
              <a:t>O</a:t>
            </a:r>
          </a:p>
        </p:txBody>
      </p:sp>
      <p:graphicFrame>
        <p:nvGraphicFramePr>
          <p:cNvPr id="11" name="Object 3"/>
          <p:cNvGraphicFramePr>
            <a:graphicFrameLocks noChangeAspect="1"/>
          </p:cNvGraphicFramePr>
          <p:nvPr>
            <p:extLst>
              <p:ext uri="{D42A27DB-BD31-4B8C-83A1-F6EECF244321}">
                <p14:modId xmlns:p14="http://schemas.microsoft.com/office/powerpoint/2010/main" val="1608471677"/>
              </p:ext>
            </p:extLst>
          </p:nvPr>
        </p:nvGraphicFramePr>
        <p:xfrm>
          <a:off x="4252913" y="2316163"/>
          <a:ext cx="2070100" cy="1168400"/>
        </p:xfrm>
        <a:graphic>
          <a:graphicData uri="http://schemas.openxmlformats.org/presentationml/2006/ole">
            <mc:AlternateContent xmlns:mc="http://schemas.openxmlformats.org/markup-compatibility/2006">
              <mc:Choice xmlns:v="urn:schemas-microsoft-com:vml" Requires="v">
                <p:oleObj spid="_x0000_s194054" name="Equation" r:id="rId4" imgW="2070100" imgH="1168400" progId="Equation.3">
                  <p:embed/>
                </p:oleObj>
              </mc:Choice>
              <mc:Fallback>
                <p:oleObj name="Equation" r:id="rId4" imgW="2070100" imgH="1168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2913" y="2316163"/>
                        <a:ext cx="2070100" cy="1168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Content Placeholder 5"/>
          <p:cNvSpPr>
            <a:spLocks noGrp="1"/>
          </p:cNvSpPr>
          <p:nvPr>
            <p:ph idx="13"/>
          </p:nvPr>
        </p:nvSpPr>
        <p:spPr>
          <a:xfrm>
            <a:off x="3276600" y="3695700"/>
            <a:ext cx="4876800" cy="723900"/>
          </a:xfrm>
        </p:spPr>
        <p:txBody>
          <a:bodyPr/>
          <a:lstStyle/>
          <a:p>
            <a:pPr marL="292608" lvl="1" indent="-292608"/>
            <a:r>
              <a:rPr lang="en-US" altLang="en-US" dirty="0"/>
              <a:t>Equating the moments of the momenta and impulses about </a:t>
            </a:r>
            <a:r>
              <a:rPr lang="en-US" altLang="en-US" i="1" dirty="0"/>
              <a:t>O,</a:t>
            </a:r>
            <a:endParaRPr lang="en-US" altLang="en-US" dirty="0"/>
          </a:p>
        </p:txBody>
      </p:sp>
      <p:graphicFrame>
        <p:nvGraphicFramePr>
          <p:cNvPr id="10" name="Object 2"/>
          <p:cNvGraphicFramePr>
            <a:graphicFrameLocks noChangeAspect="1"/>
          </p:cNvGraphicFramePr>
          <p:nvPr>
            <p:extLst>
              <p:ext uri="{D42A27DB-BD31-4B8C-83A1-F6EECF244321}">
                <p14:modId xmlns:p14="http://schemas.microsoft.com/office/powerpoint/2010/main" val="3815229955"/>
              </p:ext>
            </p:extLst>
          </p:nvPr>
        </p:nvGraphicFramePr>
        <p:xfrm>
          <a:off x="4241800" y="4572000"/>
          <a:ext cx="2667000" cy="838200"/>
        </p:xfrm>
        <a:graphic>
          <a:graphicData uri="http://schemas.openxmlformats.org/presentationml/2006/ole">
            <mc:AlternateContent xmlns:mc="http://schemas.openxmlformats.org/markup-compatibility/2006">
              <mc:Choice xmlns:v="urn:schemas-microsoft-com:vml" Requires="v">
                <p:oleObj spid="_x0000_s194055" name="Equation" r:id="rId6" imgW="2667000" imgH="838200" progId="Equation.3">
                  <p:embed/>
                </p:oleObj>
              </mc:Choice>
              <mc:Fallback>
                <p:oleObj name="Equation" r:id="rId6" imgW="2667000" imgH="838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41800" y="4572000"/>
                        <a:ext cx="26670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Content Placeholder 6"/>
          <p:cNvSpPr>
            <a:spLocks noGrp="1"/>
          </p:cNvSpPr>
          <p:nvPr>
            <p:ph idx="14"/>
          </p:nvPr>
        </p:nvSpPr>
        <p:spPr>
          <a:xfrm>
            <a:off x="1143000" y="5791200"/>
            <a:ext cx="7162800" cy="419100"/>
          </a:xfrm>
        </p:spPr>
        <p:txBody>
          <a:bodyPr/>
          <a:lstStyle/>
          <a:p>
            <a:r>
              <a:rPr lang="en-US" altLang="en-US" sz="2000" dirty="0"/>
              <a:t>The pin forces at point O now contribute no moment to the equation </a:t>
            </a:r>
          </a:p>
        </p:txBody>
      </p:sp>
    </p:spTree>
    <p:extLst>
      <p:ext uri="{BB962C8B-B14F-4D97-AF65-F5344CB8AC3E}">
        <p14:creationId xmlns:p14="http://schemas.microsoft.com/office/powerpoint/2010/main" val="5488552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7640"/>
            <a:ext cx="8229600" cy="670560"/>
          </a:xfrm>
        </p:spPr>
        <p:txBody>
          <a:bodyPr/>
          <a:lstStyle/>
          <a:p>
            <a:r>
              <a:rPr lang="en-US" altLang="en-US" sz="4000" b="1" dirty="0">
                <a:ea typeface="ＭＳ Ｐゴシック" pitchFamily="34" charset="-128"/>
              </a:rPr>
              <a:t>Systems of Rigid Bodies</a:t>
            </a:r>
            <a:endParaRPr lang="en-US" sz="4000" b="1" dirty="0"/>
          </a:p>
        </p:txBody>
      </p:sp>
      <p:sp>
        <p:nvSpPr>
          <p:cNvPr id="3" name="Content Placeholder 2"/>
          <p:cNvSpPr>
            <a:spLocks noGrp="1"/>
          </p:cNvSpPr>
          <p:nvPr>
            <p:ph idx="1"/>
          </p:nvPr>
        </p:nvSpPr>
        <p:spPr>
          <a:xfrm>
            <a:off x="1295400" y="1371600"/>
            <a:ext cx="6553200" cy="1066800"/>
          </a:xfrm>
        </p:spPr>
        <p:txBody>
          <a:bodyPr/>
          <a:lstStyle/>
          <a:p>
            <a:pPr marL="292608" indent="-292608">
              <a:buFont typeface="Arial" panose="020B0604020202020204" pitchFamily="34" charset="0"/>
              <a:buChar char="•"/>
            </a:pPr>
            <a:r>
              <a:rPr lang="en-US" altLang="en-US" sz="2000" dirty="0"/>
              <a:t>Motion of several rigid bodies can be analyzed by applying the principle of impulse and momentum to each body separately.</a:t>
            </a:r>
          </a:p>
        </p:txBody>
      </p:sp>
      <p:sp>
        <p:nvSpPr>
          <p:cNvPr id="6" name="Content Placeholder 5"/>
          <p:cNvSpPr>
            <a:spLocks noGrp="1"/>
          </p:cNvSpPr>
          <p:nvPr>
            <p:ph idx="13"/>
          </p:nvPr>
        </p:nvSpPr>
        <p:spPr>
          <a:xfrm>
            <a:off x="1295400" y="2667000"/>
            <a:ext cx="6858000" cy="1066800"/>
          </a:xfrm>
        </p:spPr>
        <p:txBody>
          <a:bodyPr/>
          <a:lstStyle/>
          <a:p>
            <a:pPr marL="292608" indent="-292608">
              <a:buFont typeface="Arial" panose="020B0604020202020204" pitchFamily="34" charset="0"/>
              <a:buChar char="•"/>
            </a:pPr>
            <a:r>
              <a:rPr lang="en-US" altLang="en-US" sz="2000" dirty="0"/>
              <a:t>For problems involving no more than three unknowns, it may be convenient to apply the principle of impulse and momentum to the system as a whole.</a:t>
            </a:r>
          </a:p>
        </p:txBody>
      </p:sp>
      <p:sp>
        <p:nvSpPr>
          <p:cNvPr id="7" name="Content Placeholder 6"/>
          <p:cNvSpPr>
            <a:spLocks noGrp="1"/>
          </p:cNvSpPr>
          <p:nvPr>
            <p:ph idx="14"/>
          </p:nvPr>
        </p:nvSpPr>
        <p:spPr>
          <a:xfrm>
            <a:off x="1295400" y="3956685"/>
            <a:ext cx="7391400" cy="691515"/>
          </a:xfrm>
        </p:spPr>
        <p:txBody>
          <a:bodyPr/>
          <a:lstStyle/>
          <a:p>
            <a:pPr marL="292608" indent="-292608">
              <a:spcBef>
                <a:spcPts val="0"/>
              </a:spcBef>
              <a:buFont typeface="Arial" panose="020B0604020202020204" pitchFamily="34" charset="0"/>
              <a:buChar char="•"/>
            </a:pPr>
            <a:r>
              <a:rPr lang="en-US" altLang="en-US" sz="2000" dirty="0"/>
              <a:t>For each moving part of the system, the diagrams of momenta should include a momentum vector and/or a momentum couple.</a:t>
            </a:r>
          </a:p>
        </p:txBody>
      </p:sp>
      <p:sp>
        <p:nvSpPr>
          <p:cNvPr id="8" name="Content Placeholder 7"/>
          <p:cNvSpPr>
            <a:spLocks noGrp="1"/>
          </p:cNvSpPr>
          <p:nvPr>
            <p:ph idx="15"/>
          </p:nvPr>
        </p:nvSpPr>
        <p:spPr>
          <a:xfrm>
            <a:off x="1295400" y="4857750"/>
            <a:ext cx="6705600" cy="704850"/>
          </a:xfrm>
        </p:spPr>
        <p:txBody>
          <a:bodyPr/>
          <a:lstStyle/>
          <a:p>
            <a:pPr marL="292608" indent="-292608">
              <a:buFont typeface="Arial" panose="020B0604020202020204" pitchFamily="34" charset="0"/>
              <a:buChar char="•"/>
            </a:pPr>
            <a:r>
              <a:rPr lang="en-US" altLang="en-US" sz="2000" dirty="0"/>
              <a:t>Internal forces occur in equal and opposite pairs of vectors and generate impulses that cancel out.</a:t>
            </a:r>
          </a:p>
        </p:txBody>
      </p:sp>
    </p:spTree>
    <p:extLst>
      <p:ext uri="{BB962C8B-B14F-4D97-AF65-F5344CB8AC3E}">
        <p14:creationId xmlns:p14="http://schemas.microsoft.com/office/powerpoint/2010/main" val="7470300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r>
              <a:rPr lang="en-US" altLang="en-US" sz="4000" b="1" dirty="0">
                <a:solidFill>
                  <a:schemeClr val="bg2"/>
                </a:solidFill>
                <a:ea typeface="ＭＳ Ｐゴシック" pitchFamily="34" charset="-128"/>
              </a:rPr>
              <a:t>Practice</a:t>
            </a:r>
            <a:endParaRPr lang="en-US" sz="4000" b="1" dirty="0">
              <a:solidFill>
                <a:schemeClr val="bg2"/>
              </a:solidFill>
            </a:endParaRPr>
          </a:p>
        </p:txBody>
      </p:sp>
      <p:sp>
        <p:nvSpPr>
          <p:cNvPr id="3" name="Content Placeholder 2"/>
          <p:cNvSpPr>
            <a:spLocks noGrp="1"/>
          </p:cNvSpPr>
          <p:nvPr>
            <p:ph idx="1"/>
          </p:nvPr>
        </p:nvSpPr>
        <p:spPr>
          <a:xfrm>
            <a:off x="457200" y="990600"/>
            <a:ext cx="8458200" cy="1447800"/>
          </a:xfrm>
        </p:spPr>
        <p:txBody>
          <a:bodyPr/>
          <a:lstStyle/>
          <a:p>
            <a:r>
              <a:rPr lang="en-US" altLang="en-US" sz="2200" b="1" dirty="0">
                <a:solidFill>
                  <a:srgbClr val="C00000"/>
                </a:solidFill>
              </a:rPr>
              <a:t>From the previous problem, notice that the impulse acting on the sphere is equal and opposite to the impulse acting on the bar. We can take advantage of this by drawing the </a:t>
            </a:r>
            <a:r>
              <a:rPr lang="en-US" altLang="en-US" sz="2200" b="1" i="1" dirty="0">
                <a:solidFill>
                  <a:srgbClr val="C00000"/>
                </a:solidFill>
              </a:rPr>
              <a:t>impulse-momentum </a:t>
            </a:r>
            <a:r>
              <a:rPr lang="en-US" altLang="en-US" sz="2200" b="1" dirty="0">
                <a:solidFill>
                  <a:srgbClr val="C00000"/>
                </a:solidFill>
              </a:rPr>
              <a:t>diagram of the entire system, as shown on the next slide.</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3148" y="2819400"/>
            <a:ext cx="5677705" cy="671617"/>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4549329"/>
            <a:ext cx="2569388" cy="1851471"/>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4797" y="4628340"/>
            <a:ext cx="1655051" cy="184866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0993" y="4689535"/>
            <a:ext cx="2335807" cy="1635065"/>
          </a:xfrm>
          <a:prstGeom prst="rect">
            <a:avLst/>
          </a:prstGeom>
        </p:spPr>
      </p:pic>
    </p:spTree>
    <p:extLst>
      <p:ext uri="{BB962C8B-B14F-4D97-AF65-F5344CB8AC3E}">
        <p14:creationId xmlns:p14="http://schemas.microsoft.com/office/powerpoint/2010/main" val="28008944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0890"/>
            <a:ext cx="8229600" cy="609600"/>
          </a:xfrm>
        </p:spPr>
        <p:txBody>
          <a:bodyPr/>
          <a:lstStyle/>
          <a:p>
            <a:r>
              <a:rPr lang="en-US" altLang="en-US" b="1" dirty="0">
                <a:ea typeface="ＭＳ Ｐゴシック" pitchFamily="34" charset="-128"/>
              </a:rPr>
              <a:t>Practice – Diagram for combined system</a:t>
            </a:r>
            <a:endParaRPr lang="en-US" b="1"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6989" y="1064627"/>
            <a:ext cx="6870023" cy="45937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121" y="2057400"/>
            <a:ext cx="1661079" cy="171738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6600" y="1905000"/>
            <a:ext cx="1584595" cy="2002681"/>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0641" y="2133600"/>
            <a:ext cx="2378959" cy="1663567"/>
          </a:xfrm>
          <a:prstGeom prst="rect">
            <a:avLst/>
          </a:prstGeom>
        </p:spPr>
      </p:pic>
      <p:pic>
        <p:nvPicPr>
          <p:cNvPr id="11" name="Picture 10" descr="In the combined system, the initial momentum of the system is the sum of the initial momenta of the ball and ba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1151" y="4419600"/>
            <a:ext cx="2693049" cy="1937346"/>
          </a:xfrm>
          <a:prstGeom prst="rect">
            <a:avLst/>
          </a:prstGeom>
        </p:spPr>
      </p:pic>
      <p:pic>
        <p:nvPicPr>
          <p:cNvPr id="12" name="Picture 11" descr="In the combined system, impulses from the ball onto the bar and from the bar onto the ball are internal, and cancel. The only remaining impulses are due to the pin reaction forces at A."/>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10000" y="4495800"/>
            <a:ext cx="1411477" cy="1898624"/>
          </a:xfrm>
          <a:prstGeom prst="rect">
            <a:avLst/>
          </a:prstGeom>
        </p:spPr>
      </p:pic>
      <p:pic>
        <p:nvPicPr>
          <p:cNvPr id="13" name="Picture 12" descr="In the combined system, the final linear and angular momentum is due to the contributions of both the ball and the ba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93007" y="4647287"/>
            <a:ext cx="2293793" cy="1601113"/>
          </a:xfrm>
          <a:prstGeom prst="rect">
            <a:avLst/>
          </a:prstGeom>
        </p:spPr>
      </p:pic>
    </p:spTree>
    <p:extLst>
      <p:ext uri="{BB962C8B-B14F-4D97-AF65-F5344CB8AC3E}">
        <p14:creationId xmlns:p14="http://schemas.microsoft.com/office/powerpoint/2010/main" val="782473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r>
              <a:rPr lang="en-US" altLang="en-US" b="1" dirty="0">
                <a:ea typeface="ＭＳ Ｐゴシック" pitchFamily="34" charset="-128"/>
              </a:rPr>
              <a:t>Conservation of Angular Momentum </a:t>
            </a:r>
            <a:r>
              <a:rPr lang="en-US" altLang="en-US" sz="1000" dirty="0">
                <a:ea typeface="ＭＳ Ｐゴシック" pitchFamily="34" charset="-128"/>
              </a:rPr>
              <a:t>1</a:t>
            </a:r>
            <a:endParaRPr lang="en-US" sz="1000" dirty="0"/>
          </a:p>
        </p:txBody>
      </p:sp>
      <p:sp>
        <p:nvSpPr>
          <p:cNvPr id="3" name="Content Placeholder 2"/>
          <p:cNvSpPr>
            <a:spLocks noGrp="1"/>
          </p:cNvSpPr>
          <p:nvPr>
            <p:ph idx="1"/>
          </p:nvPr>
        </p:nvSpPr>
        <p:spPr>
          <a:xfrm>
            <a:off x="457200" y="1066800"/>
            <a:ext cx="8229600" cy="1295400"/>
          </a:xfrm>
        </p:spPr>
        <p:txBody>
          <a:bodyPr/>
          <a:lstStyle/>
          <a:p>
            <a:r>
              <a:rPr lang="en-US" altLang="en-US" dirty="0">
                <a:solidFill>
                  <a:srgbClr val="000000"/>
                </a:solidFill>
              </a:rPr>
              <a:t>The moments acting through the skater’s center of gravity are negligible, so </a:t>
            </a:r>
            <a:r>
              <a:rPr lang="en-US" altLang="en-US" dirty="0">
                <a:solidFill>
                  <a:srgbClr val="00B0F0"/>
                </a:solidFill>
              </a:rPr>
              <a:t>her</a:t>
            </a:r>
            <a:r>
              <a:rPr lang="en-US" altLang="en-US" dirty="0">
                <a:solidFill>
                  <a:srgbClr val="000000"/>
                </a:solidFill>
              </a:rPr>
              <a:t> angular momentum remains constant. </a:t>
            </a:r>
            <a:r>
              <a:rPr lang="en-US" altLang="en-US" dirty="0">
                <a:solidFill>
                  <a:srgbClr val="00B0F0"/>
                </a:solidFill>
              </a:rPr>
              <a:t>She</a:t>
            </a:r>
            <a:r>
              <a:rPr lang="en-US" altLang="en-US" dirty="0">
                <a:solidFill>
                  <a:srgbClr val="000000"/>
                </a:solidFill>
              </a:rPr>
              <a:t> can adjust </a:t>
            </a:r>
            <a:r>
              <a:rPr lang="en-US" altLang="en-US" dirty="0">
                <a:solidFill>
                  <a:srgbClr val="00B0F0"/>
                </a:solidFill>
              </a:rPr>
              <a:t>her</a:t>
            </a:r>
            <a:r>
              <a:rPr lang="en-US" altLang="en-US" dirty="0">
                <a:solidFill>
                  <a:srgbClr val="000000"/>
                </a:solidFill>
              </a:rPr>
              <a:t> spin rate by changing </a:t>
            </a:r>
            <a:r>
              <a:rPr lang="en-US" altLang="en-US" dirty="0">
                <a:solidFill>
                  <a:srgbClr val="00B0F0"/>
                </a:solidFill>
              </a:rPr>
              <a:t>her</a:t>
            </a:r>
            <a:r>
              <a:rPr lang="en-US" altLang="en-US" dirty="0">
                <a:solidFill>
                  <a:srgbClr val="000000"/>
                </a:solidFill>
              </a:rPr>
              <a:t> moment of inertia.</a:t>
            </a:r>
            <a:endParaRPr lang="en-US" altLang="en-US" sz="2000" dirty="0"/>
          </a:p>
        </p:txBody>
      </p:sp>
      <p:pic>
        <p:nvPicPr>
          <p:cNvPr id="9" name="Picture 8" descr="Since angular momentum is conserved, if a skater brings in her arms, thus reducing her moment of inertia, her angular velocity must increas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2027" y="2514600"/>
            <a:ext cx="4299947" cy="3022810"/>
          </a:xfrm>
          <a:prstGeom prst="rect">
            <a:avLst/>
          </a:prstGeom>
        </p:spPr>
      </p:pic>
      <p:graphicFrame>
        <p:nvGraphicFramePr>
          <p:cNvPr id="8" name="Object 2"/>
          <p:cNvGraphicFramePr>
            <a:graphicFrameLocks noChangeAspect="1"/>
          </p:cNvGraphicFramePr>
          <p:nvPr>
            <p:extLst>
              <p:ext uri="{D42A27DB-BD31-4B8C-83A1-F6EECF244321}">
                <p14:modId xmlns:p14="http://schemas.microsoft.com/office/powerpoint/2010/main" val="2767516336"/>
              </p:ext>
            </p:extLst>
          </p:nvPr>
        </p:nvGraphicFramePr>
        <p:xfrm>
          <a:off x="2311905" y="5831417"/>
          <a:ext cx="4518603" cy="603250"/>
        </p:xfrm>
        <a:graphic>
          <a:graphicData uri="http://schemas.openxmlformats.org/presentationml/2006/ole">
            <mc:AlternateContent xmlns:mc="http://schemas.openxmlformats.org/markup-compatibility/2006">
              <mc:Choice xmlns:v="urn:schemas-microsoft-com:vml" Requires="v">
                <p:oleObj spid="_x0000_s194819" name="Equation" r:id="rId4" imgW="1714500" imgH="228600" progId="Equation.DSMT4">
                  <p:embed/>
                </p:oleObj>
              </mc:Choice>
              <mc:Fallback>
                <p:oleObj name="Equation" r:id="rId4" imgW="1714500" imgH="228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1905" y="5831417"/>
                        <a:ext cx="4518603"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 Placeholder 4"/>
          <p:cNvSpPr>
            <a:spLocks noGrp="1"/>
          </p:cNvSpPr>
          <p:nvPr>
            <p:ph type="body" sz="quarter" idx="11"/>
          </p:nvPr>
        </p:nvSpPr>
        <p:spPr/>
        <p:txBody>
          <a:bodyPr/>
          <a:lstStyle/>
          <a:p>
            <a:r>
              <a:rPr lang="en-US" dirty="0"/>
              <a:t>© Jill </a:t>
            </a:r>
            <a:r>
              <a:rPr lang="en-US" dirty="0" err="1"/>
              <a:t>Braaten</a:t>
            </a:r>
            <a:endParaRPr lang="en-US" dirty="0"/>
          </a:p>
        </p:txBody>
      </p:sp>
    </p:spTree>
    <p:extLst>
      <p:ext uri="{BB962C8B-B14F-4D97-AF65-F5344CB8AC3E}">
        <p14:creationId xmlns:p14="http://schemas.microsoft.com/office/powerpoint/2010/main" val="3062437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r>
              <a:rPr lang="en-US" altLang="en-US" b="1" dirty="0">
                <a:ea typeface="ＭＳ Ｐゴシック" pitchFamily="34" charset="-128"/>
              </a:rPr>
              <a:t>Conservation of Angular Momentum </a:t>
            </a:r>
            <a:r>
              <a:rPr lang="en-US" altLang="en-US" sz="1000" dirty="0">
                <a:ea typeface="ＭＳ Ｐゴシック" pitchFamily="34" charset="-128"/>
              </a:rPr>
              <a:t>2</a:t>
            </a:r>
            <a:endParaRPr lang="en-US" dirty="0"/>
          </a:p>
        </p:txBody>
      </p:sp>
      <p:sp>
        <p:nvSpPr>
          <p:cNvPr id="3" name="Content Placeholder 2"/>
          <p:cNvSpPr>
            <a:spLocks noGrp="1"/>
          </p:cNvSpPr>
          <p:nvPr>
            <p:ph idx="1"/>
          </p:nvPr>
        </p:nvSpPr>
        <p:spPr>
          <a:xfrm>
            <a:off x="457200" y="918972"/>
            <a:ext cx="7010400" cy="1290828"/>
          </a:xfrm>
        </p:spPr>
        <p:txBody>
          <a:bodyPr/>
          <a:lstStyle/>
          <a:p>
            <a:pPr marL="292608" indent="-292608">
              <a:buFont typeface="Arial" panose="020B0604020202020204" pitchFamily="34" charset="0"/>
              <a:buChar char="•"/>
            </a:pPr>
            <a:r>
              <a:rPr lang="en-US" altLang="en-US" sz="2000" dirty="0"/>
              <a:t>When no external force acts on a rigid body or a system of rigid bodies, the system of momenta at </a:t>
            </a:r>
            <a:r>
              <a:rPr lang="en-US" altLang="en-US" sz="2000" i="1" dirty="0"/>
              <a:t>t</a:t>
            </a:r>
            <a:r>
              <a:rPr lang="en-US" altLang="en-US" sz="2000" baseline="-25000" dirty="0"/>
              <a:t>1</a:t>
            </a:r>
            <a:r>
              <a:rPr lang="en-US" altLang="en-US" sz="2000" dirty="0"/>
              <a:t> is equipollent to the system at </a:t>
            </a:r>
            <a:r>
              <a:rPr lang="en-US" altLang="en-US" sz="2000" i="1" dirty="0"/>
              <a:t>t</a:t>
            </a:r>
            <a:r>
              <a:rPr lang="en-US" altLang="en-US" sz="2000" baseline="-25000" dirty="0"/>
              <a:t>2</a:t>
            </a:r>
            <a:r>
              <a:rPr lang="en-US" altLang="en-US" sz="2000" dirty="0"/>
              <a:t>. The total linear momentum and angular momentum about any point are conserved,</a:t>
            </a:r>
          </a:p>
        </p:txBody>
      </p:sp>
      <p:graphicFrame>
        <p:nvGraphicFramePr>
          <p:cNvPr id="8" name="Object 3"/>
          <p:cNvGraphicFramePr>
            <a:graphicFrameLocks noChangeAspect="1"/>
          </p:cNvGraphicFramePr>
          <p:nvPr>
            <p:extLst>
              <p:ext uri="{D42A27DB-BD31-4B8C-83A1-F6EECF244321}">
                <p14:modId xmlns:p14="http://schemas.microsoft.com/office/powerpoint/2010/main" val="625064790"/>
              </p:ext>
            </p:extLst>
          </p:nvPr>
        </p:nvGraphicFramePr>
        <p:xfrm>
          <a:off x="2286000" y="2438400"/>
          <a:ext cx="800100" cy="342900"/>
        </p:xfrm>
        <a:graphic>
          <a:graphicData uri="http://schemas.openxmlformats.org/presentationml/2006/ole">
            <mc:AlternateContent xmlns:mc="http://schemas.openxmlformats.org/markup-compatibility/2006">
              <mc:Choice xmlns:v="urn:schemas-microsoft-com:vml" Requires="v">
                <p:oleObj spid="_x0000_s196351" name="Equation" r:id="rId3" imgW="799753" imgH="342751" progId="Equation.3">
                  <p:embed/>
                </p:oleObj>
              </mc:Choice>
              <mc:Fallback>
                <p:oleObj name="Equation" r:id="rId3" imgW="799753" imgH="34275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2438400"/>
                        <a:ext cx="80010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2"/>
          <p:cNvGraphicFramePr>
            <a:graphicFrameLocks noChangeAspect="1"/>
          </p:cNvGraphicFramePr>
          <p:nvPr>
            <p:extLst>
              <p:ext uri="{D42A27DB-BD31-4B8C-83A1-F6EECF244321}">
                <p14:modId xmlns:p14="http://schemas.microsoft.com/office/powerpoint/2010/main" val="1874162749"/>
              </p:ext>
            </p:extLst>
          </p:nvPr>
        </p:nvGraphicFramePr>
        <p:xfrm>
          <a:off x="4264025" y="2438400"/>
          <a:ext cx="1536700" cy="355600"/>
        </p:xfrm>
        <a:graphic>
          <a:graphicData uri="http://schemas.openxmlformats.org/presentationml/2006/ole">
            <mc:AlternateContent xmlns:mc="http://schemas.openxmlformats.org/markup-compatibility/2006">
              <mc:Choice xmlns:v="urn:schemas-microsoft-com:vml" Requires="v">
                <p:oleObj spid="_x0000_s196352" name="Equation" r:id="rId5" imgW="1536033" imgH="355446" progId="Equation.3">
                  <p:embed/>
                </p:oleObj>
              </mc:Choice>
              <mc:Fallback>
                <p:oleObj name="Equation" r:id="rId5" imgW="1536033" imgH="355446"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4025" y="2438400"/>
                        <a:ext cx="153670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Content Placeholder 5"/>
          <p:cNvSpPr>
            <a:spLocks noGrp="1"/>
          </p:cNvSpPr>
          <p:nvPr>
            <p:ph idx="13"/>
          </p:nvPr>
        </p:nvSpPr>
        <p:spPr>
          <a:xfrm>
            <a:off x="457200" y="3124200"/>
            <a:ext cx="6477000" cy="1066800"/>
          </a:xfrm>
        </p:spPr>
        <p:txBody>
          <a:bodyPr/>
          <a:lstStyle/>
          <a:p>
            <a:pPr marL="292608" indent="-292608">
              <a:buFont typeface="Arial" panose="020B0604020202020204" pitchFamily="34" charset="0"/>
              <a:buChar char="•"/>
            </a:pPr>
            <a:r>
              <a:rPr lang="en-US" altLang="en-US" sz="2000" dirty="0"/>
              <a:t>When the sum of the angular impulses pass through </a:t>
            </a:r>
            <a:r>
              <a:rPr lang="en-US" altLang="en-US" sz="2000" i="1" dirty="0"/>
              <a:t>O, </a:t>
            </a:r>
            <a:r>
              <a:rPr lang="en-US" altLang="en-US" sz="2000" dirty="0"/>
              <a:t>the linear momentum may not be conserved, yet the angular momentum about </a:t>
            </a:r>
            <a:r>
              <a:rPr lang="en-US" altLang="en-US" sz="2000" i="1" dirty="0"/>
              <a:t>O</a:t>
            </a:r>
            <a:r>
              <a:rPr lang="en-US" altLang="en-US" sz="2000" dirty="0"/>
              <a:t> is conserved,</a:t>
            </a:r>
          </a:p>
        </p:txBody>
      </p:sp>
      <p:graphicFrame>
        <p:nvGraphicFramePr>
          <p:cNvPr id="10" name="Object 4"/>
          <p:cNvGraphicFramePr>
            <a:graphicFrameLocks noChangeAspect="1"/>
          </p:cNvGraphicFramePr>
          <p:nvPr>
            <p:extLst>
              <p:ext uri="{D42A27DB-BD31-4B8C-83A1-F6EECF244321}">
                <p14:modId xmlns:p14="http://schemas.microsoft.com/office/powerpoint/2010/main" val="756310029"/>
              </p:ext>
            </p:extLst>
          </p:nvPr>
        </p:nvGraphicFramePr>
        <p:xfrm>
          <a:off x="3257551" y="4391025"/>
          <a:ext cx="1536700" cy="355600"/>
        </p:xfrm>
        <a:graphic>
          <a:graphicData uri="http://schemas.openxmlformats.org/presentationml/2006/ole">
            <mc:AlternateContent xmlns:mc="http://schemas.openxmlformats.org/markup-compatibility/2006">
              <mc:Choice xmlns:v="urn:schemas-microsoft-com:vml" Requires="v">
                <p:oleObj spid="_x0000_s196353" name="Equation" r:id="rId7" imgW="1536033" imgH="355446" progId="Equation.3">
                  <p:embed/>
                </p:oleObj>
              </mc:Choice>
              <mc:Fallback>
                <p:oleObj name="Equation" r:id="rId7" imgW="1536033" imgH="355446"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7551" y="4391025"/>
                        <a:ext cx="153670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Content Placeholder 6"/>
          <p:cNvSpPr>
            <a:spLocks noGrp="1"/>
          </p:cNvSpPr>
          <p:nvPr>
            <p:ph idx="14"/>
          </p:nvPr>
        </p:nvSpPr>
        <p:spPr>
          <a:xfrm>
            <a:off x="457200" y="5033772"/>
            <a:ext cx="6477000" cy="1290828"/>
          </a:xfrm>
        </p:spPr>
        <p:txBody>
          <a:bodyPr/>
          <a:lstStyle/>
          <a:p>
            <a:pPr marL="292608" indent="-292608">
              <a:buFont typeface="Arial" panose="020B0604020202020204" pitchFamily="34" charset="0"/>
              <a:buChar char="•"/>
            </a:pPr>
            <a:r>
              <a:rPr lang="en-US" altLang="en-US" sz="2000" dirty="0"/>
              <a:t>Two additional equations may be written by summing </a:t>
            </a:r>
            <a:r>
              <a:rPr lang="en-US" altLang="en-US" sz="2000" i="1" dirty="0"/>
              <a:t>x</a:t>
            </a:r>
            <a:r>
              <a:rPr lang="en-US" altLang="en-US" sz="2000" dirty="0"/>
              <a:t> and </a:t>
            </a:r>
            <a:r>
              <a:rPr lang="en-US" altLang="en-US" sz="2000" i="1" dirty="0"/>
              <a:t>y</a:t>
            </a:r>
            <a:r>
              <a:rPr lang="en-US" altLang="en-US" sz="2000" dirty="0"/>
              <a:t> components of momenta and may be used to determine two unknown linear impulses, such as the impulses of the reaction components at a fixed point.</a:t>
            </a:r>
          </a:p>
        </p:txBody>
      </p:sp>
    </p:spTree>
    <p:extLst>
      <p:ext uri="{BB962C8B-B14F-4D97-AF65-F5344CB8AC3E}">
        <p14:creationId xmlns:p14="http://schemas.microsoft.com/office/powerpoint/2010/main" val="20462028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4000" b="1" dirty="0">
                <a:solidFill>
                  <a:srgbClr val="AD0B1E"/>
                </a:solidFill>
                <a:ea typeface="ＭＳ Ｐゴシック" pitchFamily="34" charset="-128"/>
              </a:rPr>
              <a:t>Introduction </a:t>
            </a:r>
            <a:r>
              <a:rPr lang="en-US" altLang="en-US" sz="1000" dirty="0">
                <a:solidFill>
                  <a:srgbClr val="AD0B1E"/>
                </a:solidFill>
                <a:ea typeface="ＭＳ Ｐゴシック" pitchFamily="34" charset="-128"/>
              </a:rPr>
              <a:t>3</a:t>
            </a:r>
            <a:endParaRPr lang="en-IN" sz="1000" dirty="0">
              <a:solidFill>
                <a:srgbClr val="AD0B1E"/>
              </a:solidFill>
            </a:endParaRPr>
          </a:p>
        </p:txBody>
      </p:sp>
      <p:sp>
        <p:nvSpPr>
          <p:cNvPr id="22" name="Content Placeholder 21"/>
          <p:cNvSpPr>
            <a:spLocks noGrp="1"/>
          </p:cNvSpPr>
          <p:nvPr>
            <p:ph idx="1"/>
          </p:nvPr>
        </p:nvSpPr>
        <p:spPr>
          <a:xfrm>
            <a:off x="457200" y="1219200"/>
            <a:ext cx="6019800" cy="497670"/>
          </a:xfrm>
        </p:spPr>
        <p:txBody>
          <a:bodyPr/>
          <a:lstStyle/>
          <a:p>
            <a:r>
              <a:rPr lang="en-US" altLang="en-US" b="1" dirty="0">
                <a:solidFill>
                  <a:srgbClr val="344C68"/>
                </a:solidFill>
              </a:rPr>
              <a:t>Approaches to Rigid Body Kinetics Problem</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9263" y="2075693"/>
            <a:ext cx="6245475" cy="2801107"/>
          </a:xfrm>
          <a:prstGeom prst="rect">
            <a:avLst/>
          </a:prstGeom>
        </p:spPr>
      </p:pic>
      <p:graphicFrame>
        <p:nvGraphicFramePr>
          <p:cNvPr id="10" name="Object 4"/>
          <p:cNvGraphicFramePr>
            <a:graphicFrameLocks noChangeAspect="1"/>
          </p:cNvGraphicFramePr>
          <p:nvPr>
            <p:extLst>
              <p:ext uri="{D42A27DB-BD31-4B8C-83A1-F6EECF244321}">
                <p14:modId xmlns:p14="http://schemas.microsoft.com/office/powerpoint/2010/main" val="3952625883"/>
              </p:ext>
            </p:extLst>
          </p:nvPr>
        </p:nvGraphicFramePr>
        <p:xfrm>
          <a:off x="1621125" y="5181600"/>
          <a:ext cx="1411432" cy="863023"/>
        </p:xfrm>
        <a:graphic>
          <a:graphicData uri="http://schemas.openxmlformats.org/presentationml/2006/ole">
            <mc:AlternateContent xmlns:mc="http://schemas.openxmlformats.org/markup-compatibility/2006">
              <mc:Choice xmlns:v="urn:schemas-microsoft-com:vml" Requires="v">
                <p:oleObj spid="_x0000_s223856" name="Equation" r:id="rId4" imgW="914400" imgH="558800" progId="Equation.DSMT4">
                  <p:embed/>
                </p:oleObj>
              </mc:Choice>
              <mc:Fallback>
                <p:oleObj name="Equation" r:id="rId4" imgW="914400" imgH="558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1125" y="5181600"/>
                        <a:ext cx="1411432" cy="863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3"/>
          <p:cNvGraphicFramePr>
            <a:graphicFrameLocks noChangeAspect="1"/>
          </p:cNvGraphicFramePr>
          <p:nvPr>
            <p:extLst>
              <p:ext uri="{D42A27DB-BD31-4B8C-83A1-F6EECF244321}">
                <p14:modId xmlns:p14="http://schemas.microsoft.com/office/powerpoint/2010/main" val="2100918465"/>
              </p:ext>
            </p:extLst>
          </p:nvPr>
        </p:nvGraphicFramePr>
        <p:xfrm>
          <a:off x="4038600" y="5410200"/>
          <a:ext cx="1420091" cy="300182"/>
        </p:xfrm>
        <a:graphic>
          <a:graphicData uri="http://schemas.openxmlformats.org/presentationml/2006/ole">
            <mc:AlternateContent xmlns:mc="http://schemas.openxmlformats.org/markup-compatibility/2006">
              <mc:Choice xmlns:v="urn:schemas-microsoft-com:vml" Requires="v">
                <p:oleObj spid="_x0000_s223857" name="Equation" r:id="rId6" imgW="1562100" imgH="330200" progId="Equation.DSMT4">
                  <p:embed/>
                </p:oleObj>
              </mc:Choice>
              <mc:Fallback>
                <p:oleObj name="Equation" r:id="rId6" imgW="1562100" imgH="3302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38600" y="5410200"/>
                        <a:ext cx="1420091" cy="300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21"/>
          <p:cNvGraphicFramePr>
            <a:graphicFrameLocks noChangeAspect="1"/>
          </p:cNvGraphicFramePr>
          <p:nvPr>
            <p:extLst>
              <p:ext uri="{D42A27DB-BD31-4B8C-83A1-F6EECF244321}">
                <p14:modId xmlns:p14="http://schemas.microsoft.com/office/powerpoint/2010/main" val="1617511108"/>
              </p:ext>
            </p:extLst>
          </p:nvPr>
        </p:nvGraphicFramePr>
        <p:xfrm>
          <a:off x="6492514" y="5181600"/>
          <a:ext cx="1770785" cy="522432"/>
        </p:xfrm>
        <a:graphic>
          <a:graphicData uri="http://schemas.openxmlformats.org/presentationml/2006/ole">
            <mc:AlternateContent xmlns:mc="http://schemas.openxmlformats.org/markup-compatibility/2006">
              <mc:Choice xmlns:v="urn:schemas-microsoft-com:vml" Requires="v">
                <p:oleObj spid="_x0000_s223858" name="Equation" r:id="rId8" imgW="1205977" imgH="355446" progId="Equation.DSMT4">
                  <p:embed/>
                </p:oleObj>
              </mc:Choice>
              <mc:Fallback>
                <p:oleObj name="Equation" r:id="rId8" imgW="1205977" imgH="355446"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92514" y="5181600"/>
                        <a:ext cx="1770785" cy="52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23"/>
          <p:cNvGraphicFramePr>
            <a:graphicFrameLocks noChangeAspect="1"/>
          </p:cNvGraphicFramePr>
          <p:nvPr>
            <p:extLst>
              <p:ext uri="{D42A27DB-BD31-4B8C-83A1-F6EECF244321}">
                <p14:modId xmlns:p14="http://schemas.microsoft.com/office/powerpoint/2010/main" val="3686898364"/>
              </p:ext>
            </p:extLst>
          </p:nvPr>
        </p:nvGraphicFramePr>
        <p:xfrm>
          <a:off x="6362773" y="5811045"/>
          <a:ext cx="2065193" cy="506556"/>
        </p:xfrm>
        <a:graphic>
          <a:graphicData uri="http://schemas.openxmlformats.org/presentationml/2006/ole">
            <mc:AlternateContent xmlns:mc="http://schemas.openxmlformats.org/markup-compatibility/2006">
              <mc:Choice xmlns:v="urn:schemas-microsoft-com:vml" Requires="v">
                <p:oleObj spid="_x0000_s223859" name="Equation" r:id="rId10" imgW="1434477" imgH="355446" progId="Equation.DSMT4">
                  <p:embed/>
                </p:oleObj>
              </mc:Choice>
              <mc:Fallback>
                <p:oleObj name="Equation" r:id="rId10" imgW="1434477" imgH="355446"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62773" y="5811045"/>
                        <a:ext cx="2065193" cy="506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014742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70560"/>
          </a:xfrm>
        </p:spPr>
        <p:txBody>
          <a:bodyPr/>
          <a:lstStyle/>
          <a:p>
            <a:r>
              <a:rPr lang="en-US" altLang="en-US" sz="4000" b="1" dirty="0">
                <a:ea typeface="ＭＳ Ｐゴシック" pitchFamily="34" charset="-128"/>
              </a:rPr>
              <a:t>Concept Question </a:t>
            </a:r>
            <a:r>
              <a:rPr lang="en-US" altLang="en-US" sz="1000" dirty="0">
                <a:ea typeface="ＭＳ Ｐゴシック" pitchFamily="34" charset="-128"/>
              </a:rPr>
              <a:t>3</a:t>
            </a:r>
            <a:endParaRPr lang="en-US" sz="1000" dirty="0"/>
          </a:p>
        </p:txBody>
      </p:sp>
      <p:pic>
        <p:nvPicPr>
          <p:cNvPr id="5" name="Picture 4" descr="Rod AB hangs from a pin through the top of the rod at point A. The rod's center of mass, G is half way down the rod. The rod is initially at rest. The ball impacts the bottom of the rod at point B."/>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349" y="1291855"/>
            <a:ext cx="8068251" cy="2280731"/>
          </a:xfrm>
          <a:prstGeom prst="rect">
            <a:avLst/>
          </a:prstGeom>
        </p:spPr>
      </p:pic>
      <p:sp>
        <p:nvSpPr>
          <p:cNvPr id="3" name="Content Placeholder 2"/>
          <p:cNvSpPr>
            <a:spLocks noGrp="1"/>
          </p:cNvSpPr>
          <p:nvPr>
            <p:ph idx="1"/>
          </p:nvPr>
        </p:nvSpPr>
        <p:spPr>
          <a:xfrm>
            <a:off x="457200" y="3810000"/>
            <a:ext cx="5334000" cy="669386"/>
          </a:xfrm>
        </p:spPr>
        <p:txBody>
          <a:bodyPr/>
          <a:lstStyle/>
          <a:p>
            <a:r>
              <a:rPr lang="en-US" altLang="en-US" sz="2000" b="1" dirty="0">
                <a:solidFill>
                  <a:srgbClr val="C00000"/>
                </a:solidFill>
              </a:rPr>
              <a:t>For the problem we looked at previously, is the angular momentum about G conserved?</a:t>
            </a:r>
          </a:p>
        </p:txBody>
      </p:sp>
      <p:sp>
        <p:nvSpPr>
          <p:cNvPr id="8" name="Content Placeholder 7"/>
          <p:cNvSpPr>
            <a:spLocks noGrp="1"/>
          </p:cNvSpPr>
          <p:nvPr>
            <p:ph idx="15"/>
          </p:nvPr>
        </p:nvSpPr>
        <p:spPr>
          <a:xfrm>
            <a:off x="6091333" y="3962400"/>
            <a:ext cx="919067" cy="457200"/>
          </a:xfrm>
        </p:spPr>
        <p:txBody>
          <a:bodyPr/>
          <a:lstStyle/>
          <a:p>
            <a:r>
              <a:rPr lang="en-US" altLang="en-US" sz="2800" b="1" dirty="0"/>
              <a:t>Yes</a:t>
            </a:r>
          </a:p>
        </p:txBody>
      </p:sp>
      <p:sp>
        <p:nvSpPr>
          <p:cNvPr id="11" name="Content Placeholder 10"/>
          <p:cNvSpPr>
            <a:spLocks noGrp="1"/>
          </p:cNvSpPr>
          <p:nvPr>
            <p:ph idx="18"/>
          </p:nvPr>
        </p:nvSpPr>
        <p:spPr>
          <a:xfrm>
            <a:off x="7743797" y="3962400"/>
            <a:ext cx="759559" cy="415636"/>
          </a:xfrm>
        </p:spPr>
        <p:txBody>
          <a:bodyPr/>
          <a:lstStyle/>
          <a:p>
            <a:r>
              <a:rPr lang="en-US" altLang="en-US" sz="2800" b="1" dirty="0"/>
              <a:t>No</a:t>
            </a:r>
          </a:p>
        </p:txBody>
      </p:sp>
      <p:sp>
        <p:nvSpPr>
          <p:cNvPr id="6" name="Content Placeholder 5"/>
          <p:cNvSpPr>
            <a:spLocks noGrp="1"/>
          </p:cNvSpPr>
          <p:nvPr>
            <p:ph idx="13"/>
          </p:nvPr>
        </p:nvSpPr>
        <p:spPr>
          <a:xfrm>
            <a:off x="457200" y="4740814"/>
            <a:ext cx="5334000" cy="669386"/>
          </a:xfrm>
        </p:spPr>
        <p:txBody>
          <a:bodyPr/>
          <a:lstStyle/>
          <a:p>
            <a:r>
              <a:rPr lang="en-US" altLang="en-US" sz="2000" b="1" dirty="0">
                <a:solidFill>
                  <a:srgbClr val="C00000"/>
                </a:solidFill>
              </a:rPr>
              <a:t>For the problem we looked at previously, is the angular momentum about point A conserved?</a:t>
            </a:r>
          </a:p>
        </p:txBody>
      </p:sp>
      <p:sp>
        <p:nvSpPr>
          <p:cNvPr id="9" name="Content Placeholder 8"/>
          <p:cNvSpPr>
            <a:spLocks noGrp="1"/>
          </p:cNvSpPr>
          <p:nvPr>
            <p:ph idx="16"/>
          </p:nvPr>
        </p:nvSpPr>
        <p:spPr>
          <a:xfrm>
            <a:off x="6136489" y="4953000"/>
            <a:ext cx="919067" cy="457200"/>
          </a:xfrm>
        </p:spPr>
        <p:txBody>
          <a:bodyPr/>
          <a:lstStyle/>
          <a:p>
            <a:r>
              <a:rPr lang="en-US" altLang="en-US" sz="2800" b="1" dirty="0"/>
              <a:t>Yes</a:t>
            </a:r>
          </a:p>
        </p:txBody>
      </p:sp>
      <p:sp>
        <p:nvSpPr>
          <p:cNvPr id="12" name="Content Placeholder 11"/>
          <p:cNvSpPr>
            <a:spLocks noGrp="1"/>
          </p:cNvSpPr>
          <p:nvPr>
            <p:ph idx="19"/>
          </p:nvPr>
        </p:nvSpPr>
        <p:spPr>
          <a:xfrm>
            <a:off x="7732508" y="4916310"/>
            <a:ext cx="759559" cy="457200"/>
          </a:xfrm>
        </p:spPr>
        <p:txBody>
          <a:bodyPr/>
          <a:lstStyle/>
          <a:p>
            <a:r>
              <a:rPr lang="en-US" altLang="en-US" sz="2800" b="1" dirty="0"/>
              <a:t>No</a:t>
            </a:r>
          </a:p>
        </p:txBody>
      </p:sp>
      <p:sp>
        <p:nvSpPr>
          <p:cNvPr id="7" name="Content Placeholder 6"/>
          <p:cNvSpPr>
            <a:spLocks noGrp="1"/>
          </p:cNvSpPr>
          <p:nvPr>
            <p:ph idx="14"/>
          </p:nvPr>
        </p:nvSpPr>
        <p:spPr>
          <a:xfrm>
            <a:off x="457200" y="5703859"/>
            <a:ext cx="5334000" cy="736325"/>
          </a:xfrm>
        </p:spPr>
        <p:txBody>
          <a:bodyPr/>
          <a:lstStyle/>
          <a:p>
            <a:r>
              <a:rPr lang="en-US" altLang="en-US" sz="2000" b="1" dirty="0">
                <a:solidFill>
                  <a:srgbClr val="C00000"/>
                </a:solidFill>
              </a:rPr>
              <a:t>For the problem we looked at previously, is the linear momentum of the system conserved?</a:t>
            </a:r>
          </a:p>
        </p:txBody>
      </p:sp>
      <p:sp>
        <p:nvSpPr>
          <p:cNvPr id="10" name="Content Placeholder 9"/>
          <p:cNvSpPr>
            <a:spLocks noGrp="1"/>
          </p:cNvSpPr>
          <p:nvPr>
            <p:ph idx="17"/>
          </p:nvPr>
        </p:nvSpPr>
        <p:spPr>
          <a:xfrm>
            <a:off x="6167533" y="5791200"/>
            <a:ext cx="919067" cy="457200"/>
          </a:xfrm>
        </p:spPr>
        <p:txBody>
          <a:bodyPr/>
          <a:lstStyle/>
          <a:p>
            <a:r>
              <a:rPr lang="en-US" altLang="en-US" sz="2800" b="1" dirty="0"/>
              <a:t>Yes</a:t>
            </a:r>
          </a:p>
        </p:txBody>
      </p:sp>
      <p:sp>
        <p:nvSpPr>
          <p:cNvPr id="13" name="Content Placeholder 12"/>
          <p:cNvSpPr>
            <a:spLocks noGrp="1"/>
          </p:cNvSpPr>
          <p:nvPr>
            <p:ph idx="20"/>
          </p:nvPr>
        </p:nvSpPr>
        <p:spPr>
          <a:xfrm>
            <a:off x="7772400" y="5788377"/>
            <a:ext cx="759559" cy="457200"/>
          </a:xfrm>
        </p:spPr>
        <p:txBody>
          <a:bodyPr/>
          <a:lstStyle/>
          <a:p>
            <a:r>
              <a:rPr lang="en-US" altLang="en-US" sz="2800" b="1" dirty="0"/>
              <a:t>No</a:t>
            </a:r>
          </a:p>
        </p:txBody>
      </p:sp>
    </p:spTree>
    <p:extLst>
      <p:ext uri="{BB962C8B-B14F-4D97-AF65-F5344CB8AC3E}">
        <p14:creationId xmlns:p14="http://schemas.microsoft.com/office/powerpoint/2010/main" val="20473007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build="p"/>
      <p:bldP spid="12" grpId="0" build="p"/>
      <p:bldP spid="7" grpId="0" build="p"/>
      <p:bldP spid="10" grpId="0" build="p"/>
      <p:bldP spid="1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70560"/>
          </a:xfrm>
        </p:spPr>
        <p:txBody>
          <a:bodyPr/>
          <a:lstStyle/>
          <a:p>
            <a:r>
              <a:rPr lang="en-US" altLang="en-US" sz="4000" b="1" dirty="0">
                <a:ea typeface="ＭＳ Ｐゴシック" pitchFamily="34" charset="-128"/>
              </a:rPr>
              <a:t>Concept Question </a:t>
            </a:r>
            <a:r>
              <a:rPr lang="en-US" altLang="en-US" sz="1000" dirty="0">
                <a:ea typeface="ＭＳ Ｐゴシック" pitchFamily="34" charset="-128"/>
              </a:rPr>
              <a:t>4</a:t>
            </a:r>
            <a:endParaRPr lang="en-US" sz="1000" dirty="0"/>
          </a:p>
        </p:txBody>
      </p:sp>
      <p:pic>
        <p:nvPicPr>
          <p:cNvPr id="17" name="Picture 16" descr="Rod AB hangs from a pin through the top of the rod at point A. The rod's center of mass, G is half way down the rod. The rod is initially at rest. The ball impacts the bottom of the rod at point B."/>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349" y="1291855"/>
            <a:ext cx="8068251" cy="2280731"/>
          </a:xfrm>
          <a:prstGeom prst="rect">
            <a:avLst/>
          </a:prstGeom>
        </p:spPr>
      </p:pic>
      <p:sp>
        <p:nvSpPr>
          <p:cNvPr id="3" name="Content Placeholder 2"/>
          <p:cNvSpPr>
            <a:spLocks noGrp="1"/>
          </p:cNvSpPr>
          <p:nvPr>
            <p:ph idx="1"/>
          </p:nvPr>
        </p:nvSpPr>
        <p:spPr>
          <a:xfrm>
            <a:off x="457200" y="3810000"/>
            <a:ext cx="5334000" cy="669386"/>
          </a:xfrm>
        </p:spPr>
        <p:txBody>
          <a:bodyPr/>
          <a:lstStyle/>
          <a:p>
            <a:r>
              <a:rPr lang="en-US" altLang="en-US" sz="2000" b="1" dirty="0">
                <a:solidFill>
                  <a:srgbClr val="C00000"/>
                </a:solidFill>
              </a:rPr>
              <a:t>For the problem we looked at previously, is the angular momentum about G conserved?</a:t>
            </a:r>
          </a:p>
        </p:txBody>
      </p:sp>
      <p:sp>
        <p:nvSpPr>
          <p:cNvPr id="8" name="Content Placeholder 7"/>
          <p:cNvSpPr>
            <a:spLocks noGrp="1"/>
          </p:cNvSpPr>
          <p:nvPr>
            <p:ph idx="15"/>
          </p:nvPr>
        </p:nvSpPr>
        <p:spPr>
          <a:xfrm>
            <a:off x="6091333" y="3962400"/>
            <a:ext cx="919067" cy="457200"/>
          </a:xfrm>
        </p:spPr>
        <p:txBody>
          <a:bodyPr/>
          <a:lstStyle/>
          <a:p>
            <a:r>
              <a:rPr lang="en-US" altLang="en-US" sz="2800" b="1" dirty="0"/>
              <a:t>Yes</a:t>
            </a:r>
          </a:p>
        </p:txBody>
      </p:sp>
      <p:sp>
        <p:nvSpPr>
          <p:cNvPr id="11" name="Content Placeholder 10"/>
          <p:cNvSpPr>
            <a:spLocks noGrp="1"/>
          </p:cNvSpPr>
          <p:nvPr>
            <p:ph idx="18"/>
          </p:nvPr>
        </p:nvSpPr>
        <p:spPr>
          <a:xfrm>
            <a:off x="7743797" y="3962400"/>
            <a:ext cx="759559" cy="415636"/>
          </a:xfrm>
          <a:ln>
            <a:solidFill>
              <a:srgbClr val="C00000"/>
            </a:solidFill>
          </a:ln>
        </p:spPr>
        <p:txBody>
          <a:bodyPr/>
          <a:lstStyle/>
          <a:p>
            <a:r>
              <a:rPr lang="en-US" altLang="en-US" sz="2800" b="1" dirty="0"/>
              <a:t>No</a:t>
            </a:r>
          </a:p>
        </p:txBody>
      </p:sp>
      <p:sp>
        <p:nvSpPr>
          <p:cNvPr id="6" name="Content Placeholder 5"/>
          <p:cNvSpPr>
            <a:spLocks noGrp="1"/>
          </p:cNvSpPr>
          <p:nvPr>
            <p:ph idx="13"/>
          </p:nvPr>
        </p:nvSpPr>
        <p:spPr>
          <a:xfrm>
            <a:off x="457200" y="4740814"/>
            <a:ext cx="5334000" cy="669386"/>
          </a:xfrm>
        </p:spPr>
        <p:txBody>
          <a:bodyPr/>
          <a:lstStyle/>
          <a:p>
            <a:r>
              <a:rPr lang="en-US" altLang="en-US" sz="2000" b="1" dirty="0">
                <a:solidFill>
                  <a:srgbClr val="C00000"/>
                </a:solidFill>
              </a:rPr>
              <a:t>For the problem we looked at previously, is the angular momentum about point A conserved?</a:t>
            </a:r>
          </a:p>
        </p:txBody>
      </p:sp>
      <p:sp>
        <p:nvSpPr>
          <p:cNvPr id="9" name="Content Placeholder 8"/>
          <p:cNvSpPr>
            <a:spLocks noGrp="1"/>
          </p:cNvSpPr>
          <p:nvPr>
            <p:ph idx="16"/>
          </p:nvPr>
        </p:nvSpPr>
        <p:spPr>
          <a:xfrm>
            <a:off x="6136489" y="4953000"/>
            <a:ext cx="919067" cy="457200"/>
          </a:xfrm>
          <a:ln>
            <a:solidFill>
              <a:srgbClr val="C00000"/>
            </a:solidFill>
          </a:ln>
        </p:spPr>
        <p:txBody>
          <a:bodyPr/>
          <a:lstStyle/>
          <a:p>
            <a:r>
              <a:rPr lang="en-US" altLang="en-US" sz="2800" b="1" dirty="0"/>
              <a:t>Yes</a:t>
            </a:r>
          </a:p>
        </p:txBody>
      </p:sp>
      <p:sp>
        <p:nvSpPr>
          <p:cNvPr id="12" name="Content Placeholder 11"/>
          <p:cNvSpPr>
            <a:spLocks noGrp="1"/>
          </p:cNvSpPr>
          <p:nvPr>
            <p:ph idx="19"/>
          </p:nvPr>
        </p:nvSpPr>
        <p:spPr>
          <a:xfrm>
            <a:off x="7732508" y="4916310"/>
            <a:ext cx="759559" cy="457200"/>
          </a:xfrm>
        </p:spPr>
        <p:txBody>
          <a:bodyPr/>
          <a:lstStyle/>
          <a:p>
            <a:r>
              <a:rPr lang="en-US" altLang="en-US" sz="2800" b="1" dirty="0"/>
              <a:t>No</a:t>
            </a:r>
          </a:p>
        </p:txBody>
      </p:sp>
      <p:sp>
        <p:nvSpPr>
          <p:cNvPr id="7" name="Content Placeholder 6"/>
          <p:cNvSpPr>
            <a:spLocks noGrp="1"/>
          </p:cNvSpPr>
          <p:nvPr>
            <p:ph idx="14"/>
          </p:nvPr>
        </p:nvSpPr>
        <p:spPr>
          <a:xfrm>
            <a:off x="457200" y="5703859"/>
            <a:ext cx="5334000" cy="736325"/>
          </a:xfrm>
        </p:spPr>
        <p:txBody>
          <a:bodyPr/>
          <a:lstStyle/>
          <a:p>
            <a:r>
              <a:rPr lang="en-US" altLang="en-US" sz="2000" b="1" dirty="0">
                <a:solidFill>
                  <a:srgbClr val="C00000"/>
                </a:solidFill>
              </a:rPr>
              <a:t>For the problem we looked at previously, is the linear momentum of the system conserved?</a:t>
            </a:r>
          </a:p>
        </p:txBody>
      </p:sp>
      <p:sp>
        <p:nvSpPr>
          <p:cNvPr id="10" name="Content Placeholder 9"/>
          <p:cNvSpPr>
            <a:spLocks noGrp="1"/>
          </p:cNvSpPr>
          <p:nvPr>
            <p:ph idx="17"/>
          </p:nvPr>
        </p:nvSpPr>
        <p:spPr>
          <a:xfrm>
            <a:off x="6167533" y="5791200"/>
            <a:ext cx="919067" cy="457200"/>
          </a:xfrm>
        </p:spPr>
        <p:txBody>
          <a:bodyPr/>
          <a:lstStyle/>
          <a:p>
            <a:r>
              <a:rPr lang="en-US" altLang="en-US" sz="2800" b="1" dirty="0"/>
              <a:t>Yes</a:t>
            </a:r>
          </a:p>
        </p:txBody>
      </p:sp>
      <p:sp>
        <p:nvSpPr>
          <p:cNvPr id="13" name="Content Placeholder 12"/>
          <p:cNvSpPr>
            <a:spLocks noGrp="1"/>
          </p:cNvSpPr>
          <p:nvPr>
            <p:ph idx="20"/>
          </p:nvPr>
        </p:nvSpPr>
        <p:spPr>
          <a:xfrm>
            <a:off x="7772400" y="5788377"/>
            <a:ext cx="759559" cy="457200"/>
          </a:xfrm>
          <a:ln>
            <a:solidFill>
              <a:srgbClr val="C00000"/>
            </a:solidFill>
          </a:ln>
        </p:spPr>
        <p:txBody>
          <a:bodyPr/>
          <a:lstStyle/>
          <a:p>
            <a:r>
              <a:rPr lang="en-US" altLang="en-US" sz="2800" b="1" dirty="0"/>
              <a:t>No</a:t>
            </a:r>
          </a:p>
        </p:txBody>
      </p:sp>
    </p:spTree>
    <p:extLst>
      <p:ext uri="{BB962C8B-B14F-4D97-AF65-F5344CB8AC3E}">
        <p14:creationId xmlns:p14="http://schemas.microsoft.com/office/powerpoint/2010/main" val="1801737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0548"/>
            <a:ext cx="8229600" cy="670560"/>
          </a:xfrm>
        </p:spPr>
        <p:txBody>
          <a:bodyPr/>
          <a:lstStyle/>
          <a:p>
            <a:r>
              <a:rPr lang="en-US" altLang="en-US" sz="4000" b="1" dirty="0">
                <a:ea typeface="ＭＳ Ｐゴシック" pitchFamily="34" charset="-128"/>
              </a:rPr>
              <a:t>Sample Problem 17.7 </a:t>
            </a:r>
            <a:r>
              <a:rPr lang="en-US" altLang="en-US" sz="1000" dirty="0">
                <a:ea typeface="ＭＳ Ｐゴシック" pitchFamily="34" charset="-128"/>
              </a:rPr>
              <a:t>1</a:t>
            </a:r>
            <a:endParaRPr lang="en-US" sz="1000" dirty="0"/>
          </a:p>
        </p:txBody>
      </p:sp>
      <p:pic>
        <p:nvPicPr>
          <p:cNvPr id="11" name="Picture 10" descr="Gear A has radius 250 mm. Gear B which is coupled to gear A has radius 100 mm. Moment M is applied to gear B in a counterclockwise direc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423006"/>
            <a:ext cx="2812323" cy="1929794"/>
          </a:xfrm>
          <a:prstGeom prst="rect">
            <a:avLst/>
          </a:prstGeom>
        </p:spPr>
      </p:pic>
      <p:graphicFrame>
        <p:nvGraphicFramePr>
          <p:cNvPr id="10" name="Object 2"/>
          <p:cNvGraphicFramePr>
            <a:graphicFrameLocks noChangeAspect="1"/>
          </p:cNvGraphicFramePr>
          <p:nvPr>
            <p:extLst>
              <p:ext uri="{D42A27DB-BD31-4B8C-83A1-F6EECF244321}">
                <p14:modId xmlns:p14="http://schemas.microsoft.com/office/powerpoint/2010/main" val="2894276410"/>
              </p:ext>
            </p:extLst>
          </p:nvPr>
        </p:nvGraphicFramePr>
        <p:xfrm>
          <a:off x="685800" y="3467100"/>
          <a:ext cx="2463800" cy="647700"/>
        </p:xfrm>
        <a:graphic>
          <a:graphicData uri="http://schemas.openxmlformats.org/presentationml/2006/ole">
            <mc:AlternateContent xmlns:mc="http://schemas.openxmlformats.org/markup-compatibility/2006">
              <mc:Choice xmlns:v="urn:schemas-microsoft-com:vml" Requires="v">
                <p:oleObj spid="_x0000_s196863" name="Equation" r:id="rId4" imgW="2463800" imgH="647700" progId="Equation.3">
                  <p:embed/>
                </p:oleObj>
              </mc:Choice>
              <mc:Fallback>
                <p:oleObj name="Equation" r:id="rId4" imgW="2463800" imgH="6477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3467100"/>
                        <a:ext cx="2463800"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Content Placeholder 6"/>
          <p:cNvSpPr>
            <a:spLocks noGrp="1"/>
          </p:cNvSpPr>
          <p:nvPr>
            <p:ph idx="14"/>
          </p:nvPr>
        </p:nvSpPr>
        <p:spPr>
          <a:xfrm>
            <a:off x="304800" y="4114800"/>
            <a:ext cx="4495800" cy="1958340"/>
          </a:xfrm>
        </p:spPr>
        <p:txBody>
          <a:bodyPr/>
          <a:lstStyle/>
          <a:p>
            <a:pPr>
              <a:spcBef>
                <a:spcPts val="0"/>
              </a:spcBef>
              <a:spcAft>
                <a:spcPts val="500"/>
              </a:spcAft>
            </a:pPr>
            <a:r>
              <a:rPr lang="en-US" altLang="en-US" sz="2000" dirty="0"/>
              <a:t>The system is at rest when a moment of M = 6N </a:t>
            </a:r>
            <a:r>
              <a:rPr lang="en-US" altLang="en-US" sz="1000" dirty="0"/>
              <a:t>• </a:t>
            </a:r>
            <a:r>
              <a:rPr lang="en-US" altLang="en-US" sz="2000" dirty="0"/>
              <a:t>m is applied to gear </a:t>
            </a:r>
            <a:r>
              <a:rPr lang="en-US" altLang="en-US" sz="2000" i="1" dirty="0"/>
              <a:t>B</a:t>
            </a:r>
            <a:r>
              <a:rPr lang="en-US" altLang="en-US" sz="2000" dirty="0"/>
              <a:t>.</a:t>
            </a:r>
          </a:p>
          <a:p>
            <a:pPr>
              <a:spcBef>
                <a:spcPts val="0"/>
              </a:spcBef>
              <a:spcAft>
                <a:spcPts val="0"/>
              </a:spcAft>
            </a:pPr>
            <a:r>
              <a:rPr lang="en-US" altLang="en-US" sz="2000" dirty="0"/>
              <a:t>Neglecting friction, </a:t>
            </a:r>
            <a:r>
              <a:rPr lang="en-US" altLang="en-US" sz="2000" i="1" dirty="0"/>
              <a:t>a</a:t>
            </a:r>
            <a:r>
              <a:rPr lang="en-US" altLang="en-US" sz="2000" dirty="0"/>
              <a:t>) determine the time required for gear </a:t>
            </a:r>
            <a:r>
              <a:rPr lang="en-US" altLang="en-US" sz="2000" i="1" dirty="0"/>
              <a:t>B</a:t>
            </a:r>
            <a:r>
              <a:rPr lang="en-US" altLang="en-US" sz="2000" dirty="0"/>
              <a:t> to reach an angular velocity of 600 rpm, and </a:t>
            </a:r>
            <a:r>
              <a:rPr lang="en-US" altLang="en-US" sz="2000" i="1" dirty="0"/>
              <a:t>b</a:t>
            </a:r>
            <a:r>
              <a:rPr lang="en-US" altLang="en-US" sz="2000" dirty="0"/>
              <a:t>) the tangential force exerted by gear </a:t>
            </a:r>
            <a:r>
              <a:rPr lang="en-US" altLang="en-US" sz="2000" i="1" dirty="0"/>
              <a:t>B</a:t>
            </a:r>
            <a:r>
              <a:rPr lang="en-US" altLang="en-US" sz="2000" dirty="0"/>
              <a:t> on gear </a:t>
            </a:r>
            <a:r>
              <a:rPr lang="en-US" altLang="en-US" sz="2000" i="1" dirty="0"/>
              <a:t>A</a:t>
            </a:r>
            <a:r>
              <a:rPr lang="en-US" altLang="en-US" sz="2000" dirty="0"/>
              <a:t>.</a:t>
            </a:r>
          </a:p>
        </p:txBody>
      </p:sp>
      <p:sp>
        <p:nvSpPr>
          <p:cNvPr id="3" name="Content Placeholder 2"/>
          <p:cNvSpPr>
            <a:spLocks noGrp="1"/>
          </p:cNvSpPr>
          <p:nvPr>
            <p:ph idx="1"/>
          </p:nvPr>
        </p:nvSpPr>
        <p:spPr>
          <a:xfrm>
            <a:off x="4800600" y="1785366"/>
            <a:ext cx="3886200" cy="1567434"/>
          </a:xfrm>
        </p:spPr>
        <p:txBody>
          <a:bodyPr/>
          <a:lstStyle/>
          <a:p>
            <a:pPr>
              <a:spcBef>
                <a:spcPct val="50000"/>
              </a:spcBef>
            </a:pPr>
            <a:r>
              <a:rPr lang="en-US" altLang="en-US" sz="2000" b="1" dirty="0">
                <a:solidFill>
                  <a:srgbClr val="C00000"/>
                </a:solidFill>
              </a:rPr>
              <a:t>Strategy:</a:t>
            </a:r>
          </a:p>
          <a:p>
            <a:pPr marL="292608" indent="-292608">
              <a:spcBef>
                <a:spcPct val="50000"/>
              </a:spcBef>
              <a:buFontTx/>
              <a:buChar char="•"/>
            </a:pPr>
            <a:r>
              <a:rPr lang="en-US" altLang="en-US" sz="2000" dirty="0"/>
              <a:t>Considering each gear separately, apply the method of impulse and momentum.</a:t>
            </a:r>
          </a:p>
        </p:txBody>
      </p:sp>
      <p:sp>
        <p:nvSpPr>
          <p:cNvPr id="6" name="Content Placeholder 5"/>
          <p:cNvSpPr>
            <a:spLocks noGrp="1"/>
          </p:cNvSpPr>
          <p:nvPr>
            <p:ph idx="13"/>
          </p:nvPr>
        </p:nvSpPr>
        <p:spPr>
          <a:xfrm>
            <a:off x="4800600" y="3657600"/>
            <a:ext cx="3886200" cy="1419911"/>
          </a:xfrm>
        </p:spPr>
        <p:txBody>
          <a:bodyPr/>
          <a:lstStyle/>
          <a:p>
            <a:pPr marL="292608" indent="-292608">
              <a:buFont typeface="Arial" panose="020B0604020202020204" pitchFamily="34" charset="0"/>
              <a:buChar char="•"/>
            </a:pPr>
            <a:r>
              <a:rPr lang="en-US" altLang="en-US" sz="2000" dirty="0"/>
              <a:t>Solve the angular momentum equations for the two gears simultaneously for the unknown time and tangential force.</a:t>
            </a:r>
          </a:p>
        </p:txBody>
      </p:sp>
    </p:spTree>
    <p:extLst>
      <p:ext uri="{BB962C8B-B14F-4D97-AF65-F5344CB8AC3E}">
        <p14:creationId xmlns:p14="http://schemas.microsoft.com/office/powerpoint/2010/main" val="18205451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r>
              <a:rPr lang="en-US" altLang="en-US" sz="4000" b="1" dirty="0">
                <a:ea typeface="ＭＳ Ｐゴシック" pitchFamily="34" charset="-128"/>
              </a:rPr>
              <a:t>Sample Problem 17.7 </a:t>
            </a:r>
            <a:r>
              <a:rPr lang="en-US" altLang="en-US" sz="1000" dirty="0">
                <a:ea typeface="ＭＳ Ｐゴシック" pitchFamily="34" charset="-128"/>
              </a:rPr>
              <a:t>2</a:t>
            </a:r>
            <a:endParaRPr lang="en-US" sz="1000" dirty="0"/>
          </a:p>
        </p:txBody>
      </p:sp>
      <p:sp>
        <p:nvSpPr>
          <p:cNvPr id="3" name="Content Placeholder 2"/>
          <p:cNvSpPr>
            <a:spLocks noGrp="1"/>
          </p:cNvSpPr>
          <p:nvPr>
            <p:ph idx="1"/>
          </p:nvPr>
        </p:nvSpPr>
        <p:spPr>
          <a:xfrm>
            <a:off x="457200" y="914400"/>
            <a:ext cx="6324600" cy="1066800"/>
          </a:xfrm>
        </p:spPr>
        <p:txBody>
          <a:bodyPr/>
          <a:lstStyle/>
          <a:p>
            <a:r>
              <a:rPr lang="en-US" altLang="en-US" sz="1800" b="1" dirty="0">
                <a:solidFill>
                  <a:srgbClr val="C00000"/>
                </a:solidFill>
              </a:rPr>
              <a:t>Modeling and Analysis:</a:t>
            </a:r>
          </a:p>
          <a:p>
            <a:pPr marL="292608" indent="-292608">
              <a:buFontTx/>
              <a:buChar char="•"/>
            </a:pPr>
            <a:r>
              <a:rPr lang="en-US" altLang="en-US" sz="1800" dirty="0"/>
              <a:t>Considering each gear separately, apply the method of impulse and momentum.</a:t>
            </a:r>
          </a:p>
        </p:txBody>
      </p:sp>
      <p:pic>
        <p:nvPicPr>
          <p:cNvPr id="15" name="Picture 14" descr="Initial angular momentum of gear A is zero. Impulse is provided by tangential force applied to A by gear B at their interface, and by reaction forces at the central pin. The final angular momentum of the gear is clockwis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877" y="2209800"/>
            <a:ext cx="4246923" cy="1510268"/>
          </a:xfrm>
          <a:prstGeom prst="rect">
            <a:avLst/>
          </a:prstGeom>
        </p:spPr>
      </p:pic>
      <p:graphicFrame>
        <p:nvGraphicFramePr>
          <p:cNvPr id="10" name="Object 6"/>
          <p:cNvGraphicFramePr>
            <a:graphicFrameLocks noChangeAspect="1"/>
          </p:cNvGraphicFramePr>
          <p:nvPr>
            <p:extLst>
              <p:ext uri="{D42A27DB-BD31-4B8C-83A1-F6EECF244321}">
                <p14:modId xmlns:p14="http://schemas.microsoft.com/office/powerpoint/2010/main" val="1686373607"/>
              </p:ext>
            </p:extLst>
          </p:nvPr>
        </p:nvGraphicFramePr>
        <p:xfrm>
          <a:off x="5181600" y="2193219"/>
          <a:ext cx="238125" cy="276225"/>
        </p:xfrm>
        <a:graphic>
          <a:graphicData uri="http://schemas.openxmlformats.org/presentationml/2006/ole">
            <mc:AlternateContent xmlns:mc="http://schemas.openxmlformats.org/markup-compatibility/2006">
              <mc:Choice xmlns:v="urn:schemas-microsoft-com:vml" Requires="v">
                <p:oleObj spid="_x0000_s244974" name="Bitmap Image" r:id="rId4" imgW="237969" imgH="276117" progId="Paint.Picture">
                  <p:embed/>
                </p:oleObj>
              </mc:Choice>
              <mc:Fallback>
                <p:oleObj name="Bitmap Image" r:id="rId4" imgW="237969" imgH="276117"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1600" y="2193219"/>
                        <a:ext cx="238125"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Content Placeholder 5"/>
          <p:cNvSpPr>
            <a:spLocks noGrp="1"/>
          </p:cNvSpPr>
          <p:nvPr>
            <p:ph idx="13"/>
          </p:nvPr>
        </p:nvSpPr>
        <p:spPr>
          <a:xfrm>
            <a:off x="5367867" y="2145594"/>
            <a:ext cx="1981200" cy="323850"/>
          </a:xfrm>
        </p:spPr>
        <p:txBody>
          <a:bodyPr/>
          <a:lstStyle/>
          <a:p>
            <a:r>
              <a:rPr lang="en-US" altLang="en-US" sz="1800" dirty="0"/>
              <a:t>moments about </a:t>
            </a:r>
            <a:r>
              <a:rPr lang="en-US" altLang="en-US" sz="1800" i="1" dirty="0"/>
              <a:t>A:</a:t>
            </a:r>
          </a:p>
        </p:txBody>
      </p:sp>
      <p:graphicFrame>
        <p:nvGraphicFramePr>
          <p:cNvPr id="12" name="Object 5"/>
          <p:cNvGraphicFramePr>
            <a:graphicFrameLocks noChangeAspect="1"/>
          </p:cNvGraphicFramePr>
          <p:nvPr>
            <p:extLst>
              <p:ext uri="{D42A27DB-BD31-4B8C-83A1-F6EECF244321}">
                <p14:modId xmlns:p14="http://schemas.microsoft.com/office/powerpoint/2010/main" val="2228136618"/>
              </p:ext>
            </p:extLst>
          </p:nvPr>
        </p:nvGraphicFramePr>
        <p:xfrm>
          <a:off x="5297853" y="2576987"/>
          <a:ext cx="3389304" cy="992826"/>
        </p:xfrm>
        <a:graphic>
          <a:graphicData uri="http://schemas.openxmlformats.org/presentationml/2006/ole">
            <mc:AlternateContent xmlns:mc="http://schemas.openxmlformats.org/markup-compatibility/2006">
              <mc:Choice xmlns:v="urn:schemas-microsoft-com:vml" Requires="v">
                <p:oleObj spid="_x0000_s244975" name="Equation" r:id="rId6" imgW="2514600" imgH="736560" progId="Equation.DSMT4">
                  <p:embed/>
                </p:oleObj>
              </mc:Choice>
              <mc:Fallback>
                <p:oleObj name="Equation" r:id="rId6" imgW="2514600" imgH="736560" progId="Equation.DSMT4">
                  <p:embed/>
                  <p:pic>
                    <p:nvPicPr>
                      <p:cNvPr id="0" name=""/>
                      <p:cNvPicPr>
                        <a:picLocks noChangeAspect="1" noChangeArrowheads="1"/>
                      </p:cNvPicPr>
                      <p:nvPr/>
                    </p:nvPicPr>
                    <p:blipFill>
                      <a:blip r:embed="rId7"/>
                      <a:srcRect/>
                      <a:stretch>
                        <a:fillRect/>
                      </a:stretch>
                    </p:blipFill>
                    <p:spPr bwMode="auto">
                      <a:xfrm>
                        <a:off x="5297853" y="2576987"/>
                        <a:ext cx="3389304" cy="9928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6" name="Picture 15" descr="Initial angular momentum of gear B is zero. Impulse is provided by tangential force applied to B by gear A at their interface, by the applied moment, and by reaction forces at the central pin. The final angular momentum of the gear is counterclockwis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8200" y="3959402"/>
            <a:ext cx="4019815" cy="993598"/>
          </a:xfrm>
          <a:prstGeom prst="rect">
            <a:avLst/>
          </a:prstGeom>
        </p:spPr>
      </p:pic>
      <p:graphicFrame>
        <p:nvGraphicFramePr>
          <p:cNvPr id="11" name="Object 6"/>
          <p:cNvGraphicFramePr>
            <a:graphicFrameLocks noChangeAspect="1"/>
          </p:cNvGraphicFramePr>
          <p:nvPr>
            <p:extLst>
              <p:ext uri="{D42A27DB-BD31-4B8C-83A1-F6EECF244321}">
                <p14:modId xmlns:p14="http://schemas.microsoft.com/office/powerpoint/2010/main" val="3378923177"/>
              </p:ext>
            </p:extLst>
          </p:nvPr>
        </p:nvGraphicFramePr>
        <p:xfrm>
          <a:off x="5127978" y="3720042"/>
          <a:ext cx="238125" cy="276225"/>
        </p:xfrm>
        <a:graphic>
          <a:graphicData uri="http://schemas.openxmlformats.org/presentationml/2006/ole">
            <mc:AlternateContent xmlns:mc="http://schemas.openxmlformats.org/markup-compatibility/2006">
              <mc:Choice xmlns:v="urn:schemas-microsoft-com:vml" Requires="v">
                <p:oleObj spid="_x0000_s244976" name="Bitmap Image" r:id="rId9" imgW="237969" imgH="276117" progId="Paint.Picture">
                  <p:embed/>
                </p:oleObj>
              </mc:Choice>
              <mc:Fallback>
                <p:oleObj name="Bitmap Image" r:id="rId9" imgW="237969" imgH="276117"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978" y="3720042"/>
                        <a:ext cx="238125"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Content Placeholder 6"/>
          <p:cNvSpPr>
            <a:spLocks noGrp="1"/>
          </p:cNvSpPr>
          <p:nvPr>
            <p:ph idx="14"/>
          </p:nvPr>
        </p:nvSpPr>
        <p:spPr>
          <a:xfrm>
            <a:off x="5334000" y="3680178"/>
            <a:ext cx="1905000" cy="342900"/>
          </a:xfrm>
        </p:spPr>
        <p:txBody>
          <a:bodyPr/>
          <a:lstStyle/>
          <a:p>
            <a:r>
              <a:rPr lang="en-US" altLang="en-US" sz="1800" dirty="0"/>
              <a:t>moments about </a:t>
            </a:r>
            <a:r>
              <a:rPr lang="en-US" altLang="en-US" sz="1800" i="1" dirty="0"/>
              <a:t>B:</a:t>
            </a:r>
          </a:p>
        </p:txBody>
      </p:sp>
      <p:graphicFrame>
        <p:nvGraphicFramePr>
          <p:cNvPr id="13" name="Object 3"/>
          <p:cNvGraphicFramePr>
            <a:graphicFrameLocks noChangeAspect="1"/>
          </p:cNvGraphicFramePr>
          <p:nvPr>
            <p:extLst>
              <p:ext uri="{D42A27DB-BD31-4B8C-83A1-F6EECF244321}">
                <p14:modId xmlns:p14="http://schemas.microsoft.com/office/powerpoint/2010/main" val="2532464919"/>
              </p:ext>
            </p:extLst>
          </p:nvPr>
        </p:nvGraphicFramePr>
        <p:xfrm>
          <a:off x="5410200" y="4114800"/>
          <a:ext cx="3124200" cy="1079500"/>
        </p:xfrm>
        <a:graphic>
          <a:graphicData uri="http://schemas.openxmlformats.org/presentationml/2006/ole">
            <mc:AlternateContent xmlns:mc="http://schemas.openxmlformats.org/markup-compatibility/2006">
              <mc:Choice xmlns:v="urn:schemas-microsoft-com:vml" Requires="v">
                <p:oleObj spid="_x0000_s244977" name="Equation" r:id="rId10" imgW="3124200" imgH="1079500" progId="Equation.3">
                  <p:embed/>
                </p:oleObj>
              </mc:Choice>
              <mc:Fallback>
                <p:oleObj name="Equation" r:id="rId10" imgW="3124200" imgH="10795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10200" y="4114800"/>
                        <a:ext cx="3124200" cy="107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Content Placeholder 7"/>
          <p:cNvSpPr>
            <a:spLocks noGrp="1"/>
          </p:cNvSpPr>
          <p:nvPr>
            <p:ph idx="15"/>
          </p:nvPr>
        </p:nvSpPr>
        <p:spPr>
          <a:xfrm>
            <a:off x="457200" y="5391150"/>
            <a:ext cx="7162800" cy="628650"/>
          </a:xfrm>
        </p:spPr>
        <p:txBody>
          <a:bodyPr/>
          <a:lstStyle/>
          <a:p>
            <a:pPr marL="292608" indent="-292608">
              <a:buFont typeface="Arial" panose="020B0604020202020204" pitchFamily="34" charset="0"/>
              <a:buChar char="•"/>
            </a:pPr>
            <a:r>
              <a:rPr lang="en-US" altLang="en-US" sz="1800" dirty="0"/>
              <a:t>Solve the angular momentum equations for the two gears simultaneously for the unknown time and tangential force.</a:t>
            </a:r>
          </a:p>
        </p:txBody>
      </p:sp>
      <p:graphicFrame>
        <p:nvGraphicFramePr>
          <p:cNvPr id="14" name="Object 2"/>
          <p:cNvGraphicFramePr>
            <a:graphicFrameLocks noChangeAspect="1"/>
          </p:cNvGraphicFramePr>
          <p:nvPr>
            <p:extLst>
              <p:ext uri="{D42A27DB-BD31-4B8C-83A1-F6EECF244321}">
                <p14:modId xmlns:p14="http://schemas.microsoft.com/office/powerpoint/2010/main" val="2699013982"/>
              </p:ext>
            </p:extLst>
          </p:nvPr>
        </p:nvGraphicFramePr>
        <p:xfrm>
          <a:off x="5502275" y="6045200"/>
          <a:ext cx="2438400" cy="279400"/>
        </p:xfrm>
        <a:graphic>
          <a:graphicData uri="http://schemas.openxmlformats.org/presentationml/2006/ole">
            <mc:AlternateContent xmlns:mc="http://schemas.openxmlformats.org/markup-compatibility/2006">
              <mc:Choice xmlns:v="urn:schemas-microsoft-com:vml" Requires="v">
                <p:oleObj spid="_x0000_s244978" name="Equation" r:id="rId12" imgW="2438400" imgH="279400" progId="Equation.3">
                  <p:embed/>
                </p:oleObj>
              </mc:Choice>
              <mc:Fallback>
                <p:oleObj name="Equation" r:id="rId12" imgW="2438400" imgH="2794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02275" y="6045200"/>
                        <a:ext cx="2438400" cy="2794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880070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r>
              <a:rPr lang="en-US" altLang="en-US" sz="4000" b="1" dirty="0">
                <a:ea typeface="ＭＳ Ｐゴシック" pitchFamily="34" charset="-128"/>
              </a:rPr>
              <a:t>Sample Problem 17.7 </a:t>
            </a:r>
            <a:r>
              <a:rPr lang="en-US" altLang="en-US" sz="1000" dirty="0">
                <a:ea typeface="ＭＳ Ｐゴシック" pitchFamily="34" charset="-128"/>
              </a:rPr>
              <a:t>3</a:t>
            </a:r>
            <a:endParaRPr lang="en-US" sz="10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456684"/>
            <a:ext cx="2985337" cy="2048516"/>
          </a:xfrm>
          <a:prstGeom prst="rect">
            <a:avLst/>
          </a:prstGeom>
        </p:spPr>
      </p:pic>
      <p:graphicFrame>
        <p:nvGraphicFramePr>
          <p:cNvPr id="9" name="Object 2"/>
          <p:cNvGraphicFramePr>
            <a:graphicFrameLocks noChangeAspect="1"/>
          </p:cNvGraphicFramePr>
          <p:nvPr>
            <p:extLst>
              <p:ext uri="{D42A27DB-BD31-4B8C-83A1-F6EECF244321}">
                <p14:modId xmlns:p14="http://schemas.microsoft.com/office/powerpoint/2010/main" val="884205241"/>
              </p:ext>
            </p:extLst>
          </p:nvPr>
        </p:nvGraphicFramePr>
        <p:xfrm>
          <a:off x="533400" y="3848100"/>
          <a:ext cx="2463800" cy="647700"/>
        </p:xfrm>
        <a:graphic>
          <a:graphicData uri="http://schemas.openxmlformats.org/presentationml/2006/ole">
            <mc:AlternateContent xmlns:mc="http://schemas.openxmlformats.org/markup-compatibility/2006">
              <mc:Choice xmlns:v="urn:schemas-microsoft-com:vml" Requires="v">
                <p:oleObj spid="_x0000_s198908" name="Equation" r:id="rId4" imgW="2463800" imgH="647700" progId="Equation.3">
                  <p:embed/>
                </p:oleObj>
              </mc:Choice>
              <mc:Fallback>
                <p:oleObj name="Equation" r:id="rId4" imgW="2463800" imgH="6477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3848100"/>
                        <a:ext cx="2463800"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Content Placeholder 2"/>
          <p:cNvSpPr>
            <a:spLocks noGrp="1"/>
          </p:cNvSpPr>
          <p:nvPr>
            <p:ph idx="1"/>
          </p:nvPr>
        </p:nvSpPr>
        <p:spPr>
          <a:xfrm>
            <a:off x="4191000" y="1371600"/>
            <a:ext cx="4648200" cy="3955466"/>
          </a:xfrm>
        </p:spPr>
        <p:txBody>
          <a:bodyPr/>
          <a:lstStyle/>
          <a:p>
            <a:pPr>
              <a:spcBef>
                <a:spcPct val="50000"/>
              </a:spcBef>
            </a:pPr>
            <a:r>
              <a:rPr lang="en-US" altLang="en-US" sz="2000" b="1" dirty="0">
                <a:solidFill>
                  <a:srgbClr val="C00000"/>
                </a:solidFill>
              </a:rPr>
              <a:t>Reflect and Think:</a:t>
            </a:r>
          </a:p>
          <a:p>
            <a:pPr marL="292608" indent="-292608">
              <a:spcBef>
                <a:spcPct val="50000"/>
              </a:spcBef>
              <a:buFontTx/>
              <a:buChar char="•"/>
            </a:pPr>
            <a:r>
              <a:rPr lang="en-US" altLang="en-US" sz="2000" dirty="0"/>
              <a:t>This is the same answer obtained in Sample Prob. 17.2 by the method of work and energy, as you would expect. The difference is that in Sample Prob. 17.2, you were asked to find the number of revolutions, and in this problem, you were asked to find the time. </a:t>
            </a:r>
          </a:p>
          <a:p>
            <a:pPr marL="292608" indent="-292608">
              <a:spcBef>
                <a:spcPct val="50000"/>
              </a:spcBef>
              <a:buFontTx/>
              <a:buChar char="•"/>
            </a:pPr>
            <a:r>
              <a:rPr lang="en-US" altLang="en-US" sz="2000" dirty="0"/>
              <a:t>What you are asked to find will often determine the best approach to use when solving a problem.</a:t>
            </a:r>
          </a:p>
        </p:txBody>
      </p:sp>
    </p:spTree>
    <p:extLst>
      <p:ext uri="{BB962C8B-B14F-4D97-AF65-F5344CB8AC3E}">
        <p14:creationId xmlns:p14="http://schemas.microsoft.com/office/powerpoint/2010/main" val="12916889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3785"/>
            <a:ext cx="8229600" cy="670560"/>
          </a:xfrm>
        </p:spPr>
        <p:txBody>
          <a:bodyPr/>
          <a:lstStyle/>
          <a:p>
            <a:r>
              <a:rPr lang="en-US" altLang="en-US" sz="4000" b="1" dirty="0">
                <a:ea typeface="ＭＳ Ｐゴシック" pitchFamily="34" charset="-128"/>
              </a:rPr>
              <a:t>Sample Problem 17.8 </a:t>
            </a:r>
            <a:r>
              <a:rPr lang="en-US" altLang="en-US" sz="1000" dirty="0">
                <a:ea typeface="ＭＳ Ｐゴシック" pitchFamily="34" charset="-128"/>
              </a:rPr>
              <a:t>1</a:t>
            </a:r>
            <a:endParaRPr lang="en-US" sz="1000" dirty="0"/>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987312"/>
            <a:ext cx="1754411" cy="1748733"/>
          </a:xfrm>
          <a:prstGeom prst="rect">
            <a:avLst/>
          </a:prstGeom>
        </p:spPr>
      </p:pic>
      <p:sp>
        <p:nvSpPr>
          <p:cNvPr id="9" name="Content Placeholder 8"/>
          <p:cNvSpPr>
            <a:spLocks noGrp="1"/>
          </p:cNvSpPr>
          <p:nvPr>
            <p:ph idx="16"/>
          </p:nvPr>
        </p:nvSpPr>
        <p:spPr>
          <a:xfrm>
            <a:off x="457200" y="2819400"/>
            <a:ext cx="3733800" cy="1005466"/>
          </a:xfrm>
        </p:spPr>
        <p:txBody>
          <a:bodyPr/>
          <a:lstStyle/>
          <a:p>
            <a:r>
              <a:rPr lang="en-US" altLang="en-US" sz="2000" dirty="0"/>
              <a:t>Uniform sphere of mass </a:t>
            </a:r>
            <a:r>
              <a:rPr lang="en-US" altLang="en-US" sz="2000" i="1" dirty="0"/>
              <a:t>m</a:t>
            </a:r>
            <a:r>
              <a:rPr lang="en-US" altLang="en-US" sz="2000" dirty="0"/>
              <a:t> and radius </a:t>
            </a:r>
            <a:r>
              <a:rPr lang="en-US" altLang="en-US" sz="2000" i="1" dirty="0"/>
              <a:t>r</a:t>
            </a:r>
            <a:r>
              <a:rPr lang="en-US" altLang="en-US" sz="2000" dirty="0"/>
              <a:t> is projected along a rough horizontal surface with a linear</a:t>
            </a:r>
            <a:endParaRPr lang="en-US" sz="2000" dirty="0"/>
          </a:p>
        </p:txBody>
      </p:sp>
      <p:sp>
        <p:nvSpPr>
          <p:cNvPr id="10" name="Content Placeholder 9"/>
          <p:cNvSpPr>
            <a:spLocks noGrp="1"/>
          </p:cNvSpPr>
          <p:nvPr>
            <p:ph idx="17"/>
          </p:nvPr>
        </p:nvSpPr>
        <p:spPr>
          <a:xfrm>
            <a:off x="457200" y="3711222"/>
            <a:ext cx="1219200" cy="363263"/>
          </a:xfrm>
        </p:spPr>
        <p:txBody>
          <a:bodyPr/>
          <a:lstStyle/>
          <a:p>
            <a:r>
              <a:rPr lang="en-US" altLang="en-US" sz="2000" dirty="0"/>
              <a:t>velocity</a:t>
            </a:r>
            <a:endParaRPr lang="en-US" sz="2000" dirty="0"/>
          </a:p>
        </p:txBody>
      </p:sp>
      <p:graphicFrame>
        <p:nvGraphicFramePr>
          <p:cNvPr id="15" name="Object 14"/>
          <p:cNvGraphicFramePr>
            <a:graphicFrameLocks noChangeAspect="1"/>
          </p:cNvGraphicFramePr>
          <p:nvPr>
            <p:extLst>
              <p:ext uri="{D42A27DB-BD31-4B8C-83A1-F6EECF244321}">
                <p14:modId xmlns:p14="http://schemas.microsoft.com/office/powerpoint/2010/main" val="573486983"/>
              </p:ext>
            </p:extLst>
          </p:nvPr>
        </p:nvGraphicFramePr>
        <p:xfrm>
          <a:off x="1384300" y="3719513"/>
          <a:ext cx="295275" cy="446087"/>
        </p:xfrm>
        <a:graphic>
          <a:graphicData uri="http://schemas.openxmlformats.org/presentationml/2006/ole">
            <mc:AlternateContent xmlns:mc="http://schemas.openxmlformats.org/markup-compatibility/2006">
              <mc:Choice xmlns:v="urn:schemas-microsoft-com:vml" Requires="v">
                <p:oleObj spid="_x0000_s200028" name="Equation" r:id="rId4" imgW="152280" imgH="228600" progId="Equation.DSMT4">
                  <p:embed/>
                </p:oleObj>
              </mc:Choice>
              <mc:Fallback>
                <p:oleObj name="Equation" r:id="rId4" imgW="152280" imgH="228600" progId="Equation.DSMT4">
                  <p:embed/>
                  <p:pic>
                    <p:nvPicPr>
                      <p:cNvPr id="0" name=""/>
                      <p:cNvPicPr/>
                      <p:nvPr/>
                    </p:nvPicPr>
                    <p:blipFill>
                      <a:blip r:embed="rId5"/>
                      <a:stretch>
                        <a:fillRect/>
                      </a:stretch>
                    </p:blipFill>
                    <p:spPr>
                      <a:xfrm>
                        <a:off x="1384300" y="3719513"/>
                        <a:ext cx="295275" cy="446087"/>
                      </a:xfrm>
                      <a:prstGeom prst="rect">
                        <a:avLst/>
                      </a:prstGeom>
                    </p:spPr>
                  </p:pic>
                </p:oleObj>
              </mc:Fallback>
            </mc:AlternateContent>
          </a:graphicData>
        </a:graphic>
      </p:graphicFrame>
      <p:sp>
        <p:nvSpPr>
          <p:cNvPr id="11" name="Content Placeholder 10"/>
          <p:cNvSpPr>
            <a:spLocks noGrp="1"/>
          </p:cNvSpPr>
          <p:nvPr>
            <p:ph idx="18"/>
          </p:nvPr>
        </p:nvSpPr>
        <p:spPr>
          <a:xfrm>
            <a:off x="1600200" y="3717119"/>
            <a:ext cx="2667000" cy="344059"/>
          </a:xfrm>
        </p:spPr>
        <p:txBody>
          <a:bodyPr/>
          <a:lstStyle/>
          <a:p>
            <a:r>
              <a:rPr lang="en-US" altLang="en-US" sz="2000" dirty="0"/>
              <a:t>and no angular velocity.</a:t>
            </a:r>
            <a:endParaRPr lang="en-US" sz="2000" dirty="0"/>
          </a:p>
        </p:txBody>
      </p:sp>
      <p:sp>
        <p:nvSpPr>
          <p:cNvPr id="12" name="Content Placeholder 11"/>
          <p:cNvSpPr>
            <a:spLocks noGrp="1"/>
          </p:cNvSpPr>
          <p:nvPr>
            <p:ph idx="19"/>
          </p:nvPr>
        </p:nvSpPr>
        <p:spPr>
          <a:xfrm>
            <a:off x="457200" y="4069644"/>
            <a:ext cx="3810000" cy="381000"/>
          </a:xfrm>
        </p:spPr>
        <p:txBody>
          <a:bodyPr/>
          <a:lstStyle/>
          <a:p>
            <a:r>
              <a:rPr lang="en-US" altLang="en-US" sz="2000" dirty="0"/>
              <a:t>The coefficient of kinetic friction is </a:t>
            </a:r>
            <a:r>
              <a:rPr lang="el-GR" altLang="en-US" sz="2000" dirty="0"/>
              <a:t>μ</a:t>
            </a:r>
            <a:r>
              <a:rPr lang="en-IN" altLang="en-US" sz="2000" baseline="-25000" dirty="0"/>
              <a:t>k</a:t>
            </a:r>
            <a:r>
              <a:rPr lang="en-IN" altLang="en-US" sz="2000" dirty="0"/>
              <a:t>.</a:t>
            </a:r>
            <a:endParaRPr lang="en-US" sz="2000" dirty="0"/>
          </a:p>
        </p:txBody>
      </p:sp>
      <p:sp>
        <p:nvSpPr>
          <p:cNvPr id="13" name="Content Placeholder 12"/>
          <p:cNvSpPr>
            <a:spLocks noGrp="1"/>
          </p:cNvSpPr>
          <p:nvPr>
            <p:ph idx="20"/>
          </p:nvPr>
        </p:nvSpPr>
        <p:spPr>
          <a:xfrm>
            <a:off x="457200" y="4876800"/>
            <a:ext cx="3733800" cy="1578379"/>
          </a:xfrm>
        </p:spPr>
        <p:txBody>
          <a:bodyPr/>
          <a:lstStyle/>
          <a:p>
            <a:r>
              <a:rPr lang="en-US" altLang="en-US" sz="2000" dirty="0"/>
              <a:t>Determine </a:t>
            </a:r>
            <a:r>
              <a:rPr lang="en-US" altLang="en-US" sz="2000" i="1" dirty="0"/>
              <a:t>a</a:t>
            </a:r>
            <a:r>
              <a:rPr lang="en-US" altLang="en-US" sz="2000" dirty="0"/>
              <a:t>) the time </a:t>
            </a:r>
            <a:r>
              <a:rPr lang="en-US" altLang="en-US" sz="2000" i="1" dirty="0"/>
              <a:t>t</a:t>
            </a:r>
            <a:r>
              <a:rPr lang="en-US" altLang="en-US" sz="2000" baseline="-25000" dirty="0"/>
              <a:t>2</a:t>
            </a:r>
            <a:r>
              <a:rPr lang="en-US" altLang="en-US" sz="2000" dirty="0"/>
              <a:t> at which the sphere will start rolling without sliding and </a:t>
            </a:r>
            <a:r>
              <a:rPr lang="en-US" altLang="en-US" sz="2000" i="1" dirty="0"/>
              <a:t>b</a:t>
            </a:r>
            <a:r>
              <a:rPr lang="en-US" altLang="en-US" sz="2000" dirty="0"/>
              <a:t>) the linear and angular velocities of the sphere at time </a:t>
            </a:r>
            <a:r>
              <a:rPr lang="en-US" altLang="en-US" sz="2000" i="1" dirty="0"/>
              <a:t>t</a:t>
            </a:r>
            <a:r>
              <a:rPr lang="en-US" altLang="en-US" sz="2000" baseline="-25000" dirty="0"/>
              <a:t>2</a:t>
            </a:r>
            <a:r>
              <a:rPr lang="en-US" altLang="en-US" sz="2000" dirty="0"/>
              <a:t>.</a:t>
            </a:r>
          </a:p>
        </p:txBody>
      </p:sp>
      <p:sp>
        <p:nvSpPr>
          <p:cNvPr id="3" name="Content Placeholder 2"/>
          <p:cNvSpPr>
            <a:spLocks noGrp="1"/>
          </p:cNvSpPr>
          <p:nvPr>
            <p:ph idx="1"/>
          </p:nvPr>
        </p:nvSpPr>
        <p:spPr>
          <a:xfrm>
            <a:off x="4572000" y="854972"/>
            <a:ext cx="4419600" cy="1562934"/>
          </a:xfrm>
        </p:spPr>
        <p:txBody>
          <a:bodyPr/>
          <a:lstStyle/>
          <a:p>
            <a:pPr>
              <a:spcBef>
                <a:spcPct val="50000"/>
              </a:spcBef>
            </a:pPr>
            <a:r>
              <a:rPr lang="en-US" altLang="en-US" sz="2000" b="1" dirty="0">
                <a:solidFill>
                  <a:srgbClr val="C00000"/>
                </a:solidFill>
              </a:rPr>
              <a:t>Strategy:</a:t>
            </a:r>
          </a:p>
          <a:p>
            <a:pPr marL="292608" indent="-292608">
              <a:spcBef>
                <a:spcPct val="50000"/>
              </a:spcBef>
              <a:spcAft>
                <a:spcPts val="0"/>
              </a:spcAft>
              <a:buFontTx/>
              <a:buChar char="•"/>
            </a:pPr>
            <a:r>
              <a:rPr lang="en-US" altLang="en-US" sz="2000" dirty="0"/>
              <a:t>Apply principle of impulse and momentum to find variation of linear and angular velocities with time.</a:t>
            </a:r>
          </a:p>
        </p:txBody>
      </p:sp>
      <p:sp>
        <p:nvSpPr>
          <p:cNvPr id="6" name="Content Placeholder 5"/>
          <p:cNvSpPr>
            <a:spLocks noGrp="1"/>
          </p:cNvSpPr>
          <p:nvPr>
            <p:ph idx="13"/>
          </p:nvPr>
        </p:nvSpPr>
        <p:spPr>
          <a:xfrm>
            <a:off x="4572000" y="2514600"/>
            <a:ext cx="4419600" cy="1617388"/>
          </a:xfrm>
        </p:spPr>
        <p:txBody>
          <a:bodyPr/>
          <a:lstStyle/>
          <a:p>
            <a:pPr marL="292608" indent="-292608">
              <a:buFont typeface="Arial" panose="020B0604020202020204" pitchFamily="34" charset="0"/>
              <a:buChar char="•"/>
            </a:pPr>
            <a:r>
              <a:rPr lang="en-US" altLang="en-US" sz="2000" dirty="0"/>
              <a:t>Relate the linear and angular velocities when the sphere stops sliding by noting that the velocity of the point of contact is zero at that instant.</a:t>
            </a:r>
          </a:p>
        </p:txBody>
      </p:sp>
      <p:sp>
        <p:nvSpPr>
          <p:cNvPr id="7" name="Content Placeholder 6"/>
          <p:cNvSpPr>
            <a:spLocks noGrp="1"/>
          </p:cNvSpPr>
          <p:nvPr>
            <p:ph idx="14"/>
          </p:nvPr>
        </p:nvSpPr>
        <p:spPr>
          <a:xfrm>
            <a:off x="4572000" y="4179746"/>
            <a:ext cx="3886200" cy="1078054"/>
          </a:xfrm>
        </p:spPr>
        <p:txBody>
          <a:bodyPr/>
          <a:lstStyle/>
          <a:p>
            <a:pPr marL="292608" indent="-292608">
              <a:buFont typeface="Arial" panose="020B0604020202020204" pitchFamily="34" charset="0"/>
              <a:buChar char="•"/>
            </a:pPr>
            <a:r>
              <a:rPr lang="en-US" altLang="en-US" sz="2000" dirty="0"/>
              <a:t>Substitute for the linear and angular velocities and solve for the time at which sliding stops.</a:t>
            </a:r>
          </a:p>
        </p:txBody>
      </p:sp>
      <p:sp>
        <p:nvSpPr>
          <p:cNvPr id="8" name="Content Placeholder 7"/>
          <p:cNvSpPr>
            <a:spLocks noGrp="1"/>
          </p:cNvSpPr>
          <p:nvPr>
            <p:ph idx="15"/>
          </p:nvPr>
        </p:nvSpPr>
        <p:spPr>
          <a:xfrm>
            <a:off x="4572000" y="5350414"/>
            <a:ext cx="4114800" cy="669386"/>
          </a:xfrm>
        </p:spPr>
        <p:txBody>
          <a:bodyPr/>
          <a:lstStyle/>
          <a:p>
            <a:pPr marL="292608" indent="-292608">
              <a:buFont typeface="Arial" panose="020B0604020202020204" pitchFamily="34" charset="0"/>
              <a:buChar char="•"/>
            </a:pPr>
            <a:r>
              <a:rPr lang="en-US" altLang="en-US" sz="2000" dirty="0"/>
              <a:t>Evaluate the linear and angular velocities at that instant.</a:t>
            </a:r>
          </a:p>
        </p:txBody>
      </p:sp>
    </p:spTree>
    <p:extLst>
      <p:ext uri="{BB962C8B-B14F-4D97-AF65-F5344CB8AC3E}">
        <p14:creationId xmlns:p14="http://schemas.microsoft.com/office/powerpoint/2010/main" val="3103704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r>
              <a:rPr lang="en-US" altLang="en-US" sz="4000" b="1" dirty="0">
                <a:ea typeface="ＭＳ Ｐゴシック" pitchFamily="34" charset="-128"/>
              </a:rPr>
              <a:t>Sample Problem 17.8 </a:t>
            </a:r>
            <a:r>
              <a:rPr lang="en-US" altLang="en-US" sz="1000" dirty="0">
                <a:ea typeface="ＭＳ Ｐゴシック" pitchFamily="34" charset="-128"/>
              </a:rPr>
              <a:t>2</a:t>
            </a:r>
            <a:endParaRPr lang="en-US" sz="1000" dirty="0"/>
          </a:p>
        </p:txBody>
      </p:sp>
      <p:pic>
        <p:nvPicPr>
          <p:cNvPr id="28" name="Picture 27" descr="Initial linear momentum if to the right, and initial angular momentum is zero. Impulse is provuded by the weight acting downward at center of mass G, the normal force acting upward at point of contact C, and the frictional force acting to the left at C. Final linear momentum is to the right, and final angular momentum is clockwis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550" y="1143108"/>
            <a:ext cx="4346850" cy="1754979"/>
          </a:xfrm>
          <a:prstGeom prst="rect">
            <a:avLst/>
          </a:prstGeom>
        </p:spPr>
      </p:pic>
      <p:sp>
        <p:nvSpPr>
          <p:cNvPr id="3" name="Content Placeholder 2"/>
          <p:cNvSpPr>
            <a:spLocks noGrp="1"/>
          </p:cNvSpPr>
          <p:nvPr>
            <p:ph idx="1"/>
          </p:nvPr>
        </p:nvSpPr>
        <p:spPr>
          <a:xfrm>
            <a:off x="4953000" y="990600"/>
            <a:ext cx="3886200" cy="1439798"/>
          </a:xfrm>
        </p:spPr>
        <p:txBody>
          <a:bodyPr/>
          <a:lstStyle/>
          <a:p>
            <a:r>
              <a:rPr lang="en-US" altLang="en-US" sz="1800" b="1" dirty="0">
                <a:solidFill>
                  <a:srgbClr val="C00000"/>
                </a:solidFill>
              </a:rPr>
              <a:t>Modeling and Analysis:</a:t>
            </a:r>
          </a:p>
          <a:p>
            <a:pPr marL="292608" indent="-292608">
              <a:buFontTx/>
              <a:buChar char="•"/>
            </a:pPr>
            <a:r>
              <a:rPr lang="en-US" altLang="en-US" sz="1800" dirty="0"/>
              <a:t>Apply principle of impulse and momentum to find variation of linear and angular velocities with time.</a:t>
            </a:r>
          </a:p>
        </p:txBody>
      </p:sp>
      <p:sp>
        <p:nvSpPr>
          <p:cNvPr id="8" name="Content Placeholder 7"/>
          <p:cNvSpPr>
            <a:spLocks noGrp="1"/>
          </p:cNvSpPr>
          <p:nvPr>
            <p:ph idx="15"/>
          </p:nvPr>
        </p:nvSpPr>
        <p:spPr>
          <a:xfrm>
            <a:off x="228600" y="3124200"/>
            <a:ext cx="4645395" cy="377851"/>
          </a:xfrm>
        </p:spPr>
        <p:txBody>
          <a:bodyPr/>
          <a:lstStyle/>
          <a:p>
            <a:r>
              <a:rPr lang="en-US" altLang="en-US" sz="1800" i="1" dirty="0"/>
              <a:t>Sys Momenta</a:t>
            </a:r>
            <a:r>
              <a:rPr lang="en-US" altLang="en-US" sz="1800" baseline="-25000" dirty="0"/>
              <a:t>1</a:t>
            </a:r>
            <a:r>
              <a:rPr lang="en-US" altLang="en-US" sz="1800" dirty="0"/>
              <a:t> + </a:t>
            </a:r>
            <a:r>
              <a:rPr lang="en-US" altLang="en-US" sz="1800" i="1" dirty="0"/>
              <a:t>Sys Ext Imp</a:t>
            </a:r>
            <a:r>
              <a:rPr lang="en-US" altLang="en-US" sz="1800" baseline="-25000" dirty="0"/>
              <a:t>1-2 </a:t>
            </a:r>
            <a:r>
              <a:rPr lang="en-US" altLang="en-US" sz="1800" dirty="0"/>
              <a:t>= </a:t>
            </a:r>
            <a:r>
              <a:rPr lang="en-US" altLang="en-US" sz="1800" i="1" dirty="0"/>
              <a:t>Sys Momenta</a:t>
            </a:r>
            <a:r>
              <a:rPr lang="en-US" altLang="en-US" sz="1800" baseline="-25000" dirty="0"/>
              <a:t>2</a:t>
            </a:r>
          </a:p>
        </p:txBody>
      </p:sp>
      <p:graphicFrame>
        <p:nvGraphicFramePr>
          <p:cNvPr id="17" name="Object 12"/>
          <p:cNvGraphicFramePr>
            <a:graphicFrameLocks noChangeAspect="1"/>
          </p:cNvGraphicFramePr>
          <p:nvPr>
            <p:extLst>
              <p:ext uri="{D42A27DB-BD31-4B8C-83A1-F6EECF244321}">
                <p14:modId xmlns:p14="http://schemas.microsoft.com/office/powerpoint/2010/main" val="2368662784"/>
              </p:ext>
            </p:extLst>
          </p:nvPr>
        </p:nvGraphicFramePr>
        <p:xfrm>
          <a:off x="311150" y="3657600"/>
          <a:ext cx="190500" cy="257175"/>
        </p:xfrm>
        <a:graphic>
          <a:graphicData uri="http://schemas.openxmlformats.org/presentationml/2006/ole">
            <mc:AlternateContent xmlns:mc="http://schemas.openxmlformats.org/markup-compatibility/2006">
              <mc:Choice xmlns:v="urn:schemas-microsoft-com:vml" Requires="v">
                <p:oleObj spid="_x0000_s241369" name="Bitmap Image" r:id="rId4" imgW="190426" imgH="257007" progId="Paint.Picture">
                  <p:embed/>
                </p:oleObj>
              </mc:Choice>
              <mc:Fallback>
                <p:oleObj name="Bitmap Image" r:id="rId4" imgW="190426" imgH="257007"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150" y="3657600"/>
                        <a:ext cx="190500"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Content Placeholder 11"/>
          <p:cNvSpPr>
            <a:spLocks noGrp="1"/>
          </p:cNvSpPr>
          <p:nvPr>
            <p:ph idx="16"/>
          </p:nvPr>
        </p:nvSpPr>
        <p:spPr>
          <a:xfrm>
            <a:off x="465666" y="3581400"/>
            <a:ext cx="1600200" cy="364273"/>
          </a:xfrm>
        </p:spPr>
        <p:txBody>
          <a:bodyPr/>
          <a:lstStyle/>
          <a:p>
            <a:r>
              <a:rPr lang="en-US" altLang="en-US" sz="1800" i="1" dirty="0"/>
              <a:t>y</a:t>
            </a:r>
            <a:r>
              <a:rPr lang="en-US" altLang="en-US" sz="1800" dirty="0"/>
              <a:t> components:</a:t>
            </a:r>
          </a:p>
        </p:txBody>
      </p:sp>
      <p:graphicFrame>
        <p:nvGraphicFramePr>
          <p:cNvPr id="23" name="Object 3"/>
          <p:cNvGraphicFramePr>
            <a:graphicFrameLocks noChangeAspect="1"/>
          </p:cNvGraphicFramePr>
          <p:nvPr>
            <p:extLst>
              <p:ext uri="{D42A27DB-BD31-4B8C-83A1-F6EECF244321}">
                <p14:modId xmlns:p14="http://schemas.microsoft.com/office/powerpoint/2010/main" val="1349424260"/>
              </p:ext>
            </p:extLst>
          </p:nvPr>
        </p:nvGraphicFramePr>
        <p:xfrm>
          <a:off x="3190875" y="3733800"/>
          <a:ext cx="1193800" cy="266700"/>
        </p:xfrm>
        <a:graphic>
          <a:graphicData uri="http://schemas.openxmlformats.org/presentationml/2006/ole">
            <mc:AlternateContent xmlns:mc="http://schemas.openxmlformats.org/markup-compatibility/2006">
              <mc:Choice xmlns:v="urn:schemas-microsoft-com:vml" Requires="v">
                <p:oleObj spid="_x0000_s241370" name="Equation" r:id="rId6" imgW="1193282" imgH="266584" progId="Equation.3">
                  <p:embed/>
                </p:oleObj>
              </mc:Choice>
              <mc:Fallback>
                <p:oleObj name="Equation" r:id="rId6" imgW="1193282" imgH="266584"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90875" y="3733800"/>
                        <a:ext cx="1193800"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11"/>
          <p:cNvGraphicFramePr>
            <a:graphicFrameLocks noChangeAspect="1"/>
          </p:cNvGraphicFramePr>
          <p:nvPr>
            <p:extLst>
              <p:ext uri="{D42A27DB-BD31-4B8C-83A1-F6EECF244321}">
                <p14:modId xmlns:p14="http://schemas.microsoft.com/office/powerpoint/2010/main" val="1572830859"/>
              </p:ext>
            </p:extLst>
          </p:nvPr>
        </p:nvGraphicFramePr>
        <p:xfrm>
          <a:off x="664691" y="4049972"/>
          <a:ext cx="902645" cy="188925"/>
        </p:xfrm>
        <a:graphic>
          <a:graphicData uri="http://schemas.openxmlformats.org/presentationml/2006/ole">
            <mc:AlternateContent xmlns:mc="http://schemas.openxmlformats.org/markup-compatibility/2006">
              <mc:Choice xmlns:v="urn:schemas-microsoft-com:vml" Requires="v">
                <p:oleObj spid="_x0000_s241371" name="Equation" r:id="rId8" imgW="1091726" imgH="228501" progId="Equation.3">
                  <p:embed/>
                </p:oleObj>
              </mc:Choice>
              <mc:Fallback>
                <p:oleObj name="Equation" r:id="rId8" imgW="1091726" imgH="228501"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4691" y="4049972"/>
                        <a:ext cx="902645" cy="1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10"/>
          <p:cNvGraphicFramePr>
            <a:graphicFrameLocks noChangeAspect="1"/>
          </p:cNvGraphicFramePr>
          <p:nvPr>
            <p:extLst>
              <p:ext uri="{D42A27DB-BD31-4B8C-83A1-F6EECF244321}">
                <p14:modId xmlns:p14="http://schemas.microsoft.com/office/powerpoint/2010/main" val="3082612869"/>
              </p:ext>
            </p:extLst>
          </p:nvPr>
        </p:nvGraphicFramePr>
        <p:xfrm>
          <a:off x="311150" y="4340577"/>
          <a:ext cx="257175" cy="200025"/>
        </p:xfrm>
        <a:graphic>
          <a:graphicData uri="http://schemas.openxmlformats.org/presentationml/2006/ole">
            <mc:AlternateContent xmlns:mc="http://schemas.openxmlformats.org/markup-compatibility/2006">
              <mc:Choice xmlns:v="urn:schemas-microsoft-com:vml" Requires="v">
                <p:oleObj spid="_x0000_s241372" name="Bitmap Image" r:id="rId10" imgW="257007" imgH="200159" progId="Paint.Picture">
                  <p:embed/>
                </p:oleObj>
              </mc:Choice>
              <mc:Fallback>
                <p:oleObj name="Bitmap Image" r:id="rId10" imgW="257007" imgH="200159" progId="Paint.Picture">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1150" y="4340577"/>
                        <a:ext cx="257175" cy="20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Content Placeholder 12"/>
          <p:cNvSpPr>
            <a:spLocks noGrp="1"/>
          </p:cNvSpPr>
          <p:nvPr>
            <p:ph idx="17"/>
          </p:nvPr>
        </p:nvSpPr>
        <p:spPr>
          <a:xfrm>
            <a:off x="533400" y="4272843"/>
            <a:ext cx="1524000" cy="340112"/>
          </a:xfrm>
        </p:spPr>
        <p:txBody>
          <a:bodyPr/>
          <a:lstStyle/>
          <a:p>
            <a:r>
              <a:rPr lang="en-US" altLang="en-US" sz="1800" i="1" dirty="0"/>
              <a:t>x</a:t>
            </a:r>
            <a:r>
              <a:rPr lang="en-US" altLang="en-US" sz="1800" dirty="0"/>
              <a:t> components:</a:t>
            </a:r>
          </a:p>
        </p:txBody>
      </p:sp>
      <p:graphicFrame>
        <p:nvGraphicFramePr>
          <p:cNvPr id="20" name="Object 9"/>
          <p:cNvGraphicFramePr>
            <a:graphicFrameLocks noChangeAspect="1"/>
          </p:cNvGraphicFramePr>
          <p:nvPr>
            <p:extLst>
              <p:ext uri="{D42A27DB-BD31-4B8C-83A1-F6EECF244321}">
                <p14:modId xmlns:p14="http://schemas.microsoft.com/office/powerpoint/2010/main" val="2143279784"/>
              </p:ext>
            </p:extLst>
          </p:nvPr>
        </p:nvGraphicFramePr>
        <p:xfrm>
          <a:off x="725305" y="4763910"/>
          <a:ext cx="1479917" cy="535289"/>
        </p:xfrm>
        <a:graphic>
          <a:graphicData uri="http://schemas.openxmlformats.org/presentationml/2006/ole">
            <mc:AlternateContent xmlns:mc="http://schemas.openxmlformats.org/markup-compatibility/2006">
              <mc:Choice xmlns:v="urn:schemas-microsoft-com:vml" Requires="v">
                <p:oleObj spid="_x0000_s241373" name="Equation" r:id="rId12" imgW="1790700" imgH="647700" progId="Equation.3">
                  <p:embed/>
                </p:oleObj>
              </mc:Choice>
              <mc:Fallback>
                <p:oleObj name="Equation" r:id="rId12" imgW="1790700" imgH="6477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5305" y="4763910"/>
                        <a:ext cx="1479917" cy="535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2"/>
          <p:cNvGraphicFramePr>
            <a:graphicFrameLocks noChangeAspect="1"/>
          </p:cNvGraphicFramePr>
          <p:nvPr>
            <p:extLst>
              <p:ext uri="{D42A27DB-BD31-4B8C-83A1-F6EECF244321}">
                <p14:modId xmlns:p14="http://schemas.microsoft.com/office/powerpoint/2010/main" val="1299417712"/>
              </p:ext>
            </p:extLst>
          </p:nvPr>
        </p:nvGraphicFramePr>
        <p:xfrm>
          <a:off x="3190875" y="4826000"/>
          <a:ext cx="1320800" cy="292100"/>
        </p:xfrm>
        <a:graphic>
          <a:graphicData uri="http://schemas.openxmlformats.org/presentationml/2006/ole">
            <mc:AlternateContent xmlns:mc="http://schemas.openxmlformats.org/markup-compatibility/2006">
              <mc:Choice xmlns:v="urn:schemas-microsoft-com:vml" Requires="v">
                <p:oleObj spid="_x0000_s241374" name="Equation" r:id="rId14" imgW="1320227" imgH="291973" progId="Equation.3">
                  <p:embed/>
                </p:oleObj>
              </mc:Choice>
              <mc:Fallback>
                <p:oleObj name="Equation" r:id="rId14" imgW="1320227" imgH="291973"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90875" y="4826000"/>
                        <a:ext cx="13208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8"/>
          <p:cNvGraphicFramePr>
            <a:graphicFrameLocks noChangeAspect="1"/>
          </p:cNvGraphicFramePr>
          <p:nvPr>
            <p:extLst>
              <p:ext uri="{D42A27DB-BD31-4B8C-83A1-F6EECF244321}">
                <p14:modId xmlns:p14="http://schemas.microsoft.com/office/powerpoint/2010/main" val="3390090687"/>
              </p:ext>
            </p:extLst>
          </p:nvPr>
        </p:nvGraphicFramePr>
        <p:xfrm>
          <a:off x="311150" y="5503797"/>
          <a:ext cx="228600" cy="276225"/>
        </p:xfrm>
        <a:graphic>
          <a:graphicData uri="http://schemas.openxmlformats.org/presentationml/2006/ole">
            <mc:AlternateContent xmlns:mc="http://schemas.openxmlformats.org/markup-compatibility/2006">
              <mc:Choice xmlns:v="urn:schemas-microsoft-com:vml" Requires="v">
                <p:oleObj spid="_x0000_s241375" name="Bitmap Image" r:id="rId16" imgW="228571" imgH="276117" progId="Paint.Picture">
                  <p:embed/>
                </p:oleObj>
              </mc:Choice>
              <mc:Fallback>
                <p:oleObj name="Bitmap Image" r:id="rId16" imgW="228571" imgH="276117" progId="Paint.Picture">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11150" y="5503797"/>
                        <a:ext cx="228600"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Content Placeholder 13"/>
          <p:cNvSpPr>
            <a:spLocks noGrp="1"/>
          </p:cNvSpPr>
          <p:nvPr>
            <p:ph idx="18"/>
          </p:nvPr>
        </p:nvSpPr>
        <p:spPr>
          <a:xfrm>
            <a:off x="533400" y="5399022"/>
            <a:ext cx="1981200" cy="315951"/>
          </a:xfrm>
        </p:spPr>
        <p:txBody>
          <a:bodyPr/>
          <a:lstStyle/>
          <a:p>
            <a:r>
              <a:rPr lang="en-US" altLang="en-US" sz="1800" dirty="0"/>
              <a:t>moments about </a:t>
            </a:r>
            <a:r>
              <a:rPr lang="en-US" altLang="en-US" sz="1800" i="1" dirty="0"/>
              <a:t>G</a:t>
            </a:r>
            <a:r>
              <a:rPr lang="en-US" altLang="en-US" sz="1800" dirty="0"/>
              <a:t>:</a:t>
            </a:r>
          </a:p>
        </p:txBody>
      </p:sp>
      <p:graphicFrame>
        <p:nvGraphicFramePr>
          <p:cNvPr id="22" name="Object 7"/>
          <p:cNvGraphicFramePr>
            <a:graphicFrameLocks noChangeAspect="1"/>
          </p:cNvGraphicFramePr>
          <p:nvPr>
            <p:extLst>
              <p:ext uri="{D42A27DB-BD31-4B8C-83A1-F6EECF244321}">
                <p14:modId xmlns:p14="http://schemas.microsoft.com/office/powerpoint/2010/main" val="3753089059"/>
              </p:ext>
            </p:extLst>
          </p:nvPr>
        </p:nvGraphicFramePr>
        <p:xfrm>
          <a:off x="732442" y="5781544"/>
          <a:ext cx="1668843" cy="619256"/>
        </p:xfrm>
        <a:graphic>
          <a:graphicData uri="http://schemas.openxmlformats.org/presentationml/2006/ole">
            <mc:AlternateContent xmlns:mc="http://schemas.openxmlformats.org/markup-compatibility/2006">
              <mc:Choice xmlns:v="urn:schemas-microsoft-com:vml" Requires="v">
                <p:oleObj spid="_x0000_s241376" name="Equation" r:id="rId18" imgW="2019300" imgH="749300" progId="Equation.3">
                  <p:embed/>
                </p:oleObj>
              </mc:Choice>
              <mc:Fallback>
                <p:oleObj name="Equation" r:id="rId18" imgW="2019300" imgH="74930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32442" y="5781544"/>
                        <a:ext cx="1668843" cy="619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4"/>
          <p:cNvGraphicFramePr>
            <a:graphicFrameLocks noChangeAspect="1"/>
          </p:cNvGraphicFramePr>
          <p:nvPr>
            <p:extLst>
              <p:ext uri="{D42A27DB-BD31-4B8C-83A1-F6EECF244321}">
                <p14:modId xmlns:p14="http://schemas.microsoft.com/office/powerpoint/2010/main" val="3580185764"/>
              </p:ext>
            </p:extLst>
          </p:nvPr>
        </p:nvGraphicFramePr>
        <p:xfrm>
          <a:off x="3213100" y="5791200"/>
          <a:ext cx="1206500" cy="546100"/>
        </p:xfrm>
        <a:graphic>
          <a:graphicData uri="http://schemas.openxmlformats.org/presentationml/2006/ole">
            <mc:AlternateContent xmlns:mc="http://schemas.openxmlformats.org/markup-compatibility/2006">
              <mc:Choice xmlns:v="urn:schemas-microsoft-com:vml" Requires="v">
                <p:oleObj spid="_x0000_s241377" name="Equation" r:id="rId20" imgW="1205977" imgH="545863" progId="Equation.3">
                  <p:embed/>
                </p:oleObj>
              </mc:Choice>
              <mc:Fallback>
                <p:oleObj name="Equation" r:id="rId20" imgW="1205977" imgH="545863"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213100" y="5791200"/>
                        <a:ext cx="1206500" cy="54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Content Placeholder 5"/>
          <p:cNvSpPr>
            <a:spLocks noGrp="1"/>
          </p:cNvSpPr>
          <p:nvPr>
            <p:ph idx="13"/>
          </p:nvPr>
        </p:nvSpPr>
        <p:spPr>
          <a:xfrm>
            <a:off x="4953000" y="2458155"/>
            <a:ext cx="3962400" cy="1185859"/>
          </a:xfrm>
        </p:spPr>
        <p:txBody>
          <a:bodyPr/>
          <a:lstStyle/>
          <a:p>
            <a:pPr marL="292608" indent="-292608">
              <a:buFont typeface="Arial" panose="020B0604020202020204" pitchFamily="34" charset="0"/>
              <a:buChar char="•"/>
            </a:pPr>
            <a:r>
              <a:rPr lang="en-US" altLang="en-US" sz="1800" dirty="0"/>
              <a:t>Relate linear and angular velocities when sphere stops sliding by noting that velocity of point of contact is zero at that instant.</a:t>
            </a:r>
          </a:p>
        </p:txBody>
      </p:sp>
      <p:sp>
        <p:nvSpPr>
          <p:cNvPr id="7" name="Content Placeholder 6"/>
          <p:cNvSpPr>
            <a:spLocks noGrp="1"/>
          </p:cNvSpPr>
          <p:nvPr>
            <p:ph idx="14"/>
          </p:nvPr>
        </p:nvSpPr>
        <p:spPr>
          <a:xfrm>
            <a:off x="4953000" y="3681046"/>
            <a:ext cx="3886200" cy="890954"/>
          </a:xfrm>
        </p:spPr>
        <p:txBody>
          <a:bodyPr/>
          <a:lstStyle/>
          <a:p>
            <a:pPr marL="292608" indent="-292608">
              <a:buFont typeface="Arial" panose="020B0604020202020204" pitchFamily="34" charset="0"/>
              <a:buChar char="•"/>
            </a:pPr>
            <a:r>
              <a:rPr lang="en-US" altLang="en-US" sz="1800" dirty="0"/>
              <a:t>Substitute for the linear and angular velocities and solve for the time at which sliding stops.</a:t>
            </a:r>
          </a:p>
        </p:txBody>
      </p:sp>
      <p:graphicFrame>
        <p:nvGraphicFramePr>
          <p:cNvPr id="26" name="Object 5"/>
          <p:cNvGraphicFramePr>
            <a:graphicFrameLocks noChangeAspect="1"/>
          </p:cNvGraphicFramePr>
          <p:nvPr>
            <p:extLst>
              <p:ext uri="{D42A27DB-BD31-4B8C-83A1-F6EECF244321}">
                <p14:modId xmlns:p14="http://schemas.microsoft.com/office/powerpoint/2010/main" val="641982195"/>
              </p:ext>
            </p:extLst>
          </p:nvPr>
        </p:nvGraphicFramePr>
        <p:xfrm>
          <a:off x="5511800" y="4762500"/>
          <a:ext cx="2108200" cy="952500"/>
        </p:xfrm>
        <a:graphic>
          <a:graphicData uri="http://schemas.openxmlformats.org/presentationml/2006/ole">
            <mc:AlternateContent xmlns:mc="http://schemas.openxmlformats.org/markup-compatibility/2006">
              <mc:Choice xmlns:v="urn:schemas-microsoft-com:vml" Requires="v">
                <p:oleObj spid="_x0000_s241378" name="Equation" r:id="rId22" imgW="2108200" imgH="952500" progId="Equation.3">
                  <p:embed/>
                </p:oleObj>
              </mc:Choice>
              <mc:Fallback>
                <p:oleObj name="Equation" r:id="rId22" imgW="2108200" imgH="952500"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511800" y="4762500"/>
                        <a:ext cx="2108200"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6"/>
          <p:cNvGraphicFramePr>
            <a:graphicFrameLocks noChangeAspect="1"/>
          </p:cNvGraphicFramePr>
          <p:nvPr>
            <p:extLst>
              <p:ext uri="{D42A27DB-BD31-4B8C-83A1-F6EECF244321}">
                <p14:modId xmlns:p14="http://schemas.microsoft.com/office/powerpoint/2010/main" val="2813504348"/>
              </p:ext>
            </p:extLst>
          </p:nvPr>
        </p:nvGraphicFramePr>
        <p:xfrm>
          <a:off x="7848600" y="5867400"/>
          <a:ext cx="927100" cy="609600"/>
        </p:xfrm>
        <a:graphic>
          <a:graphicData uri="http://schemas.openxmlformats.org/presentationml/2006/ole">
            <mc:AlternateContent xmlns:mc="http://schemas.openxmlformats.org/markup-compatibility/2006">
              <mc:Choice xmlns:v="urn:schemas-microsoft-com:vml" Requires="v">
                <p:oleObj spid="_x0000_s241379" name="Equation" r:id="rId24" imgW="927100" imgH="609600" progId="Equation.3">
                  <p:embed/>
                </p:oleObj>
              </mc:Choice>
              <mc:Fallback>
                <p:oleObj name="Equation" r:id="rId24" imgW="927100" imgH="609600"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848600" y="5867400"/>
                        <a:ext cx="927100" cy="6096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176024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3" grpId="0" build="p"/>
      <p:bldP spid="14" grpId="0" build="p"/>
      <p:bldP spid="6" grpId="0" build="p"/>
      <p:bldP spid="7"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r>
              <a:rPr lang="en-US" altLang="en-US" sz="4000" b="1" dirty="0">
                <a:ea typeface="ＭＳ Ｐゴシック" pitchFamily="34" charset="-128"/>
              </a:rPr>
              <a:t>Sample Problem 17.8 </a:t>
            </a:r>
            <a:r>
              <a:rPr lang="en-US" altLang="en-US" sz="1000" dirty="0">
                <a:ea typeface="ＭＳ Ｐゴシック" pitchFamily="34" charset="-128"/>
              </a:rPr>
              <a:t>3</a:t>
            </a:r>
            <a:endParaRPr lang="en-US" sz="1000" dirty="0"/>
          </a:p>
        </p:txBody>
      </p:sp>
      <p:pic>
        <p:nvPicPr>
          <p:cNvPr id="27" name="Picture 26" descr="Initial linear momentum if to the right, and initial angular momentum is zero. Impulse is provuded by the weight acting downward at center of mass G, the normal force acting upward at point of contact C, and the frictional force acting to the left at C. Final linear momentum is to the right, and final angular momentum is clockwis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066800"/>
            <a:ext cx="3592438" cy="1450395"/>
          </a:xfrm>
          <a:prstGeom prst="rect">
            <a:avLst/>
          </a:prstGeom>
        </p:spPr>
      </p:pic>
      <p:sp>
        <p:nvSpPr>
          <p:cNvPr id="6" name="Content Placeholder 5"/>
          <p:cNvSpPr>
            <a:spLocks noGrp="1"/>
          </p:cNvSpPr>
          <p:nvPr>
            <p:ph idx="13"/>
          </p:nvPr>
        </p:nvSpPr>
        <p:spPr>
          <a:xfrm>
            <a:off x="307605" y="2895600"/>
            <a:ext cx="3959595" cy="377851"/>
          </a:xfrm>
        </p:spPr>
        <p:txBody>
          <a:bodyPr/>
          <a:lstStyle/>
          <a:p>
            <a:r>
              <a:rPr lang="en-US" altLang="en-US" sz="1800" i="1" dirty="0"/>
              <a:t>Sys Momenta</a:t>
            </a:r>
            <a:r>
              <a:rPr lang="en-US" altLang="en-US" sz="1800" baseline="-25000" dirty="0"/>
              <a:t>1</a:t>
            </a:r>
            <a:r>
              <a:rPr lang="en-US" altLang="en-US" sz="1800" dirty="0"/>
              <a:t> + </a:t>
            </a:r>
            <a:r>
              <a:rPr lang="en-US" altLang="en-US" sz="1800" i="1" dirty="0"/>
              <a:t>Sys Ext Imp</a:t>
            </a:r>
            <a:r>
              <a:rPr lang="en-US" altLang="en-US" sz="1800" baseline="-25000" dirty="0"/>
              <a:t>1</a:t>
            </a:r>
            <a:r>
              <a:rPr lang="en-US" altLang="en-US" sz="1800" dirty="0"/>
              <a:t> </a:t>
            </a:r>
            <a:r>
              <a:rPr lang="en-US" altLang="en-US" sz="1800" baseline="-25000" dirty="0"/>
              <a:t>to</a:t>
            </a:r>
            <a:r>
              <a:rPr lang="en-US" altLang="en-US" sz="1800" dirty="0"/>
              <a:t> </a:t>
            </a:r>
            <a:r>
              <a:rPr lang="en-US" altLang="en-US" sz="1800" baseline="-25000" dirty="0"/>
              <a:t>2 </a:t>
            </a:r>
            <a:r>
              <a:rPr lang="en-US" altLang="en-US" sz="1800" dirty="0"/>
              <a:t>= </a:t>
            </a:r>
            <a:r>
              <a:rPr lang="en-US" altLang="en-US" sz="1800" i="1" dirty="0"/>
              <a:t>Sys Momenta</a:t>
            </a:r>
            <a:r>
              <a:rPr lang="en-US" altLang="en-US" sz="1800" baseline="-25000" dirty="0"/>
              <a:t>2</a:t>
            </a:r>
          </a:p>
        </p:txBody>
      </p:sp>
      <p:graphicFrame>
        <p:nvGraphicFramePr>
          <p:cNvPr id="18" name="Object 13"/>
          <p:cNvGraphicFramePr>
            <a:graphicFrameLocks noChangeAspect="1"/>
          </p:cNvGraphicFramePr>
          <p:nvPr>
            <p:extLst>
              <p:ext uri="{D42A27DB-BD31-4B8C-83A1-F6EECF244321}">
                <p14:modId xmlns:p14="http://schemas.microsoft.com/office/powerpoint/2010/main" val="4166558859"/>
              </p:ext>
            </p:extLst>
          </p:nvPr>
        </p:nvGraphicFramePr>
        <p:xfrm>
          <a:off x="525463" y="3513138"/>
          <a:ext cx="190500" cy="257175"/>
        </p:xfrm>
        <a:graphic>
          <a:graphicData uri="http://schemas.openxmlformats.org/presentationml/2006/ole">
            <mc:AlternateContent xmlns:mc="http://schemas.openxmlformats.org/markup-compatibility/2006">
              <mc:Choice xmlns:v="urn:schemas-microsoft-com:vml" Requires="v">
                <p:oleObj spid="_x0000_s242396" name="Bitmap Image" r:id="rId4" imgW="190426" imgH="257007" progId="Paint.Picture">
                  <p:embed/>
                </p:oleObj>
              </mc:Choice>
              <mc:Fallback>
                <p:oleObj name="Bitmap Image" r:id="rId4" imgW="190426" imgH="257007"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463" y="3513138"/>
                        <a:ext cx="190500"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Content Placeholder 6"/>
          <p:cNvSpPr>
            <a:spLocks noGrp="1"/>
          </p:cNvSpPr>
          <p:nvPr>
            <p:ph idx="14"/>
          </p:nvPr>
        </p:nvSpPr>
        <p:spPr>
          <a:xfrm>
            <a:off x="762000" y="3429000"/>
            <a:ext cx="1628184" cy="343506"/>
          </a:xfrm>
        </p:spPr>
        <p:txBody>
          <a:bodyPr/>
          <a:lstStyle/>
          <a:p>
            <a:r>
              <a:rPr lang="en-US" altLang="en-US" sz="1800" i="1" dirty="0"/>
              <a:t>y</a:t>
            </a:r>
            <a:r>
              <a:rPr lang="en-US" altLang="en-US" sz="1800" dirty="0"/>
              <a:t> components:</a:t>
            </a:r>
          </a:p>
        </p:txBody>
      </p:sp>
      <p:graphicFrame>
        <p:nvGraphicFramePr>
          <p:cNvPr id="19" name="Object 12"/>
          <p:cNvGraphicFramePr>
            <a:graphicFrameLocks noChangeAspect="1"/>
          </p:cNvGraphicFramePr>
          <p:nvPr>
            <p:extLst>
              <p:ext uri="{D42A27DB-BD31-4B8C-83A1-F6EECF244321}">
                <p14:modId xmlns:p14="http://schemas.microsoft.com/office/powerpoint/2010/main" val="2238710709"/>
              </p:ext>
            </p:extLst>
          </p:nvPr>
        </p:nvGraphicFramePr>
        <p:xfrm>
          <a:off x="2590800" y="3494088"/>
          <a:ext cx="1193800" cy="266700"/>
        </p:xfrm>
        <a:graphic>
          <a:graphicData uri="http://schemas.openxmlformats.org/presentationml/2006/ole">
            <mc:AlternateContent xmlns:mc="http://schemas.openxmlformats.org/markup-compatibility/2006">
              <mc:Choice xmlns:v="urn:schemas-microsoft-com:vml" Requires="v">
                <p:oleObj spid="_x0000_s242397" name="Equation" r:id="rId6" imgW="1193282" imgH="266584" progId="Equation.3">
                  <p:embed/>
                </p:oleObj>
              </mc:Choice>
              <mc:Fallback>
                <p:oleObj name="Equation" r:id="rId6" imgW="1193282" imgH="266584"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90800" y="3494088"/>
                        <a:ext cx="1193800"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15"/>
          <p:cNvGraphicFramePr>
            <a:graphicFrameLocks noChangeAspect="1"/>
          </p:cNvGraphicFramePr>
          <p:nvPr>
            <p:extLst>
              <p:ext uri="{D42A27DB-BD31-4B8C-83A1-F6EECF244321}">
                <p14:modId xmlns:p14="http://schemas.microsoft.com/office/powerpoint/2010/main" val="966419590"/>
              </p:ext>
            </p:extLst>
          </p:nvPr>
        </p:nvGraphicFramePr>
        <p:xfrm>
          <a:off x="538163" y="4095750"/>
          <a:ext cx="257175" cy="200025"/>
        </p:xfrm>
        <a:graphic>
          <a:graphicData uri="http://schemas.openxmlformats.org/presentationml/2006/ole">
            <mc:AlternateContent xmlns:mc="http://schemas.openxmlformats.org/markup-compatibility/2006">
              <mc:Choice xmlns:v="urn:schemas-microsoft-com:vml" Requires="v">
                <p:oleObj spid="_x0000_s242398" name="Bitmap Image" r:id="rId8" imgW="257007" imgH="200159" progId="Paint.Picture">
                  <p:embed/>
                </p:oleObj>
              </mc:Choice>
              <mc:Fallback>
                <p:oleObj name="Bitmap Image" r:id="rId8" imgW="257007" imgH="200159" progId="Paint.Picture">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8163" y="4095750"/>
                        <a:ext cx="257175" cy="20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Content Placeholder 7"/>
          <p:cNvSpPr>
            <a:spLocks noGrp="1"/>
          </p:cNvSpPr>
          <p:nvPr>
            <p:ph idx="15"/>
          </p:nvPr>
        </p:nvSpPr>
        <p:spPr>
          <a:xfrm>
            <a:off x="821265" y="4018845"/>
            <a:ext cx="1628184" cy="343501"/>
          </a:xfrm>
        </p:spPr>
        <p:txBody>
          <a:bodyPr/>
          <a:lstStyle/>
          <a:p>
            <a:r>
              <a:rPr lang="en-US" altLang="en-US" sz="1800" i="1" dirty="0"/>
              <a:t>x</a:t>
            </a:r>
            <a:r>
              <a:rPr lang="en-US" altLang="en-US" sz="1800" dirty="0"/>
              <a:t> components:</a:t>
            </a:r>
          </a:p>
        </p:txBody>
      </p:sp>
      <p:graphicFrame>
        <p:nvGraphicFramePr>
          <p:cNvPr id="20" name="Object 14"/>
          <p:cNvGraphicFramePr>
            <a:graphicFrameLocks noChangeAspect="1"/>
          </p:cNvGraphicFramePr>
          <p:nvPr>
            <p:extLst>
              <p:ext uri="{D42A27DB-BD31-4B8C-83A1-F6EECF244321}">
                <p14:modId xmlns:p14="http://schemas.microsoft.com/office/powerpoint/2010/main" val="763651665"/>
              </p:ext>
            </p:extLst>
          </p:nvPr>
        </p:nvGraphicFramePr>
        <p:xfrm>
          <a:off x="2743200" y="4051300"/>
          <a:ext cx="1320800" cy="292100"/>
        </p:xfrm>
        <a:graphic>
          <a:graphicData uri="http://schemas.openxmlformats.org/presentationml/2006/ole">
            <mc:AlternateContent xmlns:mc="http://schemas.openxmlformats.org/markup-compatibility/2006">
              <mc:Choice xmlns:v="urn:schemas-microsoft-com:vml" Requires="v">
                <p:oleObj spid="_x0000_s242399" name="Equation" r:id="rId10" imgW="1320227" imgH="291973" progId="Equation.3">
                  <p:embed/>
                </p:oleObj>
              </mc:Choice>
              <mc:Fallback>
                <p:oleObj name="Equation" r:id="rId10" imgW="1320227" imgH="291973"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43200" y="4051300"/>
                        <a:ext cx="13208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11"/>
          <p:cNvGraphicFramePr>
            <a:graphicFrameLocks noChangeAspect="1"/>
          </p:cNvGraphicFramePr>
          <p:nvPr>
            <p:extLst>
              <p:ext uri="{D42A27DB-BD31-4B8C-83A1-F6EECF244321}">
                <p14:modId xmlns:p14="http://schemas.microsoft.com/office/powerpoint/2010/main" val="4076776007"/>
              </p:ext>
            </p:extLst>
          </p:nvPr>
        </p:nvGraphicFramePr>
        <p:xfrm>
          <a:off x="585788" y="4572000"/>
          <a:ext cx="228600" cy="276225"/>
        </p:xfrm>
        <a:graphic>
          <a:graphicData uri="http://schemas.openxmlformats.org/presentationml/2006/ole">
            <mc:AlternateContent xmlns:mc="http://schemas.openxmlformats.org/markup-compatibility/2006">
              <mc:Choice xmlns:v="urn:schemas-microsoft-com:vml" Requires="v">
                <p:oleObj spid="_x0000_s242400" name="Bitmap Image" r:id="rId12" imgW="228571" imgH="276117" progId="Paint.Picture">
                  <p:embed/>
                </p:oleObj>
              </mc:Choice>
              <mc:Fallback>
                <p:oleObj name="Bitmap Image" r:id="rId12" imgW="228571" imgH="276117" progId="Paint.Picture">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5788" y="4572000"/>
                        <a:ext cx="228600"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Content Placeholder 8"/>
          <p:cNvSpPr>
            <a:spLocks noGrp="1"/>
          </p:cNvSpPr>
          <p:nvPr>
            <p:ph idx="16"/>
          </p:nvPr>
        </p:nvSpPr>
        <p:spPr>
          <a:xfrm>
            <a:off x="762000" y="4488326"/>
            <a:ext cx="1970102" cy="312274"/>
          </a:xfrm>
        </p:spPr>
        <p:txBody>
          <a:bodyPr/>
          <a:lstStyle/>
          <a:p>
            <a:r>
              <a:rPr lang="en-US" altLang="en-US" sz="1800" dirty="0"/>
              <a:t>moments about </a:t>
            </a:r>
            <a:r>
              <a:rPr lang="en-US" altLang="en-US" sz="1800" i="1" dirty="0"/>
              <a:t>G</a:t>
            </a:r>
            <a:r>
              <a:rPr lang="en-US" altLang="en-US" sz="1800" dirty="0"/>
              <a:t>:</a:t>
            </a:r>
          </a:p>
        </p:txBody>
      </p:sp>
      <p:graphicFrame>
        <p:nvGraphicFramePr>
          <p:cNvPr id="21" name="Object 10"/>
          <p:cNvGraphicFramePr>
            <a:graphicFrameLocks noChangeAspect="1"/>
          </p:cNvGraphicFramePr>
          <p:nvPr>
            <p:extLst>
              <p:ext uri="{D42A27DB-BD31-4B8C-83A1-F6EECF244321}">
                <p14:modId xmlns:p14="http://schemas.microsoft.com/office/powerpoint/2010/main" val="2101381420"/>
              </p:ext>
            </p:extLst>
          </p:nvPr>
        </p:nvGraphicFramePr>
        <p:xfrm>
          <a:off x="2832100" y="4495800"/>
          <a:ext cx="1206500" cy="546100"/>
        </p:xfrm>
        <a:graphic>
          <a:graphicData uri="http://schemas.openxmlformats.org/presentationml/2006/ole">
            <mc:AlternateContent xmlns:mc="http://schemas.openxmlformats.org/markup-compatibility/2006">
              <mc:Choice xmlns:v="urn:schemas-microsoft-com:vml" Requires="v">
                <p:oleObj spid="_x0000_s242401" name="Equation" r:id="rId14" imgW="1205977" imgH="545863" progId="Equation.DSMT4">
                  <p:embed/>
                </p:oleObj>
              </mc:Choice>
              <mc:Fallback>
                <p:oleObj name="Equation" r:id="rId14" imgW="1205977" imgH="545863"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32100" y="4495800"/>
                        <a:ext cx="1206500" cy="54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2"/>
          <p:cNvGraphicFramePr>
            <a:graphicFrameLocks noChangeAspect="1"/>
          </p:cNvGraphicFramePr>
          <p:nvPr>
            <p:extLst>
              <p:ext uri="{D42A27DB-BD31-4B8C-83A1-F6EECF244321}">
                <p14:modId xmlns:p14="http://schemas.microsoft.com/office/powerpoint/2010/main" val="3424121979"/>
              </p:ext>
            </p:extLst>
          </p:nvPr>
        </p:nvGraphicFramePr>
        <p:xfrm>
          <a:off x="536575" y="5181600"/>
          <a:ext cx="2108200" cy="952500"/>
        </p:xfrm>
        <a:graphic>
          <a:graphicData uri="http://schemas.openxmlformats.org/presentationml/2006/ole">
            <mc:AlternateContent xmlns:mc="http://schemas.openxmlformats.org/markup-compatibility/2006">
              <mc:Choice xmlns:v="urn:schemas-microsoft-com:vml" Requires="v">
                <p:oleObj spid="_x0000_s242402" name="Equation" r:id="rId16" imgW="2108200" imgH="952500" progId="Equation.3">
                  <p:embed/>
                </p:oleObj>
              </mc:Choice>
              <mc:Fallback>
                <p:oleObj name="Equation" r:id="rId16" imgW="2108200" imgH="9525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36575" y="5181600"/>
                        <a:ext cx="2108200"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3"/>
          <p:cNvGraphicFramePr>
            <a:graphicFrameLocks noChangeAspect="1"/>
          </p:cNvGraphicFramePr>
          <p:nvPr>
            <p:extLst>
              <p:ext uri="{D42A27DB-BD31-4B8C-83A1-F6EECF244321}">
                <p14:modId xmlns:p14="http://schemas.microsoft.com/office/powerpoint/2010/main" val="1515860338"/>
              </p:ext>
            </p:extLst>
          </p:nvPr>
        </p:nvGraphicFramePr>
        <p:xfrm>
          <a:off x="3148013" y="5562600"/>
          <a:ext cx="927100" cy="609600"/>
        </p:xfrm>
        <a:graphic>
          <a:graphicData uri="http://schemas.openxmlformats.org/presentationml/2006/ole">
            <mc:AlternateContent xmlns:mc="http://schemas.openxmlformats.org/markup-compatibility/2006">
              <mc:Choice xmlns:v="urn:schemas-microsoft-com:vml" Requires="v">
                <p:oleObj spid="_x0000_s242403" name="Equation" r:id="rId18" imgW="927100" imgH="609600" progId="Equation.3">
                  <p:embed/>
                </p:oleObj>
              </mc:Choice>
              <mc:Fallback>
                <p:oleObj name="Equation" r:id="rId18" imgW="927100" imgH="60960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148013" y="5562600"/>
                        <a:ext cx="927100" cy="6096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Content Placeholder 2"/>
          <p:cNvSpPr>
            <a:spLocks noGrp="1"/>
          </p:cNvSpPr>
          <p:nvPr>
            <p:ph idx="1"/>
          </p:nvPr>
        </p:nvSpPr>
        <p:spPr>
          <a:xfrm>
            <a:off x="4267200" y="1143000"/>
            <a:ext cx="4419600" cy="609600"/>
          </a:xfrm>
        </p:spPr>
        <p:txBody>
          <a:bodyPr/>
          <a:lstStyle/>
          <a:p>
            <a:pPr marL="292608" indent="-292608">
              <a:buFont typeface="Arial" panose="020B0604020202020204" pitchFamily="34" charset="0"/>
              <a:buChar char="•"/>
            </a:pPr>
            <a:r>
              <a:rPr lang="en-US" altLang="en-US" sz="1800" dirty="0"/>
              <a:t>Evaluate the linear and angular velocities at that instant.</a:t>
            </a:r>
          </a:p>
        </p:txBody>
      </p:sp>
      <p:graphicFrame>
        <p:nvGraphicFramePr>
          <p:cNvPr id="22" name="Object 4"/>
          <p:cNvGraphicFramePr>
            <a:graphicFrameLocks noChangeAspect="1"/>
          </p:cNvGraphicFramePr>
          <p:nvPr>
            <p:extLst>
              <p:ext uri="{D42A27DB-BD31-4B8C-83A1-F6EECF244321}">
                <p14:modId xmlns:p14="http://schemas.microsoft.com/office/powerpoint/2010/main" val="2761909374"/>
              </p:ext>
            </p:extLst>
          </p:nvPr>
        </p:nvGraphicFramePr>
        <p:xfrm>
          <a:off x="5327650" y="1917700"/>
          <a:ext cx="2057400" cy="673100"/>
        </p:xfrm>
        <a:graphic>
          <a:graphicData uri="http://schemas.openxmlformats.org/presentationml/2006/ole">
            <mc:AlternateContent xmlns:mc="http://schemas.openxmlformats.org/markup-compatibility/2006">
              <mc:Choice xmlns:v="urn:schemas-microsoft-com:vml" Requires="v">
                <p:oleObj spid="_x0000_s242404" name="Equation" r:id="rId20" imgW="2057400" imgH="673100" progId="Equation.3">
                  <p:embed/>
                </p:oleObj>
              </mc:Choice>
              <mc:Fallback>
                <p:oleObj name="Equation" r:id="rId20" imgW="2057400" imgH="67310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327650" y="1917700"/>
                        <a:ext cx="2057400" cy="673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8"/>
          <p:cNvGraphicFramePr>
            <a:graphicFrameLocks noChangeAspect="1"/>
          </p:cNvGraphicFramePr>
          <p:nvPr>
            <p:extLst>
              <p:ext uri="{D42A27DB-BD31-4B8C-83A1-F6EECF244321}">
                <p14:modId xmlns:p14="http://schemas.microsoft.com/office/powerpoint/2010/main" val="65852976"/>
              </p:ext>
            </p:extLst>
          </p:nvPr>
        </p:nvGraphicFramePr>
        <p:xfrm>
          <a:off x="7421182" y="2667000"/>
          <a:ext cx="937387" cy="476377"/>
        </p:xfrm>
        <a:graphic>
          <a:graphicData uri="http://schemas.openxmlformats.org/presentationml/2006/ole">
            <mc:AlternateContent xmlns:mc="http://schemas.openxmlformats.org/markup-compatibility/2006">
              <mc:Choice xmlns:v="urn:schemas-microsoft-com:vml" Requires="v">
                <p:oleObj spid="_x0000_s242405" name="Equation" r:id="rId22" imgW="774360" imgH="393480" progId="Equation.DSMT4">
                  <p:embed/>
                </p:oleObj>
              </mc:Choice>
              <mc:Fallback>
                <p:oleObj name="Equation" r:id="rId22" imgW="774360" imgH="393480" progId="Equation.DSMT4">
                  <p:embed/>
                  <p:pic>
                    <p:nvPicPr>
                      <p:cNvPr id="0" name=""/>
                      <p:cNvPicPr>
                        <a:picLocks noChangeAspect="1" noChangeArrowheads="1"/>
                      </p:cNvPicPr>
                      <p:nvPr/>
                    </p:nvPicPr>
                    <p:blipFill>
                      <a:blip r:embed="rId23"/>
                      <a:srcRect/>
                      <a:stretch>
                        <a:fillRect/>
                      </a:stretch>
                    </p:blipFill>
                    <p:spPr bwMode="auto">
                      <a:xfrm>
                        <a:off x="7421182" y="2667000"/>
                        <a:ext cx="937387" cy="476377"/>
                      </a:xfrm>
                      <a:prstGeom prst="rect">
                        <a:avLst/>
                      </a:prstGeom>
                      <a:noFill/>
                      <a:ln>
                        <a:solidFill>
                          <a:srgbClr val="C00000"/>
                        </a:solidFill>
                      </a:ln>
                      <a:effectLst/>
                    </p:spPr>
                  </p:pic>
                </p:oleObj>
              </mc:Fallback>
            </mc:AlternateContent>
          </a:graphicData>
        </a:graphic>
      </p:graphicFrame>
      <p:graphicFrame>
        <p:nvGraphicFramePr>
          <p:cNvPr id="24" name="Object 5"/>
          <p:cNvGraphicFramePr>
            <a:graphicFrameLocks noChangeAspect="1"/>
          </p:cNvGraphicFramePr>
          <p:nvPr>
            <p:extLst>
              <p:ext uri="{D42A27DB-BD31-4B8C-83A1-F6EECF244321}">
                <p14:modId xmlns:p14="http://schemas.microsoft.com/office/powerpoint/2010/main" val="276143438"/>
              </p:ext>
            </p:extLst>
          </p:nvPr>
        </p:nvGraphicFramePr>
        <p:xfrm>
          <a:off x="5327650" y="3379788"/>
          <a:ext cx="1930400" cy="673100"/>
        </p:xfrm>
        <a:graphic>
          <a:graphicData uri="http://schemas.openxmlformats.org/presentationml/2006/ole">
            <mc:AlternateContent xmlns:mc="http://schemas.openxmlformats.org/markup-compatibility/2006">
              <mc:Choice xmlns:v="urn:schemas-microsoft-com:vml" Requires="v">
                <p:oleObj spid="_x0000_s242406" name="Equation" r:id="rId24" imgW="1930400" imgH="673100" progId="Equation.3">
                  <p:embed/>
                </p:oleObj>
              </mc:Choice>
              <mc:Fallback>
                <p:oleObj name="Equation" r:id="rId24" imgW="1930400" imgH="673100"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327650" y="3379788"/>
                        <a:ext cx="1930400" cy="673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8" name="Picture 27"/>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489821" y="3950888"/>
            <a:ext cx="1067409" cy="562093"/>
          </a:xfrm>
          <a:prstGeom prst="rect">
            <a:avLst/>
          </a:prstGeom>
        </p:spPr>
      </p:pic>
      <p:sp>
        <p:nvSpPr>
          <p:cNvPr id="10" name="Content Placeholder 9"/>
          <p:cNvSpPr>
            <a:spLocks noGrp="1"/>
          </p:cNvSpPr>
          <p:nvPr>
            <p:ph idx="17"/>
          </p:nvPr>
        </p:nvSpPr>
        <p:spPr>
          <a:xfrm>
            <a:off x="4648200" y="4525596"/>
            <a:ext cx="4038600" cy="1909839"/>
          </a:xfrm>
        </p:spPr>
        <p:txBody>
          <a:bodyPr/>
          <a:lstStyle/>
          <a:p>
            <a:pPr>
              <a:spcBef>
                <a:spcPct val="50000"/>
              </a:spcBef>
            </a:pPr>
            <a:r>
              <a:rPr lang="en-US" altLang="en-US" sz="1800" b="1" dirty="0">
                <a:solidFill>
                  <a:srgbClr val="C00000"/>
                </a:solidFill>
              </a:rPr>
              <a:t>Reflect and Think:</a:t>
            </a:r>
          </a:p>
          <a:p>
            <a:pPr marL="292608" indent="-292608">
              <a:spcBef>
                <a:spcPct val="50000"/>
              </a:spcBef>
              <a:buFontTx/>
              <a:buChar char="•"/>
            </a:pPr>
            <a:r>
              <a:rPr lang="en-US" altLang="en-US" sz="1800" dirty="0"/>
              <a:t>This is the same answer obtained in Sample Prob. 16.6 by first dealing directly with force and acceleration and then applying kinematic relationships.</a:t>
            </a:r>
          </a:p>
        </p:txBody>
      </p:sp>
    </p:spTree>
    <p:extLst>
      <p:ext uri="{BB962C8B-B14F-4D97-AF65-F5344CB8AC3E}">
        <p14:creationId xmlns:p14="http://schemas.microsoft.com/office/powerpoint/2010/main" val="12912918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70560"/>
          </a:xfrm>
        </p:spPr>
        <p:txBody>
          <a:bodyPr/>
          <a:lstStyle/>
          <a:p>
            <a:r>
              <a:rPr lang="en-US" altLang="en-US" sz="4000" b="1" dirty="0">
                <a:ea typeface="ＭＳ Ｐゴシック" pitchFamily="34" charset="-128"/>
              </a:rPr>
              <a:t>Sample Problem 17.9 </a:t>
            </a:r>
            <a:r>
              <a:rPr lang="en-US" altLang="en-US" sz="1000" dirty="0">
                <a:ea typeface="ＭＳ Ｐゴシック" pitchFamily="34" charset="-128"/>
              </a:rPr>
              <a:t>1</a:t>
            </a:r>
            <a:endParaRPr lang="en-US" sz="1000" dirty="0"/>
          </a:p>
        </p:txBody>
      </p:sp>
      <p:pic>
        <p:nvPicPr>
          <p:cNvPr id="17" name="Picture 3" descr="msotw9_temp0"/>
          <p:cNvPicPr>
            <a:picLocks noChangeAspect="1" noChangeArrowheads="1"/>
          </p:cNvPicPr>
          <p:nvPr/>
        </p:nvPicPr>
        <p:blipFill>
          <a:blip r:embed="rId3"/>
          <a:stretch>
            <a:fillRect/>
          </a:stretch>
        </p:blipFill>
        <p:spPr bwMode="auto">
          <a:xfrm>
            <a:off x="1066617" y="969966"/>
            <a:ext cx="2390851" cy="2431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4"/>
          <p:cNvSpPr txBox="1">
            <a:spLocks noChangeArrowheads="1"/>
          </p:cNvSpPr>
          <p:nvPr/>
        </p:nvSpPr>
        <p:spPr bwMode="auto">
          <a:xfrm>
            <a:off x="307975" y="3421063"/>
            <a:ext cx="4275138"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Two solid spheres (radius = 100 mm, </a:t>
            </a:r>
            <a:b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b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m</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 1 kg) are mounted on a spinning  horizontal rod (	</a:t>
            </a:r>
            <a:r>
              <a:rPr kumimoji="0" lang="en-US" altLang="en-US" sz="2000" b="0" i="0" u="none" strike="noStrike" kern="0" cap="none" spc="0" normalizeH="0" baseline="30000" noProof="0" dirty="0">
                <a:ln>
                  <a:noFill/>
                </a:ln>
                <a:solidFill>
                  <a:srgbClr val="000000"/>
                </a:solidFill>
                <a:effectLst/>
                <a:uLnTx/>
                <a:uFillTx/>
                <a:latin typeface="Times New Roman" pitchFamily="18" charset="0"/>
                <a:ea typeface="ＭＳ Ｐゴシック" pitchFamily="34" charset="-128"/>
              </a:rPr>
              <a:t> </a:t>
            </a:r>
            <a:br>
              <a:rPr kumimoji="0" lang="en-US" altLang="en-US" sz="2000" b="0" i="0" u="none" strike="noStrike" kern="0" cap="none" spc="0" normalizeH="0" baseline="30000" noProof="0" dirty="0">
                <a:ln>
                  <a:noFill/>
                </a:ln>
                <a:solidFill>
                  <a:srgbClr val="000000"/>
                </a:solidFill>
                <a:effectLst/>
                <a:uLnTx/>
                <a:uFillTx/>
                <a:latin typeface="Times New Roman" pitchFamily="18" charset="0"/>
                <a:ea typeface="ＭＳ Ｐゴシック" pitchFamily="34" charset="-128"/>
              </a:rPr>
            </a:br>
            <a:r>
              <a:rPr kumimoji="0" lang="en-US" altLang="en-US" sz="2000" b="0" i="1" u="none" strike="noStrike" kern="0" cap="none" spc="0" normalizeH="0" baseline="0" noProof="0" dirty="0">
                <a:ln>
                  <a:noFill/>
                </a:ln>
                <a:solidFill>
                  <a:srgbClr val="000000"/>
                </a:solidFill>
                <a:effectLst/>
                <a:uLnTx/>
                <a:uFillTx/>
                <a:latin typeface="Symbol" pitchFamily="18" charset="2"/>
                <a:ea typeface="ＭＳ Ｐゴシック" pitchFamily="34" charset="-128"/>
              </a:rPr>
              <a:t>w</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 6 rad/sec) as shown.  The balls are held together by a string which is suddenly cut.  Determine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angular velocity of the rod after the balls have moved to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and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B’</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and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b</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the energy lost due to the plastic impact of the spheres and stops.</a:t>
            </a:r>
          </a:p>
        </p:txBody>
      </p:sp>
      <p:graphicFrame>
        <p:nvGraphicFramePr>
          <p:cNvPr id="19" name="Object 2"/>
          <p:cNvGraphicFramePr>
            <a:graphicFrameLocks noChangeAspect="1"/>
          </p:cNvGraphicFramePr>
          <p:nvPr/>
        </p:nvGraphicFramePr>
        <p:xfrm>
          <a:off x="1987550" y="4044950"/>
          <a:ext cx="1689100" cy="381000"/>
        </p:xfrm>
        <a:graphic>
          <a:graphicData uri="http://schemas.openxmlformats.org/presentationml/2006/ole">
            <mc:AlternateContent xmlns:mc="http://schemas.openxmlformats.org/markup-compatibility/2006">
              <mc:Choice xmlns:v="urn:schemas-microsoft-com:vml" Requires="v">
                <p:oleObj spid="_x0000_s203093" name="Equation" r:id="rId4" imgW="1688760" imgH="380880" progId="Equation.DSMT4">
                  <p:embed/>
                </p:oleObj>
              </mc:Choice>
              <mc:Fallback>
                <p:oleObj name="Equation" r:id="rId4" imgW="1688760" imgH="38088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7550" y="4044950"/>
                        <a:ext cx="16891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Text Box 7"/>
          <p:cNvSpPr txBox="1">
            <a:spLocks noChangeArrowheads="1"/>
          </p:cNvSpPr>
          <p:nvPr/>
        </p:nvSpPr>
        <p:spPr bwMode="auto">
          <a:xfrm>
            <a:off x="4524375" y="962025"/>
            <a:ext cx="4570413" cy="176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66688" indent="-166688"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lvl="0" eaLnBrk="1" hangingPunct="1">
              <a:spcBef>
                <a:spcPct val="50000"/>
              </a:spcBef>
            </a:pPr>
            <a:r>
              <a:rPr lang="en-US" altLang="en-US" sz="2000" b="1" dirty="0">
                <a:solidFill>
                  <a:srgbClr val="C00000"/>
                </a:solidFill>
              </a:rPr>
              <a:t>Strategy:</a:t>
            </a:r>
            <a:endParaRPr kumimoji="0" lang="en-US" altLang="en-US" sz="20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166688" marR="0" lvl="0" indent="-166688"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Observing that none of the external forces produce a moment about the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y</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axis, the angular momentum is conserved.</a:t>
            </a:r>
          </a:p>
        </p:txBody>
      </p:sp>
      <p:sp>
        <p:nvSpPr>
          <p:cNvPr id="21" name="Text Box 9"/>
          <p:cNvSpPr txBox="1">
            <a:spLocks noChangeArrowheads="1"/>
          </p:cNvSpPr>
          <p:nvPr/>
        </p:nvSpPr>
        <p:spPr bwMode="auto">
          <a:xfrm>
            <a:off x="4524375" y="2762250"/>
            <a:ext cx="461645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Equate the initial and final angular momenta.  Solve for the final angular velocity.</a:t>
            </a:r>
          </a:p>
        </p:txBody>
      </p:sp>
      <p:sp>
        <p:nvSpPr>
          <p:cNvPr id="22" name="Text Box 10"/>
          <p:cNvSpPr txBox="1">
            <a:spLocks noChangeArrowheads="1"/>
          </p:cNvSpPr>
          <p:nvPr/>
        </p:nvSpPr>
        <p:spPr bwMode="auto">
          <a:xfrm>
            <a:off x="4524375" y="3800475"/>
            <a:ext cx="4595813"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The energy lost due to the plastic impact is equal to the change in kinetic energy of the system.</a:t>
            </a:r>
          </a:p>
        </p:txBody>
      </p:sp>
    </p:spTree>
    <p:extLst>
      <p:ext uri="{BB962C8B-B14F-4D97-AF65-F5344CB8AC3E}">
        <p14:creationId xmlns:p14="http://schemas.microsoft.com/office/powerpoint/2010/main" val="33187235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utoUpdateAnimBg="0"/>
      <p:bldP spid="21" grpId="0" autoUpdateAnimBg="0"/>
      <p:bldP spid="22"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r>
              <a:rPr lang="en-US" altLang="en-US" sz="4000" b="1" dirty="0">
                <a:ea typeface="ＭＳ Ｐゴシック" pitchFamily="34" charset="-128"/>
              </a:rPr>
              <a:t>Sample Problem 17.9 </a:t>
            </a:r>
            <a:r>
              <a:rPr lang="en-US" altLang="en-US" sz="1000" dirty="0">
                <a:ea typeface="ＭＳ Ｐゴシック" pitchFamily="34" charset="-128"/>
              </a:rPr>
              <a:t>2</a:t>
            </a:r>
            <a:endParaRPr lang="en-US" sz="1000" dirty="0"/>
          </a:p>
        </p:txBody>
      </p:sp>
      <p:pic>
        <p:nvPicPr>
          <p:cNvPr id="16" name="Picture 4"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993775"/>
            <a:ext cx="5794375" cy="216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Box 5"/>
          <p:cNvSpPr txBox="1">
            <a:spLocks noChangeArrowheads="1"/>
          </p:cNvSpPr>
          <p:nvPr/>
        </p:nvSpPr>
        <p:spPr bwMode="auto">
          <a:xfrm>
            <a:off x="712788" y="3027363"/>
            <a:ext cx="46894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Sys Momenta</a:t>
            </a:r>
            <a:r>
              <a:rPr kumimoji="0" lang="en-US" altLang="en-US" sz="1800" b="0" i="0"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rPr>
              <a:t>1</a:t>
            </a: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 </a:t>
            </a:r>
            <a:r>
              <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Sys Ext Imp</a:t>
            </a:r>
            <a:r>
              <a:rPr kumimoji="0" lang="en-US" altLang="en-US" sz="1800" b="0" i="0"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rPr>
              <a:t>1-2 </a:t>
            </a: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t>
            </a:r>
            <a:r>
              <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Sys Momenta</a:t>
            </a:r>
            <a:r>
              <a:rPr kumimoji="0" lang="en-US" altLang="en-US" sz="1800" b="0" i="0"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rPr>
              <a:t>2</a:t>
            </a:r>
          </a:p>
        </p:txBody>
      </p:sp>
      <p:graphicFrame>
        <p:nvGraphicFramePr>
          <p:cNvPr id="19" name="Object 2"/>
          <p:cNvGraphicFramePr>
            <a:graphicFrameLocks noChangeAspect="1"/>
          </p:cNvGraphicFramePr>
          <p:nvPr/>
        </p:nvGraphicFramePr>
        <p:xfrm>
          <a:off x="301625" y="3529013"/>
          <a:ext cx="5943600" cy="330200"/>
        </p:xfrm>
        <a:graphic>
          <a:graphicData uri="http://schemas.openxmlformats.org/presentationml/2006/ole">
            <mc:AlternateContent xmlns:mc="http://schemas.openxmlformats.org/markup-compatibility/2006">
              <mc:Choice xmlns:v="urn:schemas-microsoft-com:vml" Requires="v">
                <p:oleObj spid="_x0000_s237182" name="Equation" r:id="rId4" imgW="5943600" imgH="330200" progId="Equation.3">
                  <p:embed/>
                </p:oleObj>
              </mc:Choice>
              <mc:Fallback>
                <p:oleObj name="Equation" r:id="rId4" imgW="5943600" imgH="330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625" y="3529013"/>
                        <a:ext cx="59436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Text Box 7"/>
          <p:cNvSpPr txBox="1">
            <a:spLocks noChangeArrowheads="1"/>
          </p:cNvSpPr>
          <p:nvPr/>
        </p:nvSpPr>
        <p:spPr bwMode="auto">
          <a:xfrm>
            <a:off x="5904411" y="914400"/>
            <a:ext cx="3239589" cy="180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66688" indent="-166688"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lvl="0" eaLnBrk="1" hangingPunct="1">
              <a:spcBef>
                <a:spcPct val="50000"/>
              </a:spcBef>
            </a:pPr>
            <a:r>
              <a:rPr lang="en-US" altLang="en-US" b="1" dirty="0">
                <a:solidFill>
                  <a:srgbClr val="C00000"/>
                </a:solidFill>
              </a:rPr>
              <a:t>Modeling and Analysis:</a:t>
            </a:r>
            <a:endParaRPr kumimoji="0" lang="en-US" altLang="en-US" sz="18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166688" marR="0" lvl="0" indent="-166688" defTabSz="914400" eaLnBrk="1" fontAlgn="auto" latinLnBrk="0" hangingPunct="1">
              <a:lnSpc>
                <a:spcPct val="100000"/>
              </a:lnSpc>
              <a:spcBef>
                <a:spcPct val="20000"/>
              </a:spcBef>
              <a:spcAft>
                <a:spcPts val="0"/>
              </a:spcAft>
              <a:buClrTx/>
              <a:buSzTx/>
              <a:buFontTx/>
              <a:buChar char="•"/>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Observing that none of the external forces produce a moment about the </a:t>
            </a:r>
            <a:r>
              <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y</a:t>
            </a: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axis, the angular momentum is conserved.</a:t>
            </a:r>
          </a:p>
        </p:txBody>
      </p:sp>
      <p:sp>
        <p:nvSpPr>
          <p:cNvPr id="21" name="Text Box 8"/>
          <p:cNvSpPr txBox="1">
            <a:spLocks noChangeArrowheads="1"/>
          </p:cNvSpPr>
          <p:nvPr/>
        </p:nvSpPr>
        <p:spPr bwMode="auto">
          <a:xfrm>
            <a:off x="5904411" y="2643188"/>
            <a:ext cx="3238002"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Equate the initial and final angular momenta.  Solve for the final angular velocity.</a:t>
            </a:r>
          </a:p>
        </p:txBody>
      </p:sp>
      <p:graphicFrame>
        <p:nvGraphicFramePr>
          <p:cNvPr id="22" name="Object 3"/>
          <p:cNvGraphicFramePr>
            <a:graphicFrameLocks noChangeAspect="1"/>
          </p:cNvGraphicFramePr>
          <p:nvPr/>
        </p:nvGraphicFramePr>
        <p:xfrm>
          <a:off x="908050" y="5248275"/>
          <a:ext cx="3898900" cy="393700"/>
        </p:xfrm>
        <a:graphic>
          <a:graphicData uri="http://schemas.openxmlformats.org/presentationml/2006/ole">
            <mc:AlternateContent xmlns:mc="http://schemas.openxmlformats.org/markup-compatibility/2006">
              <mc:Choice xmlns:v="urn:schemas-microsoft-com:vml" Requires="v">
                <p:oleObj spid="_x0000_s237183" name="Equation" r:id="rId6" imgW="3898800" imgH="393480" progId="Equation.DSMT4">
                  <p:embed/>
                </p:oleObj>
              </mc:Choice>
              <mc:Fallback>
                <p:oleObj name="Equation" r:id="rId6" imgW="3898800" imgH="39348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8050" y="5248275"/>
                        <a:ext cx="3898900"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Object 4"/>
          <p:cNvGraphicFramePr>
            <a:graphicFrameLocks noChangeAspect="1"/>
          </p:cNvGraphicFramePr>
          <p:nvPr/>
        </p:nvGraphicFramePr>
        <p:xfrm>
          <a:off x="798195" y="5690870"/>
          <a:ext cx="3898900" cy="825500"/>
        </p:xfrm>
        <a:graphic>
          <a:graphicData uri="http://schemas.openxmlformats.org/presentationml/2006/ole">
            <mc:AlternateContent xmlns:mc="http://schemas.openxmlformats.org/markup-compatibility/2006">
              <mc:Choice xmlns:v="urn:schemas-microsoft-com:vml" Requires="v">
                <p:oleObj spid="_x0000_s237184" name="Equation" r:id="rId8" imgW="3898800" imgH="825480" progId="Equation.DSMT4">
                  <p:embed/>
                </p:oleObj>
              </mc:Choice>
              <mc:Fallback>
                <p:oleObj name="Equation" r:id="rId8" imgW="3898800" imgH="82548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8195" y="5690870"/>
                        <a:ext cx="3898900" cy="825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Object 5"/>
          <p:cNvGraphicFramePr>
            <a:graphicFrameLocks noChangeAspect="1"/>
          </p:cNvGraphicFramePr>
          <p:nvPr/>
        </p:nvGraphicFramePr>
        <p:xfrm>
          <a:off x="319088" y="3938588"/>
          <a:ext cx="2438400" cy="762000"/>
        </p:xfrm>
        <a:graphic>
          <a:graphicData uri="http://schemas.openxmlformats.org/presentationml/2006/ole">
            <mc:AlternateContent xmlns:mc="http://schemas.openxmlformats.org/markup-compatibility/2006">
              <mc:Choice xmlns:v="urn:schemas-microsoft-com:vml" Requires="v">
                <p:oleObj spid="_x0000_s237185" name="Equation" r:id="rId10" imgW="2438400" imgH="762000" progId="Equation.3">
                  <p:embed/>
                </p:oleObj>
              </mc:Choice>
              <mc:Fallback>
                <p:oleObj name="Equation" r:id="rId10" imgW="2438400" imgH="7620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9088" y="3938588"/>
                        <a:ext cx="24384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5" name="Group 20"/>
          <p:cNvGrpSpPr>
            <a:grpSpLocks/>
          </p:cNvGrpSpPr>
          <p:nvPr/>
        </p:nvGrpSpPr>
        <p:grpSpPr bwMode="auto">
          <a:xfrm>
            <a:off x="357188" y="4775200"/>
            <a:ext cx="3027363" cy="354013"/>
            <a:chOff x="225" y="3008"/>
            <a:chExt cx="1907" cy="223"/>
          </a:xfrm>
        </p:grpSpPr>
        <p:graphicFrame>
          <p:nvGraphicFramePr>
            <p:cNvPr id="26" name="Object 8"/>
            <p:cNvGraphicFramePr>
              <a:graphicFrameLocks noChangeAspect="1"/>
            </p:cNvGraphicFramePr>
            <p:nvPr/>
          </p:nvGraphicFramePr>
          <p:xfrm>
            <a:off x="225" y="3047"/>
            <a:ext cx="696" cy="184"/>
          </p:xfrm>
          <a:graphic>
            <a:graphicData uri="http://schemas.openxmlformats.org/presentationml/2006/ole">
              <mc:AlternateContent xmlns:mc="http://schemas.openxmlformats.org/markup-compatibility/2006">
                <mc:Choice xmlns:v="urn:schemas-microsoft-com:vml" Requires="v">
                  <p:oleObj spid="_x0000_s237186" name="Equation" r:id="rId12" imgW="1104900" imgH="292100" progId="Equation.3">
                    <p:embed/>
                  </p:oleObj>
                </mc:Choice>
                <mc:Fallback>
                  <p:oleObj name="Equation" r:id="rId12" imgW="1104900" imgH="2921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5" y="3047"/>
                          <a:ext cx="696" cy="1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Object 9"/>
            <p:cNvGraphicFramePr>
              <a:graphicFrameLocks noChangeAspect="1"/>
            </p:cNvGraphicFramePr>
            <p:nvPr/>
          </p:nvGraphicFramePr>
          <p:xfrm>
            <a:off x="1212" y="3008"/>
            <a:ext cx="920" cy="216"/>
          </p:xfrm>
          <a:graphic>
            <a:graphicData uri="http://schemas.openxmlformats.org/presentationml/2006/ole">
              <mc:AlternateContent xmlns:mc="http://schemas.openxmlformats.org/markup-compatibility/2006">
                <mc:Choice xmlns:v="urn:schemas-microsoft-com:vml" Requires="v">
                  <p:oleObj spid="_x0000_s237187" name="Equation" r:id="rId14" imgW="1460160" imgH="342720" progId="Equation.DSMT4">
                    <p:embed/>
                  </p:oleObj>
                </mc:Choice>
                <mc:Fallback>
                  <p:oleObj name="Equation" r:id="rId14" imgW="1460160" imgH="34272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12" y="3008"/>
                          <a:ext cx="920" cy="2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8" name="Group 19"/>
          <p:cNvGrpSpPr>
            <a:grpSpLocks/>
          </p:cNvGrpSpPr>
          <p:nvPr/>
        </p:nvGrpSpPr>
        <p:grpSpPr bwMode="auto">
          <a:xfrm>
            <a:off x="7065963" y="6045200"/>
            <a:ext cx="1662112" cy="368300"/>
            <a:chOff x="2005" y="2573"/>
            <a:chExt cx="1047" cy="232"/>
          </a:xfrm>
        </p:grpSpPr>
        <p:grpSp>
          <p:nvGrpSpPr>
            <p:cNvPr id="29" name="Group 16"/>
            <p:cNvGrpSpPr>
              <a:grpSpLocks/>
            </p:cNvGrpSpPr>
            <p:nvPr/>
          </p:nvGrpSpPr>
          <p:grpSpPr bwMode="auto">
            <a:xfrm>
              <a:off x="2040" y="2597"/>
              <a:ext cx="994" cy="184"/>
              <a:chOff x="2044" y="2592"/>
              <a:chExt cx="994" cy="184"/>
            </a:xfrm>
          </p:grpSpPr>
          <p:graphicFrame>
            <p:nvGraphicFramePr>
              <p:cNvPr id="31" name="Object 6"/>
              <p:cNvGraphicFramePr>
                <a:graphicFrameLocks noChangeAspect="1"/>
              </p:cNvGraphicFramePr>
              <p:nvPr/>
            </p:nvGraphicFramePr>
            <p:xfrm>
              <a:off x="2044" y="2592"/>
              <a:ext cx="888" cy="184"/>
            </p:xfrm>
            <a:graphic>
              <a:graphicData uri="http://schemas.openxmlformats.org/presentationml/2006/ole">
                <mc:AlternateContent xmlns:mc="http://schemas.openxmlformats.org/markup-compatibility/2006">
                  <mc:Choice xmlns:v="urn:schemas-microsoft-com:vml" Requires="v">
                    <p:oleObj spid="_x0000_s237188" name="Equation" r:id="rId16" imgW="1409400" imgH="291960" progId="Equation.DSMT4">
                      <p:embed/>
                    </p:oleObj>
                  </mc:Choice>
                  <mc:Fallback>
                    <p:oleObj name="Equation" r:id="rId16" imgW="1409400" imgH="29196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044" y="2592"/>
                            <a:ext cx="888" cy="1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 name="Object 7"/>
              <p:cNvGraphicFramePr>
                <a:graphicFrameLocks noChangeAspect="1"/>
              </p:cNvGraphicFramePr>
              <p:nvPr/>
            </p:nvGraphicFramePr>
            <p:xfrm>
              <a:off x="2960" y="2603"/>
              <a:ext cx="78" cy="162"/>
            </p:xfrm>
            <a:graphic>
              <a:graphicData uri="http://schemas.openxmlformats.org/presentationml/2006/ole">
                <mc:AlternateContent xmlns:mc="http://schemas.openxmlformats.org/markup-compatibility/2006">
                  <mc:Choice xmlns:v="urn:schemas-microsoft-com:vml" Requires="v">
                    <p:oleObj spid="_x0000_s237189" name="Bitmap Image" r:id="rId18" imgW="123842" imgH="257007" progId="PBrush">
                      <p:embed/>
                    </p:oleObj>
                  </mc:Choice>
                  <mc:Fallback>
                    <p:oleObj name="Bitmap Image" r:id="rId18" imgW="123842" imgH="257007" progId="PBrush">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60" y="2603"/>
                            <a:ext cx="78" cy="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30" name="Rectangle 18"/>
            <p:cNvSpPr>
              <a:spLocks noChangeArrowheads="1"/>
            </p:cNvSpPr>
            <p:nvPr/>
          </p:nvSpPr>
          <p:spPr bwMode="auto">
            <a:xfrm>
              <a:off x="2005" y="2573"/>
              <a:ext cx="1047" cy="23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endParaRPr>
            </a:p>
          </p:txBody>
        </p:sp>
      </p:grpSp>
    </p:spTree>
    <p:extLst>
      <p:ext uri="{BB962C8B-B14F-4D97-AF65-F5344CB8AC3E}">
        <p14:creationId xmlns:p14="http://schemas.microsoft.com/office/powerpoint/2010/main" val="16851383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70560"/>
          </a:xfrm>
        </p:spPr>
        <p:txBody>
          <a:bodyPr/>
          <a:lstStyle/>
          <a:p>
            <a:r>
              <a:rPr lang="en-US" altLang="en-US" sz="4000" b="1" dirty="0">
                <a:solidFill>
                  <a:srgbClr val="AD0B1E"/>
                </a:solidFill>
                <a:ea typeface="ＭＳ Ｐゴシック" pitchFamily="34" charset="-128"/>
              </a:rPr>
              <a:t>Principle of Work and Energy</a:t>
            </a:r>
            <a:endParaRPr lang="en-IN" sz="1000" b="1" dirty="0">
              <a:solidFill>
                <a:srgbClr val="AD0B1E"/>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4394239"/>
            <a:ext cx="2918622" cy="1989542"/>
          </a:xfrm>
          <a:prstGeom prst="rect">
            <a:avLst/>
          </a:prstGeom>
        </p:spPr>
      </p:pic>
      <p:sp>
        <p:nvSpPr>
          <p:cNvPr id="20" name="Content Placeholder 19"/>
          <p:cNvSpPr>
            <a:spLocks noGrp="1"/>
          </p:cNvSpPr>
          <p:nvPr>
            <p:ph idx="1"/>
          </p:nvPr>
        </p:nvSpPr>
        <p:spPr>
          <a:xfrm>
            <a:off x="457200" y="990600"/>
            <a:ext cx="6096000" cy="457200"/>
          </a:xfrm>
        </p:spPr>
        <p:txBody>
          <a:bodyPr/>
          <a:lstStyle/>
          <a:p>
            <a:pPr>
              <a:spcBef>
                <a:spcPct val="50000"/>
              </a:spcBef>
            </a:pPr>
            <a:r>
              <a:rPr lang="en-US" altLang="en-US" dirty="0"/>
              <a:t>Work and kinetic energy are scalar quantities.</a:t>
            </a:r>
          </a:p>
        </p:txBody>
      </p:sp>
      <p:sp>
        <p:nvSpPr>
          <p:cNvPr id="21" name="Content Placeholder 20"/>
          <p:cNvSpPr>
            <a:spLocks noGrp="1"/>
          </p:cNvSpPr>
          <p:nvPr>
            <p:ph idx="13"/>
          </p:nvPr>
        </p:nvSpPr>
        <p:spPr>
          <a:xfrm>
            <a:off x="457200" y="1600200"/>
            <a:ext cx="8305800" cy="460057"/>
          </a:xfrm>
        </p:spPr>
        <p:txBody>
          <a:bodyPr/>
          <a:lstStyle/>
          <a:p>
            <a:pPr marL="292608" indent="-292608">
              <a:spcBef>
                <a:spcPct val="50000"/>
              </a:spcBef>
              <a:buFontTx/>
              <a:buChar char="•"/>
            </a:pPr>
            <a:r>
              <a:rPr lang="en-US" altLang="en-US" sz="2000" dirty="0"/>
              <a:t>Assume that the rigid body is made of a large number of particles.</a:t>
            </a:r>
          </a:p>
        </p:txBody>
      </p:sp>
      <p:graphicFrame>
        <p:nvGraphicFramePr>
          <p:cNvPr id="16" name="Object 2"/>
          <p:cNvGraphicFramePr>
            <a:graphicFrameLocks noChangeAspect="1"/>
          </p:cNvGraphicFramePr>
          <p:nvPr>
            <p:extLst>
              <p:ext uri="{D42A27DB-BD31-4B8C-83A1-F6EECF244321}">
                <p14:modId xmlns:p14="http://schemas.microsoft.com/office/powerpoint/2010/main" val="2333159120"/>
              </p:ext>
            </p:extLst>
          </p:nvPr>
        </p:nvGraphicFramePr>
        <p:xfrm>
          <a:off x="2758643" y="2224629"/>
          <a:ext cx="1420091" cy="300182"/>
        </p:xfrm>
        <a:graphic>
          <a:graphicData uri="http://schemas.openxmlformats.org/presentationml/2006/ole">
            <mc:AlternateContent xmlns:mc="http://schemas.openxmlformats.org/markup-compatibility/2006">
              <mc:Choice xmlns:v="urn:schemas-microsoft-com:vml" Requires="v">
                <p:oleObj spid="_x0000_s225724" name="Equation" r:id="rId4" imgW="1562100" imgH="330200" progId="Equation.3">
                  <p:embed/>
                </p:oleObj>
              </mc:Choice>
              <mc:Fallback>
                <p:oleObj name="Equation" r:id="rId4" imgW="1562100" imgH="330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8643" y="2224629"/>
                        <a:ext cx="1420091" cy="300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3"/>
          <p:cNvGraphicFramePr>
            <a:graphicFrameLocks noChangeAspect="1"/>
          </p:cNvGraphicFramePr>
          <p:nvPr>
            <p:extLst>
              <p:ext uri="{D42A27DB-BD31-4B8C-83A1-F6EECF244321}">
                <p14:modId xmlns:p14="http://schemas.microsoft.com/office/powerpoint/2010/main" val="1280715287"/>
              </p:ext>
            </p:extLst>
          </p:nvPr>
        </p:nvGraphicFramePr>
        <p:xfrm>
          <a:off x="1066800" y="2882900"/>
          <a:ext cx="825500" cy="317500"/>
        </p:xfrm>
        <a:graphic>
          <a:graphicData uri="http://schemas.openxmlformats.org/presentationml/2006/ole">
            <mc:AlternateContent xmlns:mc="http://schemas.openxmlformats.org/markup-compatibility/2006">
              <mc:Choice xmlns:v="urn:schemas-microsoft-com:vml" Requires="v">
                <p:oleObj spid="_x0000_s225725" name="Equation" r:id="rId6" imgW="825142" imgH="317362" progId="Equation.3">
                  <p:embed/>
                </p:oleObj>
              </mc:Choice>
              <mc:Fallback>
                <p:oleObj name="Equation" r:id="rId6" imgW="825142" imgH="317362"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6800" y="2882900"/>
                        <a:ext cx="8255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4"/>
          <p:cNvGraphicFramePr>
            <a:graphicFrameLocks noChangeAspect="1"/>
          </p:cNvGraphicFramePr>
          <p:nvPr>
            <p:extLst>
              <p:ext uri="{D42A27DB-BD31-4B8C-83A1-F6EECF244321}">
                <p14:modId xmlns:p14="http://schemas.microsoft.com/office/powerpoint/2010/main" val="3796770165"/>
              </p:ext>
            </p:extLst>
          </p:nvPr>
        </p:nvGraphicFramePr>
        <p:xfrm>
          <a:off x="1066800" y="3708400"/>
          <a:ext cx="838200" cy="330200"/>
        </p:xfrm>
        <a:graphic>
          <a:graphicData uri="http://schemas.openxmlformats.org/presentationml/2006/ole">
            <mc:AlternateContent xmlns:mc="http://schemas.openxmlformats.org/markup-compatibility/2006">
              <mc:Choice xmlns:v="urn:schemas-microsoft-com:vml" Requires="v">
                <p:oleObj spid="_x0000_s225726" name="Equation" r:id="rId8" imgW="838200" imgH="330200" progId="Equation.DSMT4">
                  <p:embed/>
                </p:oleObj>
              </mc:Choice>
              <mc:Fallback>
                <p:oleObj name="Equation" r:id="rId8" imgW="838200" imgH="3302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6800" y="3708400"/>
                        <a:ext cx="8382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Content Placeholder 21"/>
          <p:cNvSpPr>
            <a:spLocks noGrp="1"/>
          </p:cNvSpPr>
          <p:nvPr>
            <p:ph idx="14"/>
          </p:nvPr>
        </p:nvSpPr>
        <p:spPr>
          <a:xfrm>
            <a:off x="2133600" y="2819400"/>
            <a:ext cx="4114800" cy="1482325"/>
          </a:xfrm>
        </p:spPr>
        <p:txBody>
          <a:bodyPr/>
          <a:lstStyle/>
          <a:p>
            <a:pPr>
              <a:spcBef>
                <a:spcPct val="50000"/>
              </a:spcBef>
            </a:pPr>
            <a:r>
              <a:rPr lang="en-US" altLang="en-US" sz="2000" dirty="0"/>
              <a:t>initial and final total kinetic energy of particles forming body</a:t>
            </a:r>
          </a:p>
          <a:p>
            <a:r>
              <a:rPr lang="en-US" altLang="en-US" sz="2000" dirty="0"/>
              <a:t>total work of internal and external forces acting on particles of body.</a:t>
            </a:r>
          </a:p>
        </p:txBody>
      </p:sp>
      <p:sp>
        <p:nvSpPr>
          <p:cNvPr id="23" name="Content Placeholder 22"/>
          <p:cNvSpPr>
            <a:spLocks noGrp="1"/>
          </p:cNvSpPr>
          <p:nvPr>
            <p:ph idx="15"/>
          </p:nvPr>
        </p:nvSpPr>
        <p:spPr>
          <a:xfrm>
            <a:off x="457200" y="4797743"/>
            <a:ext cx="4724400" cy="691515"/>
          </a:xfrm>
        </p:spPr>
        <p:txBody>
          <a:bodyPr/>
          <a:lstStyle/>
          <a:p>
            <a:r>
              <a:rPr lang="en-US" altLang="en-US" sz="2000" dirty="0"/>
              <a:t>Internal forces between particles </a:t>
            </a:r>
            <a:r>
              <a:rPr lang="en-US" altLang="en-US" sz="2000" i="1" dirty="0"/>
              <a:t>A</a:t>
            </a:r>
            <a:r>
              <a:rPr lang="en-US" altLang="en-US" sz="2000" dirty="0"/>
              <a:t> and </a:t>
            </a:r>
            <a:r>
              <a:rPr lang="en-US" altLang="en-US" sz="2000" i="1" dirty="0"/>
              <a:t>B</a:t>
            </a:r>
            <a:r>
              <a:rPr lang="en-US" altLang="en-US" sz="2000" dirty="0"/>
              <a:t> are equal and opposite.</a:t>
            </a:r>
          </a:p>
        </p:txBody>
      </p:sp>
      <p:sp>
        <p:nvSpPr>
          <p:cNvPr id="15" name="Content Placeholder 14"/>
          <p:cNvSpPr>
            <a:spLocks noGrp="1"/>
          </p:cNvSpPr>
          <p:nvPr>
            <p:ph idx="16"/>
          </p:nvPr>
        </p:nvSpPr>
        <p:spPr>
          <a:xfrm>
            <a:off x="457200" y="5633085"/>
            <a:ext cx="4724400" cy="691515"/>
          </a:xfrm>
        </p:spPr>
        <p:txBody>
          <a:bodyPr/>
          <a:lstStyle/>
          <a:p>
            <a:r>
              <a:rPr lang="en-US" altLang="en-US" sz="2000" dirty="0"/>
              <a:t>Therefore,</a:t>
            </a:r>
            <a:r>
              <a:rPr lang="en-US" altLang="en-US" sz="2000" i="1" dirty="0"/>
              <a:t> the net work of internal forces is zero.</a:t>
            </a:r>
            <a:endParaRPr lang="en-US" altLang="en-US" sz="2000" dirty="0"/>
          </a:p>
        </p:txBody>
      </p:sp>
    </p:spTree>
    <p:extLst>
      <p:ext uri="{BB962C8B-B14F-4D97-AF65-F5344CB8AC3E}">
        <p14:creationId xmlns:p14="http://schemas.microsoft.com/office/powerpoint/2010/main" val="5658645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P spid="22" grpId="0" build="p"/>
      <p:bldP spid="23" grpId="0" build="p"/>
      <p:bldP spid="15"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r>
              <a:rPr lang="en-US" altLang="en-US" sz="4000" b="1" dirty="0">
                <a:ea typeface="ＭＳ Ｐゴシック" pitchFamily="34" charset="-128"/>
              </a:rPr>
              <a:t>Sample Problem 17.9 </a:t>
            </a:r>
            <a:r>
              <a:rPr lang="en-US" altLang="en-US" sz="1000" dirty="0">
                <a:ea typeface="ＭＳ Ｐゴシック" pitchFamily="34" charset="-128"/>
              </a:rPr>
              <a:t>3</a:t>
            </a:r>
            <a:endParaRPr lang="en-US" sz="1000" dirty="0"/>
          </a:p>
        </p:txBody>
      </p:sp>
      <p:pic>
        <p:nvPicPr>
          <p:cNvPr id="16"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863" y="968375"/>
            <a:ext cx="5529262"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Box 18"/>
          <p:cNvSpPr txBox="1">
            <a:spLocks noChangeArrowheads="1"/>
          </p:cNvSpPr>
          <p:nvPr/>
        </p:nvSpPr>
        <p:spPr bwMode="auto">
          <a:xfrm>
            <a:off x="5772150" y="1150938"/>
            <a:ext cx="33718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The energy lost due to the plastic impact is equal to the change in kinetic energy of the system.</a:t>
            </a:r>
          </a:p>
        </p:txBody>
      </p:sp>
      <p:grpSp>
        <p:nvGrpSpPr>
          <p:cNvPr id="18" name="Group 20"/>
          <p:cNvGrpSpPr>
            <a:grpSpLocks/>
          </p:cNvGrpSpPr>
          <p:nvPr/>
        </p:nvGrpSpPr>
        <p:grpSpPr bwMode="auto">
          <a:xfrm>
            <a:off x="401638" y="3035299"/>
            <a:ext cx="4251325" cy="1225550"/>
            <a:chOff x="253" y="1912"/>
            <a:chExt cx="2678" cy="772"/>
          </a:xfrm>
        </p:grpSpPr>
        <p:graphicFrame>
          <p:nvGraphicFramePr>
            <p:cNvPr id="19" name="Object 5"/>
            <p:cNvGraphicFramePr>
              <a:graphicFrameLocks noChangeAspect="1"/>
            </p:cNvGraphicFramePr>
            <p:nvPr/>
          </p:nvGraphicFramePr>
          <p:xfrm>
            <a:off x="1899" y="2156"/>
            <a:ext cx="1032" cy="216"/>
          </p:xfrm>
          <a:graphic>
            <a:graphicData uri="http://schemas.openxmlformats.org/presentationml/2006/ole">
              <mc:AlternateContent xmlns:mc="http://schemas.openxmlformats.org/markup-compatibility/2006">
                <mc:Choice xmlns:v="urn:schemas-microsoft-com:vml" Requires="v">
                  <p:oleObj spid="_x0000_s251057" name="Equation" r:id="rId4" imgW="1638000" imgH="342720" progId="Equation.DSMT4">
                    <p:embed/>
                  </p:oleObj>
                </mc:Choice>
                <mc:Fallback>
                  <p:oleObj name="Equation" r:id="rId4" imgW="1638000" imgH="34272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9" y="2156"/>
                          <a:ext cx="1032" cy="2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6"/>
            <p:cNvGraphicFramePr>
              <a:graphicFrameLocks noChangeAspect="1"/>
            </p:cNvGraphicFramePr>
            <p:nvPr/>
          </p:nvGraphicFramePr>
          <p:xfrm>
            <a:off x="295" y="2468"/>
            <a:ext cx="1281" cy="216"/>
          </p:xfrm>
          <a:graphic>
            <a:graphicData uri="http://schemas.openxmlformats.org/presentationml/2006/ole">
              <mc:AlternateContent xmlns:mc="http://schemas.openxmlformats.org/markup-compatibility/2006">
                <mc:Choice xmlns:v="urn:schemas-microsoft-com:vml" Requires="v">
                  <p:oleObj spid="_x0000_s251058" name="Equation" r:id="rId6" imgW="2031840" imgH="342720" progId="Equation.DSMT4">
                    <p:embed/>
                  </p:oleObj>
                </mc:Choice>
                <mc:Fallback>
                  <p:oleObj name="Equation" r:id="rId6" imgW="2031840" imgH="34272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5" y="2468"/>
                          <a:ext cx="1281" cy="2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7"/>
            <p:cNvGraphicFramePr>
              <a:graphicFrameLocks noChangeAspect="1"/>
            </p:cNvGraphicFramePr>
            <p:nvPr/>
          </p:nvGraphicFramePr>
          <p:xfrm>
            <a:off x="253" y="1912"/>
            <a:ext cx="696" cy="184"/>
          </p:xfrm>
          <a:graphic>
            <a:graphicData uri="http://schemas.openxmlformats.org/presentationml/2006/ole">
              <mc:AlternateContent xmlns:mc="http://schemas.openxmlformats.org/markup-compatibility/2006">
                <mc:Choice xmlns:v="urn:schemas-microsoft-com:vml" Requires="v">
                  <p:oleObj spid="_x0000_s251059" name="Equation" r:id="rId8" imgW="1104900" imgH="292100" progId="Equation.3">
                    <p:embed/>
                  </p:oleObj>
                </mc:Choice>
                <mc:Fallback>
                  <p:oleObj name="Equation" r:id="rId8" imgW="1104900" imgH="2921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3" y="1912"/>
                          <a:ext cx="696" cy="1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8"/>
            <p:cNvGraphicFramePr>
              <a:graphicFrameLocks noChangeAspect="1"/>
            </p:cNvGraphicFramePr>
            <p:nvPr/>
          </p:nvGraphicFramePr>
          <p:xfrm>
            <a:off x="324" y="2156"/>
            <a:ext cx="920" cy="216"/>
          </p:xfrm>
          <a:graphic>
            <a:graphicData uri="http://schemas.openxmlformats.org/presentationml/2006/ole">
              <mc:AlternateContent xmlns:mc="http://schemas.openxmlformats.org/markup-compatibility/2006">
                <mc:Choice xmlns:v="urn:schemas-microsoft-com:vml" Requires="v">
                  <p:oleObj spid="_x0000_s251060" name="Equation" r:id="rId10" imgW="1460160" imgH="342720" progId="Equation.DSMT4">
                    <p:embed/>
                  </p:oleObj>
                </mc:Choice>
                <mc:Fallback>
                  <p:oleObj name="Equation" r:id="rId10" imgW="1460160" imgH="34272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4" y="2156"/>
                          <a:ext cx="920" cy="2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Object 9"/>
            <p:cNvGraphicFramePr>
              <a:graphicFrameLocks noChangeAspect="1"/>
            </p:cNvGraphicFramePr>
            <p:nvPr/>
          </p:nvGraphicFramePr>
          <p:xfrm>
            <a:off x="1856" y="1912"/>
            <a:ext cx="1040" cy="184"/>
          </p:xfrm>
          <a:graphic>
            <a:graphicData uri="http://schemas.openxmlformats.org/presentationml/2006/ole">
              <mc:AlternateContent xmlns:mc="http://schemas.openxmlformats.org/markup-compatibility/2006">
                <mc:Choice xmlns:v="urn:schemas-microsoft-com:vml" Requires="v">
                  <p:oleObj spid="_x0000_s251061" name="Equation" r:id="rId12" imgW="1650960" imgH="291960" progId="Equation.DSMT4">
                    <p:embed/>
                  </p:oleObj>
                </mc:Choice>
                <mc:Fallback>
                  <p:oleObj name="Equation" r:id="rId12" imgW="1650960" imgH="29196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56" y="1912"/>
                          <a:ext cx="1040" cy="1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Object 10"/>
            <p:cNvGraphicFramePr>
              <a:graphicFrameLocks noChangeAspect="1"/>
            </p:cNvGraphicFramePr>
            <p:nvPr/>
          </p:nvGraphicFramePr>
          <p:xfrm>
            <a:off x="1784" y="2468"/>
            <a:ext cx="1145" cy="216"/>
          </p:xfrm>
          <a:graphic>
            <a:graphicData uri="http://schemas.openxmlformats.org/presentationml/2006/ole">
              <mc:AlternateContent xmlns:mc="http://schemas.openxmlformats.org/markup-compatibility/2006">
                <mc:Choice xmlns:v="urn:schemas-microsoft-com:vml" Requires="v">
                  <p:oleObj spid="_x0000_s251062" name="Equation" r:id="rId14" imgW="1815840" imgH="342720" progId="Equation.DSMT4">
                    <p:embed/>
                  </p:oleObj>
                </mc:Choice>
                <mc:Fallback>
                  <p:oleObj name="Equation" r:id="rId14" imgW="1815840" imgH="34272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84" y="2468"/>
                          <a:ext cx="1145" cy="2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25" name="Object 2"/>
          <p:cNvGraphicFramePr>
            <a:graphicFrameLocks noChangeAspect="1"/>
          </p:cNvGraphicFramePr>
          <p:nvPr/>
        </p:nvGraphicFramePr>
        <p:xfrm>
          <a:off x="423863" y="4508500"/>
          <a:ext cx="5969000" cy="406400"/>
        </p:xfrm>
        <a:graphic>
          <a:graphicData uri="http://schemas.openxmlformats.org/presentationml/2006/ole">
            <mc:AlternateContent xmlns:mc="http://schemas.openxmlformats.org/markup-compatibility/2006">
              <mc:Choice xmlns:v="urn:schemas-microsoft-com:vml" Requires="v">
                <p:oleObj spid="_x0000_s251063" name="Equation" r:id="rId16" imgW="5969000" imgH="406400" progId="Equation.3">
                  <p:embed/>
                </p:oleObj>
              </mc:Choice>
              <mc:Fallback>
                <p:oleObj name="Equation" r:id="rId16" imgW="5969000" imgH="4064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23863" y="4508500"/>
                        <a:ext cx="59690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3"/>
          <p:cNvGraphicFramePr>
            <a:graphicFrameLocks noChangeAspect="1"/>
          </p:cNvGraphicFramePr>
          <p:nvPr/>
        </p:nvGraphicFramePr>
        <p:xfrm>
          <a:off x="427038" y="5200650"/>
          <a:ext cx="3022600" cy="1193800"/>
        </p:xfrm>
        <a:graphic>
          <a:graphicData uri="http://schemas.openxmlformats.org/presentationml/2006/ole">
            <mc:AlternateContent xmlns:mc="http://schemas.openxmlformats.org/markup-compatibility/2006">
              <mc:Choice xmlns:v="urn:schemas-microsoft-com:vml" Requires="v">
                <p:oleObj spid="_x0000_s251064" name="Equation" r:id="rId18" imgW="3022560" imgH="1193760" progId="Equation.DSMT4">
                  <p:embed/>
                </p:oleObj>
              </mc:Choice>
              <mc:Fallback>
                <p:oleObj name="Equation" r:id="rId18" imgW="3022560" imgH="1193760"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27038" y="5200650"/>
                        <a:ext cx="3022600" cy="1193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Object 4"/>
          <p:cNvGraphicFramePr>
            <a:graphicFrameLocks noChangeAspect="1"/>
          </p:cNvGraphicFramePr>
          <p:nvPr/>
        </p:nvGraphicFramePr>
        <p:xfrm>
          <a:off x="4616450" y="6134100"/>
          <a:ext cx="1257300" cy="228600"/>
        </p:xfrm>
        <a:graphic>
          <a:graphicData uri="http://schemas.openxmlformats.org/presentationml/2006/ole">
            <mc:AlternateContent xmlns:mc="http://schemas.openxmlformats.org/markup-compatibility/2006">
              <mc:Choice xmlns:v="urn:schemas-microsoft-com:vml" Requires="v">
                <p:oleObj spid="_x0000_s251065" name="Equation" r:id="rId20" imgW="1257120" imgH="228600" progId="Equation.DSMT4">
                  <p:embed/>
                </p:oleObj>
              </mc:Choice>
              <mc:Fallback>
                <p:oleObj name="Equation" r:id="rId20" imgW="1257120" imgH="228600"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616450" y="6134100"/>
                        <a:ext cx="1257300" cy="2286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7258091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r>
              <a:rPr lang="en-US" altLang="en-US" sz="4000" b="1" dirty="0">
                <a:ea typeface="ＭＳ Ｐゴシック" pitchFamily="34" charset="-128"/>
              </a:rPr>
              <a:t>Sample Problem 17.9 </a:t>
            </a:r>
            <a:r>
              <a:rPr lang="en-US" altLang="en-US" sz="1000" dirty="0">
                <a:ea typeface="ＭＳ Ｐゴシック" pitchFamily="34" charset="-128"/>
              </a:rPr>
              <a:t>4</a:t>
            </a:r>
            <a:endParaRPr lang="en-US" sz="1000" dirty="0"/>
          </a:p>
        </p:txBody>
      </p:sp>
      <p:pic>
        <p:nvPicPr>
          <p:cNvPr id="5" name="Picture 3"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688" y="969963"/>
            <a:ext cx="2524125" cy="254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7"/>
          <p:cNvSpPr txBox="1">
            <a:spLocks noChangeArrowheads="1"/>
          </p:cNvSpPr>
          <p:nvPr/>
        </p:nvSpPr>
        <p:spPr bwMode="auto">
          <a:xfrm>
            <a:off x="4524375" y="962025"/>
            <a:ext cx="4570413"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66688" indent="-166688"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lvl="0" eaLnBrk="1" hangingPunct="1">
              <a:spcBef>
                <a:spcPct val="50000"/>
              </a:spcBef>
            </a:pPr>
            <a:r>
              <a:rPr lang="en-US" altLang="en-US" sz="2000" b="1" dirty="0">
                <a:solidFill>
                  <a:srgbClr val="C00000"/>
                </a:solidFill>
              </a:rPr>
              <a:t>Reflect and Think:</a:t>
            </a:r>
            <a:endParaRPr kumimoji="0" lang="en-US" altLang="en-US" sz="20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342900" marR="0" lvl="0" indent="-342900" defTabSz="914400" eaLnBrk="0"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As expected, when the spheres move outward, the angular velocity of the system decreases. This is similar to an ice skater who throws her arms outward to reduce her angular speed.</a:t>
            </a:r>
            <a:endPar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endParaRPr>
          </a:p>
        </p:txBody>
      </p:sp>
      <p:pic>
        <p:nvPicPr>
          <p:cNvPr id="8" name="Picture 3" descr="msotw9_temp0"/>
          <p:cNvPicPr>
            <a:picLocks noChangeAspect="1" noChangeArrowheads="1"/>
          </p:cNvPicPr>
          <p:nvPr/>
        </p:nvPicPr>
        <p:blipFill>
          <a:blip r:embed="rId3"/>
          <a:stretch>
            <a:fillRect/>
          </a:stretch>
        </p:blipFill>
        <p:spPr bwMode="auto">
          <a:xfrm>
            <a:off x="1066617" y="1020766"/>
            <a:ext cx="2390851" cy="2431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5578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4348"/>
            <a:ext cx="8229600" cy="670560"/>
          </a:xfrm>
        </p:spPr>
        <p:txBody>
          <a:bodyPr/>
          <a:lstStyle/>
          <a:p>
            <a:r>
              <a:rPr lang="en-US" altLang="en-US" sz="4000" b="1" dirty="0">
                <a:ea typeface="ＭＳ Ｐゴシック" pitchFamily="34" charset="-128"/>
              </a:rPr>
              <a:t>Group Problem Solving </a:t>
            </a:r>
            <a:r>
              <a:rPr lang="en-US" altLang="en-US" sz="1000" dirty="0">
                <a:ea typeface="ＭＳ Ｐゴシック" pitchFamily="34" charset="-128"/>
              </a:rPr>
              <a:t>5</a:t>
            </a:r>
            <a:endParaRPr lang="en-US" sz="1000" dirty="0"/>
          </a:p>
        </p:txBody>
      </p:sp>
      <p:pic>
        <p:nvPicPr>
          <p:cNvPr id="11" name="Picture 3" descr="bee29230_p17-096"/>
          <p:cNvPicPr>
            <a:picLocks noChangeAspect="1" noChangeArrowheads="1"/>
          </p:cNvPicPr>
          <p:nvPr/>
        </p:nvPicPr>
        <p:blipFill>
          <a:blip r:embed="rId2">
            <a:extLst>
              <a:ext uri="{28A0092B-C50C-407E-A947-70E740481C1C}">
                <a14:useLocalDpi xmlns:a14="http://schemas.microsoft.com/office/drawing/2010/main" val="0"/>
              </a:ext>
            </a:extLst>
          </a:blip>
          <a:srcRect t="4747"/>
          <a:stretch>
            <a:fillRect/>
          </a:stretch>
        </p:blipFill>
        <p:spPr bwMode="auto">
          <a:xfrm>
            <a:off x="754063" y="996950"/>
            <a:ext cx="3016250" cy="355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9"/>
          <p:cNvSpPr txBox="1">
            <a:spLocks noChangeArrowheads="1"/>
          </p:cNvSpPr>
          <p:nvPr/>
        </p:nvSpPr>
        <p:spPr bwMode="auto">
          <a:xfrm>
            <a:off x="655638" y="4951413"/>
            <a:ext cx="650875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 projectile weighing 40 g is fired with a horizontal velocity of 550 m/s into the lower end of a slender 7.5-kg bar of length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L</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800 mm.  Knowing that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h</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300 mm and that the bar is initially at rest, determine the angular velocity of the bar when it reaches the horizontal position.</a:t>
            </a:r>
          </a:p>
        </p:txBody>
      </p:sp>
      <p:sp>
        <p:nvSpPr>
          <p:cNvPr id="13" name="Text Box 5"/>
          <p:cNvSpPr txBox="1">
            <a:spLocks noChangeArrowheads="1"/>
          </p:cNvSpPr>
          <p:nvPr/>
        </p:nvSpPr>
        <p:spPr bwMode="auto">
          <a:xfrm>
            <a:off x="4548188" y="927100"/>
            <a:ext cx="4570412"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lvl="0" eaLnBrk="1" hangingPunct="1">
              <a:spcBef>
                <a:spcPct val="50000"/>
              </a:spcBef>
            </a:pPr>
            <a:r>
              <a:rPr lang="en-US" altLang="en-US" sz="2000" b="1" dirty="0">
                <a:solidFill>
                  <a:srgbClr val="C00000"/>
                </a:solidFill>
              </a:rPr>
              <a:t>Strategy:</a:t>
            </a:r>
            <a:endParaRPr kumimoji="0" lang="en-US" altLang="en-US" sz="20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Consider the projectile and bar as a single system.  Apply the principle of impulse and momentum.</a:t>
            </a:r>
          </a:p>
        </p:txBody>
      </p:sp>
      <p:sp>
        <p:nvSpPr>
          <p:cNvPr id="14" name="Text Box 6"/>
          <p:cNvSpPr txBox="1">
            <a:spLocks noChangeArrowheads="1"/>
          </p:cNvSpPr>
          <p:nvPr/>
        </p:nvSpPr>
        <p:spPr bwMode="auto">
          <a:xfrm>
            <a:off x="4548188" y="2451100"/>
            <a:ext cx="4524375"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The moments about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C</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of the momenta and impulses provide a relation between the final angular velocity of the rod and velocity of the projectile.</a:t>
            </a:r>
          </a:p>
        </p:txBody>
      </p:sp>
      <p:sp>
        <p:nvSpPr>
          <p:cNvPr id="15" name="Text Box 7"/>
          <p:cNvSpPr txBox="1">
            <a:spLocks noChangeArrowheads="1"/>
          </p:cNvSpPr>
          <p:nvPr/>
        </p:nvSpPr>
        <p:spPr bwMode="auto">
          <a:xfrm>
            <a:off x="4548188" y="3822700"/>
            <a:ext cx="448786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Use the principle of work-energy to determine the angle through which the bar swings. </a:t>
            </a:r>
          </a:p>
        </p:txBody>
      </p:sp>
    </p:spTree>
    <p:extLst>
      <p:ext uri="{BB962C8B-B14F-4D97-AF65-F5344CB8AC3E}">
        <p14:creationId xmlns:p14="http://schemas.microsoft.com/office/powerpoint/2010/main" val="39473323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4" grpId="0" autoUpdateAnimBg="0"/>
      <p:bldP spid="15"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57200" y="76200"/>
            <a:ext cx="8229600" cy="609600"/>
          </a:xfrm>
        </p:spPr>
        <p:txBody>
          <a:bodyPr/>
          <a:lstStyle/>
          <a:p>
            <a:r>
              <a:rPr lang="en-US" altLang="en-US" sz="4000" b="1" dirty="0">
                <a:ea typeface="ＭＳ Ｐゴシック" pitchFamily="34" charset="-128"/>
              </a:rPr>
              <a:t>Group Problem Solving </a:t>
            </a:r>
            <a:r>
              <a:rPr lang="en-US" altLang="en-US" sz="1000" dirty="0">
                <a:ea typeface="ＭＳ Ｐゴシック" pitchFamily="34" charset="-128"/>
              </a:rPr>
              <a:t>6</a:t>
            </a:r>
            <a:endParaRPr lang="en-US" sz="1000" dirty="0"/>
          </a:p>
        </p:txBody>
      </p:sp>
      <p:pic>
        <p:nvPicPr>
          <p:cNvPr id="17" name="Picture 3" descr="bee29230_p17-096"/>
          <p:cNvPicPr>
            <a:picLocks noChangeAspect="1" noChangeArrowheads="1"/>
          </p:cNvPicPr>
          <p:nvPr/>
        </p:nvPicPr>
        <p:blipFill>
          <a:blip r:embed="rId3">
            <a:extLst>
              <a:ext uri="{28A0092B-C50C-407E-A947-70E740481C1C}">
                <a14:useLocalDpi xmlns:a14="http://schemas.microsoft.com/office/drawing/2010/main" val="0"/>
              </a:ext>
            </a:extLst>
          </a:blip>
          <a:srcRect t="4747"/>
          <a:stretch>
            <a:fillRect/>
          </a:stretch>
        </p:blipFill>
        <p:spPr bwMode="auto">
          <a:xfrm>
            <a:off x="754063" y="1133475"/>
            <a:ext cx="3016250" cy="355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9"/>
          <p:cNvSpPr txBox="1">
            <a:spLocks noChangeArrowheads="1"/>
          </p:cNvSpPr>
          <p:nvPr/>
        </p:nvSpPr>
        <p:spPr bwMode="auto">
          <a:xfrm>
            <a:off x="471488" y="4776788"/>
            <a:ext cx="3843337"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Given:  W</a:t>
            </a:r>
            <a:r>
              <a:rPr kumimoji="0" lang="en-US" altLang="en-US" sz="2000" b="0" i="0"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rPr>
              <a:t>o</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(0.04 kg)(9.81 m/s</a:t>
            </a:r>
            <a:r>
              <a:rPr kumimoji="0" lang="en-US" altLang="en-US" sz="2000" b="0" i="0" u="none" strike="noStrike" kern="0" cap="none" spc="0" normalizeH="0" baseline="30000" noProof="0" dirty="0">
                <a:ln>
                  <a:noFill/>
                </a:ln>
                <a:solidFill>
                  <a:srgbClr val="000000"/>
                </a:solidFill>
                <a:effectLst/>
                <a:uLnTx/>
                <a:uFillTx/>
                <a:latin typeface="Times New Roman" pitchFamily="18" charset="0"/>
                <a:ea typeface="ＭＳ Ｐゴシック" pitchFamily="34" charset="-128"/>
              </a:rPr>
              <a:t>2</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t>
            </a:r>
            <a:b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b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0.3924 N,  v</a:t>
            </a:r>
            <a:r>
              <a:rPr kumimoji="0" lang="en-US" altLang="en-US" sz="2000" b="0" i="0"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rPr>
              <a:t>o</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550 m/s </a:t>
            </a:r>
            <a:b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b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W</a:t>
            </a:r>
            <a:r>
              <a:rPr kumimoji="0" lang="en-US" altLang="en-US" sz="2000" b="0" i="0"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rPr>
              <a:t>AB</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 (7.5 kg)(9.81 m/s</a:t>
            </a:r>
            <a:r>
              <a:rPr kumimoji="0" lang="en-US" altLang="en-US" sz="2000" b="0" i="0" u="none" strike="noStrike" kern="0" cap="none" spc="0" normalizeH="0" baseline="30000" noProof="0" dirty="0">
                <a:ln>
                  <a:noFill/>
                </a:ln>
                <a:solidFill>
                  <a:srgbClr val="000000"/>
                </a:solidFill>
                <a:effectLst/>
                <a:uLnTx/>
                <a:uFillTx/>
                <a:latin typeface="Times New Roman" pitchFamily="18" charset="0"/>
                <a:ea typeface="ＭＳ Ｐゴシック" pitchFamily="34" charset="-128"/>
              </a:rPr>
              <a:t>2</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t>
            </a:r>
            <a:b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b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73.575 N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L</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0.8 m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h</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0.3 m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Find:   </a:t>
            </a:r>
            <a:r>
              <a:rPr kumimoji="0" lang="en-US" altLang="en-US" sz="2000" b="0" i="0" u="none" strike="noStrike" kern="0" cap="none" spc="0" normalizeH="0" baseline="0" noProof="0" dirty="0">
                <a:ln>
                  <a:noFill/>
                </a:ln>
                <a:solidFill>
                  <a:srgbClr val="000000"/>
                </a:solidFill>
                <a:effectLst/>
                <a:uLnTx/>
                <a:uFillTx/>
                <a:latin typeface="Symbol" pitchFamily="18" charset="2"/>
                <a:ea typeface="ＭＳ Ｐゴシック" pitchFamily="34" charset="-128"/>
              </a:rPr>
              <a:t>w</a:t>
            </a:r>
            <a:r>
              <a:rPr kumimoji="0" lang="en-US" altLang="en-US" sz="2000" b="0" i="0"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rPr>
              <a:t>AB</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when </a:t>
            </a:r>
            <a:r>
              <a:rPr kumimoji="0" lang="en-US" altLang="en-US" sz="2000" b="0" i="0" u="none" strike="noStrike" kern="0" cap="none" spc="0" normalizeH="0" baseline="0" noProof="0" dirty="0">
                <a:ln>
                  <a:noFill/>
                </a:ln>
                <a:solidFill>
                  <a:srgbClr val="000000"/>
                </a:solidFill>
                <a:effectLst/>
                <a:uLnTx/>
                <a:uFillTx/>
                <a:latin typeface="Symbol" pitchFamily="18" charset="2"/>
                <a:ea typeface="ＭＳ Ｐゴシック" pitchFamily="34" charset="-128"/>
              </a:rPr>
              <a:t>q</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90</a:t>
            </a:r>
            <a:r>
              <a:rPr kumimoji="0" lang="en-US" altLang="en-US" sz="2000" b="0" i="0" u="none" strike="noStrike" kern="0" cap="none" spc="0" normalizeH="0" baseline="30000" noProof="0" dirty="0">
                <a:ln>
                  <a:noFill/>
                </a:ln>
                <a:solidFill>
                  <a:srgbClr val="000000"/>
                </a:solidFill>
                <a:effectLst/>
                <a:uLnTx/>
                <a:uFillTx/>
                <a:latin typeface="Times New Roman" pitchFamily="18" charset="0"/>
                <a:ea typeface="ＭＳ Ｐゴシック" pitchFamily="34" charset="-128"/>
              </a:rPr>
              <a:t>o</a:t>
            </a:r>
          </a:p>
        </p:txBody>
      </p:sp>
      <p:sp>
        <p:nvSpPr>
          <p:cNvPr id="19" name="TextBox 4"/>
          <p:cNvSpPr txBox="1">
            <a:spLocks noChangeArrowheads="1"/>
          </p:cNvSpPr>
          <p:nvPr/>
        </p:nvSpPr>
        <p:spPr bwMode="auto">
          <a:xfrm>
            <a:off x="4257675" y="1036638"/>
            <a:ext cx="442621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lvl="0" eaLnBrk="1" hangingPunct="1"/>
            <a:r>
              <a:rPr lang="en-US" altLang="en-US" sz="2000" b="1" dirty="0">
                <a:solidFill>
                  <a:schemeClr val="bg2"/>
                </a:solidFill>
              </a:rPr>
              <a:t>Modeling and Analysis:</a:t>
            </a:r>
            <a:endParaRPr kumimoji="0" lang="en-US" altLang="en-US" sz="2000" b="1" i="0" u="none" strike="noStrike" kern="0" cap="none" spc="0" normalizeH="0" baseline="0" noProof="0" dirty="0">
              <a:ln>
                <a:noFill/>
              </a:ln>
              <a:solidFill>
                <a:schemeClr val="bg2"/>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1" i="0" u="none" strike="noStrike" kern="0" cap="none" spc="0" normalizeH="0" baseline="0" noProof="0" dirty="0">
                <a:ln>
                  <a:noFill/>
                </a:ln>
                <a:solidFill>
                  <a:schemeClr val="bg2"/>
                </a:solidFill>
                <a:effectLst/>
                <a:uLnTx/>
                <a:uFillTx/>
                <a:latin typeface="Times New Roman" pitchFamily="18" charset="0"/>
                <a:ea typeface="ＭＳ Ｐゴシック" pitchFamily="34" charset="-128"/>
              </a:rPr>
              <a:t>Draw the impulse momentum diagram</a:t>
            </a:r>
          </a:p>
        </p:txBody>
      </p:sp>
      <p:pic>
        <p:nvPicPr>
          <p:cNvPr id="20" name="Picture 2" descr="bee29230_s17-09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62488" y="1719263"/>
            <a:ext cx="3846512"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13"/>
          <p:cNvSpPr txBox="1">
            <a:spLocks noChangeArrowheads="1"/>
          </p:cNvSpPr>
          <p:nvPr/>
        </p:nvSpPr>
        <p:spPr bwMode="auto">
          <a:xfrm>
            <a:off x="4300538" y="3430588"/>
            <a:ext cx="45481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1" i="0" u="none" strike="noStrike" kern="0" cap="none" spc="0" normalizeH="0" baseline="0" noProof="0" dirty="0">
                <a:ln>
                  <a:noFill/>
                </a:ln>
                <a:solidFill>
                  <a:schemeClr val="bg2"/>
                </a:solidFill>
                <a:effectLst/>
                <a:uLnTx/>
                <a:uFillTx/>
                <a:latin typeface="Times New Roman" pitchFamily="18" charset="0"/>
                <a:ea typeface="ＭＳ Ｐゴシック" pitchFamily="34" charset="-128"/>
              </a:rPr>
              <a:t>Apply the angular impulse momentum equation about point C</a:t>
            </a:r>
          </a:p>
        </p:txBody>
      </p:sp>
      <p:graphicFrame>
        <p:nvGraphicFramePr>
          <p:cNvPr id="27" name="Object 6"/>
          <p:cNvGraphicFramePr>
            <a:graphicFrameLocks noChangeAspect="1"/>
          </p:cNvGraphicFramePr>
          <p:nvPr/>
        </p:nvGraphicFramePr>
        <p:xfrm>
          <a:off x="5168900" y="4316413"/>
          <a:ext cx="3262313" cy="365125"/>
        </p:xfrm>
        <a:graphic>
          <a:graphicData uri="http://schemas.openxmlformats.org/presentationml/2006/ole">
            <mc:AlternateContent xmlns:mc="http://schemas.openxmlformats.org/markup-compatibility/2006">
              <mc:Choice xmlns:v="urn:schemas-microsoft-com:vml" Requires="v">
                <p:oleObj spid="_x0000_s206515" name="Equation" r:id="rId5" imgW="1803400" imgH="203200" progId="Equation.DSMT4">
                  <p:embed/>
                </p:oleObj>
              </mc:Choice>
              <mc:Fallback>
                <p:oleObj name="Equation" r:id="rId5" imgW="1803400" imgH="203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68900" y="4316413"/>
                        <a:ext cx="3262313" cy="365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Object 15"/>
          <p:cNvGraphicFramePr>
            <a:graphicFrameLocks noChangeAspect="1"/>
          </p:cNvGraphicFramePr>
          <p:nvPr/>
        </p:nvGraphicFramePr>
        <p:xfrm>
          <a:off x="4525963" y="5448300"/>
          <a:ext cx="4424362" cy="679450"/>
        </p:xfrm>
        <a:graphic>
          <a:graphicData uri="http://schemas.openxmlformats.org/presentationml/2006/ole">
            <mc:AlternateContent xmlns:mc="http://schemas.openxmlformats.org/markup-compatibility/2006">
              <mc:Choice xmlns:v="urn:schemas-microsoft-com:vml" Requires="v">
                <p:oleObj spid="_x0000_s206516" name="Equation" r:id="rId7" imgW="2540000" imgH="393700" progId="Equation.DSMT4">
                  <p:embed/>
                </p:oleObj>
              </mc:Choice>
              <mc:Fallback>
                <p:oleObj name="Equation" r:id="rId7" imgW="2540000" imgH="3937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25963" y="5448300"/>
                        <a:ext cx="4424362"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 name="TextBox 28"/>
          <p:cNvSpPr txBox="1"/>
          <p:nvPr/>
        </p:nvSpPr>
        <p:spPr>
          <a:xfrm>
            <a:off x="4618038" y="4884738"/>
            <a:ext cx="4546600" cy="400050"/>
          </a:xfrm>
          <a:prstGeom prst="rect">
            <a:avLst/>
          </a:prstGeom>
          <a:noFill/>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2D2DB9"/>
                </a:solidFill>
                <a:effectLst/>
                <a:uLnTx/>
                <a:uFillTx/>
                <a:ea typeface="ＭＳ Ｐゴシック" charset="-128"/>
              </a:rPr>
              <a:t>Or you could use the relationship:</a:t>
            </a:r>
          </a:p>
        </p:txBody>
      </p:sp>
    </p:spTree>
    <p:extLst>
      <p:ext uri="{BB962C8B-B14F-4D97-AF65-F5344CB8AC3E}">
        <p14:creationId xmlns:p14="http://schemas.microsoft.com/office/powerpoint/2010/main" val="925328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9"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09600"/>
          </a:xfrm>
        </p:spPr>
        <p:txBody>
          <a:bodyPr/>
          <a:lstStyle/>
          <a:p>
            <a:r>
              <a:rPr lang="en-US" altLang="en-US" sz="4000" b="1" dirty="0">
                <a:ea typeface="ＭＳ Ｐゴシック" pitchFamily="34" charset="-128"/>
              </a:rPr>
              <a:t>Group Problem Solving </a:t>
            </a:r>
            <a:r>
              <a:rPr lang="en-US" altLang="en-US" sz="1000" dirty="0">
                <a:ea typeface="ＭＳ Ｐゴシック" pitchFamily="34" charset="-128"/>
              </a:rPr>
              <a:t>7</a:t>
            </a:r>
            <a:endParaRPr lang="en-US" sz="1000" dirty="0"/>
          </a:p>
        </p:txBody>
      </p:sp>
      <p:pic>
        <p:nvPicPr>
          <p:cNvPr id="19" name="Picture 3" descr="bee29230_p17-096"/>
          <p:cNvPicPr>
            <a:picLocks noChangeAspect="1" noChangeArrowheads="1"/>
          </p:cNvPicPr>
          <p:nvPr/>
        </p:nvPicPr>
        <p:blipFill>
          <a:blip r:embed="rId3" cstate="print">
            <a:extLst>
              <a:ext uri="{28A0092B-C50C-407E-A947-70E740481C1C}">
                <a14:useLocalDpi xmlns:a14="http://schemas.microsoft.com/office/drawing/2010/main" val="0"/>
              </a:ext>
            </a:extLst>
          </a:blip>
          <a:srcRect t="4747"/>
          <a:stretch>
            <a:fillRect/>
          </a:stretch>
        </p:blipFill>
        <p:spPr bwMode="auto">
          <a:xfrm>
            <a:off x="6745288" y="1038225"/>
            <a:ext cx="1928812" cy="227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3"/>
          <p:cNvSpPr txBox="1">
            <a:spLocks noChangeArrowheads="1"/>
          </p:cNvSpPr>
          <p:nvPr/>
        </p:nvSpPr>
        <p:spPr bwMode="auto">
          <a:xfrm>
            <a:off x="473075" y="1778000"/>
            <a:ext cx="40036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1" i="0" u="none" strike="noStrike" kern="0" cap="none" spc="0" normalizeH="0" baseline="0" noProof="0" dirty="0">
                <a:ln>
                  <a:noFill/>
                </a:ln>
                <a:solidFill>
                  <a:srgbClr val="FF0000"/>
                </a:solidFill>
                <a:effectLst/>
                <a:uLnTx/>
                <a:uFillTx/>
                <a:latin typeface="Times New Roman" pitchFamily="18" charset="0"/>
                <a:ea typeface="ＭＳ Ｐゴシック" pitchFamily="34" charset="-128"/>
              </a:rPr>
              <a:t>Relate v</a:t>
            </a:r>
            <a:r>
              <a:rPr kumimoji="0" lang="en-US" altLang="en-US" sz="2000" b="1" i="0" u="none" strike="noStrike" kern="0" cap="none" spc="0" normalizeH="0" baseline="-25000" noProof="0" dirty="0">
                <a:ln>
                  <a:noFill/>
                </a:ln>
                <a:solidFill>
                  <a:srgbClr val="FF0000"/>
                </a:solidFill>
                <a:effectLst/>
                <a:uLnTx/>
                <a:uFillTx/>
                <a:latin typeface="Times New Roman" pitchFamily="18" charset="0"/>
                <a:ea typeface="ＭＳ Ｐゴシック" pitchFamily="34" charset="-128"/>
              </a:rPr>
              <a:t>B</a:t>
            </a:r>
            <a:r>
              <a:rPr kumimoji="0" lang="en-US" altLang="en-US" sz="2000" b="1" i="0" u="none" strike="noStrike" kern="0" cap="none" spc="0" normalizeH="0" baseline="0" noProof="0" dirty="0">
                <a:ln>
                  <a:noFill/>
                </a:ln>
                <a:solidFill>
                  <a:srgbClr val="FF0000"/>
                </a:solidFill>
                <a:effectLst/>
                <a:uLnTx/>
                <a:uFillTx/>
                <a:latin typeface="Times New Roman" pitchFamily="18" charset="0"/>
                <a:ea typeface="ＭＳ Ｐゴシック" pitchFamily="34" charset="-128"/>
              </a:rPr>
              <a:t> and </a:t>
            </a:r>
            <a:r>
              <a:rPr kumimoji="0" lang="en-US" altLang="en-US" sz="2000" b="1" i="0" u="none" strike="noStrike" kern="0" cap="none" spc="0" normalizeH="0" baseline="0" noProof="0" dirty="0">
                <a:ln>
                  <a:noFill/>
                </a:ln>
                <a:solidFill>
                  <a:srgbClr val="FF0000"/>
                </a:solidFill>
                <a:effectLst/>
                <a:uLnTx/>
                <a:uFillTx/>
                <a:latin typeface="Symbol" pitchFamily="18" charset="2"/>
                <a:ea typeface="ＭＳ Ｐゴシック" pitchFamily="34" charset="-128"/>
              </a:rPr>
              <a:t>w</a:t>
            </a:r>
            <a:r>
              <a:rPr kumimoji="0" lang="en-US" altLang="en-US" sz="2000" b="1" i="0" u="none" strike="noStrike" kern="0" cap="none" spc="0" normalizeH="0" baseline="0" noProof="0" dirty="0">
                <a:ln>
                  <a:noFill/>
                </a:ln>
                <a:solidFill>
                  <a:srgbClr val="FF0000"/>
                </a:solidFill>
                <a:effectLst/>
                <a:uLnTx/>
                <a:uFillTx/>
                <a:latin typeface="Times New Roman" pitchFamily="18" charset="0"/>
                <a:ea typeface="ＭＳ Ｐゴシック" pitchFamily="34" charset="-128"/>
              </a:rPr>
              <a:t> (after the impact)</a:t>
            </a:r>
          </a:p>
        </p:txBody>
      </p:sp>
      <p:graphicFrame>
        <p:nvGraphicFramePr>
          <p:cNvPr id="21" name="Object 6"/>
          <p:cNvGraphicFramePr>
            <a:graphicFrameLocks noChangeAspect="1"/>
          </p:cNvGraphicFramePr>
          <p:nvPr/>
        </p:nvGraphicFramePr>
        <p:xfrm>
          <a:off x="547688" y="1289050"/>
          <a:ext cx="3060700" cy="342900"/>
        </p:xfrm>
        <a:graphic>
          <a:graphicData uri="http://schemas.openxmlformats.org/presentationml/2006/ole">
            <mc:AlternateContent xmlns:mc="http://schemas.openxmlformats.org/markup-compatibility/2006">
              <mc:Choice xmlns:v="urn:schemas-microsoft-com:vml" Requires="v">
                <p:oleObj spid="_x0000_s234151" name="Equation" r:id="rId4" imgW="1803400" imgH="203200" progId="Equation.DSMT4">
                  <p:embed/>
                </p:oleObj>
              </mc:Choice>
              <mc:Fallback>
                <p:oleObj name="Equation" r:id="rId4" imgW="1803400" imgH="203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688" y="1289050"/>
                        <a:ext cx="30607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18"/>
          <p:cNvGraphicFramePr>
            <a:graphicFrameLocks noChangeAspect="1"/>
          </p:cNvGraphicFramePr>
          <p:nvPr/>
        </p:nvGraphicFramePr>
        <p:xfrm>
          <a:off x="1574800" y="2325688"/>
          <a:ext cx="1247775" cy="327025"/>
        </p:xfrm>
        <a:graphic>
          <a:graphicData uri="http://schemas.openxmlformats.org/presentationml/2006/ole">
            <mc:AlternateContent xmlns:mc="http://schemas.openxmlformats.org/markup-compatibility/2006">
              <mc:Choice xmlns:v="urn:schemas-microsoft-com:vml" Requires="v">
                <p:oleObj spid="_x0000_s234152" name="Equation" r:id="rId6" imgW="774364" imgH="203112" progId="Equation.DSMT4">
                  <p:embed/>
                </p:oleObj>
              </mc:Choice>
              <mc:Fallback>
                <p:oleObj name="Equation" r:id="rId6" imgW="774364" imgH="203112"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4800" y="2325688"/>
                        <a:ext cx="1247775" cy="327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TextBox 20"/>
          <p:cNvSpPr txBox="1">
            <a:spLocks noChangeArrowheads="1"/>
          </p:cNvSpPr>
          <p:nvPr/>
        </p:nvSpPr>
        <p:spPr bwMode="auto">
          <a:xfrm>
            <a:off x="488950" y="2652713"/>
            <a:ext cx="55165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1" i="0" u="none" strike="noStrike" kern="0" cap="none" spc="0" normalizeH="0" baseline="0" noProof="0" dirty="0">
                <a:ln>
                  <a:noFill/>
                </a:ln>
                <a:solidFill>
                  <a:srgbClr val="FF0000"/>
                </a:solidFill>
                <a:effectLst/>
                <a:uLnTx/>
                <a:uFillTx/>
                <a:latin typeface="Times New Roman" pitchFamily="18" charset="0"/>
                <a:ea typeface="ＭＳ Ｐゴシック" pitchFamily="34" charset="-128"/>
              </a:rPr>
              <a:t>Substitute into equation (1) and solve for </a:t>
            </a:r>
            <a:r>
              <a:rPr kumimoji="0" lang="en-US" altLang="en-US" sz="2000" b="1" i="0" u="none" strike="noStrike" kern="0" cap="none" spc="0" normalizeH="0" baseline="0" noProof="0" dirty="0">
                <a:ln>
                  <a:noFill/>
                </a:ln>
                <a:solidFill>
                  <a:srgbClr val="FF0000"/>
                </a:solidFill>
                <a:effectLst/>
                <a:uLnTx/>
                <a:uFillTx/>
                <a:latin typeface="Symbol" pitchFamily="18" charset="2"/>
                <a:ea typeface="ＭＳ Ｐゴシック" pitchFamily="34" charset="-128"/>
              </a:rPr>
              <a:t>w</a:t>
            </a:r>
            <a:r>
              <a:rPr kumimoji="0" lang="en-US" altLang="en-US" sz="2000" b="1" i="0" u="none" strike="noStrike" kern="0" cap="none" spc="0" normalizeH="0" baseline="0" noProof="0" dirty="0">
                <a:ln>
                  <a:noFill/>
                </a:ln>
                <a:solidFill>
                  <a:srgbClr val="FF0000"/>
                </a:solidFill>
                <a:effectLst/>
                <a:uLnTx/>
                <a:uFillTx/>
                <a:latin typeface="Times New Roman" pitchFamily="18" charset="0"/>
                <a:ea typeface="ＭＳ Ｐゴシック" pitchFamily="34" charset="-128"/>
              </a:rPr>
              <a:t> </a:t>
            </a:r>
          </a:p>
        </p:txBody>
      </p:sp>
      <p:graphicFrame>
        <p:nvGraphicFramePr>
          <p:cNvPr id="24" name="Object 1"/>
          <p:cNvGraphicFramePr>
            <a:graphicFrameLocks noChangeAspect="1"/>
          </p:cNvGraphicFramePr>
          <p:nvPr/>
        </p:nvGraphicFramePr>
        <p:xfrm>
          <a:off x="1049338" y="3122613"/>
          <a:ext cx="3103562" cy="387350"/>
        </p:xfrm>
        <a:graphic>
          <a:graphicData uri="http://schemas.openxmlformats.org/presentationml/2006/ole">
            <mc:AlternateContent xmlns:mc="http://schemas.openxmlformats.org/markup-compatibility/2006">
              <mc:Choice xmlns:v="urn:schemas-microsoft-com:vml" Requires="v">
                <p:oleObj spid="_x0000_s234153" name="Equation" r:id="rId8" imgW="1828800" imgH="228600" progId="Equation.DSMT4">
                  <p:embed/>
                </p:oleObj>
              </mc:Choice>
              <mc:Fallback>
                <p:oleObj name="Equation" r:id="rId8" imgW="182880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9338" y="3122613"/>
                        <a:ext cx="3103562" cy="387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Object 2"/>
          <p:cNvGraphicFramePr>
            <a:graphicFrameLocks noChangeAspect="1"/>
          </p:cNvGraphicFramePr>
          <p:nvPr/>
        </p:nvGraphicFramePr>
        <p:xfrm>
          <a:off x="1306513" y="3916363"/>
          <a:ext cx="1939925" cy="661987"/>
        </p:xfrm>
        <a:graphic>
          <a:graphicData uri="http://schemas.openxmlformats.org/presentationml/2006/ole">
            <mc:AlternateContent xmlns:mc="http://schemas.openxmlformats.org/markup-compatibility/2006">
              <mc:Choice xmlns:v="urn:schemas-microsoft-com:vml" Requires="v">
                <p:oleObj spid="_x0000_s234154" name="Equation" r:id="rId10" imgW="1143000" imgH="393700" progId="Equation.DSMT4">
                  <p:embed/>
                </p:oleObj>
              </mc:Choice>
              <mc:Fallback>
                <p:oleObj name="Equation" r:id="rId10" imgW="1143000" imgH="3937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06513" y="3916363"/>
                        <a:ext cx="1939925" cy="661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4"/>
          <p:cNvGraphicFramePr>
            <a:graphicFrameLocks noChangeAspect="1"/>
          </p:cNvGraphicFramePr>
          <p:nvPr/>
        </p:nvGraphicFramePr>
        <p:xfrm>
          <a:off x="1122363" y="5420360"/>
          <a:ext cx="4779962" cy="660400"/>
        </p:xfrm>
        <a:graphic>
          <a:graphicData uri="http://schemas.openxmlformats.org/presentationml/2006/ole">
            <mc:AlternateContent xmlns:mc="http://schemas.openxmlformats.org/markup-compatibility/2006">
              <mc:Choice xmlns:v="urn:schemas-microsoft-com:vml" Requires="v">
                <p:oleObj spid="_x0000_s234155" name="Equation" r:id="rId12" imgW="2819160" imgH="393480" progId="Equation.DSMT4">
                  <p:embed/>
                </p:oleObj>
              </mc:Choice>
              <mc:Fallback>
                <p:oleObj name="Equation" r:id="rId12" imgW="2819160" imgH="39348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2363" y="5420360"/>
                        <a:ext cx="4779962" cy="660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Object 7"/>
          <p:cNvGraphicFramePr>
            <a:graphicFrameLocks noChangeAspect="1"/>
          </p:cNvGraphicFramePr>
          <p:nvPr/>
        </p:nvGraphicFramePr>
        <p:xfrm>
          <a:off x="4811713" y="3824288"/>
          <a:ext cx="3648075" cy="1087437"/>
        </p:xfrm>
        <a:graphic>
          <a:graphicData uri="http://schemas.openxmlformats.org/presentationml/2006/ole">
            <mc:AlternateContent xmlns:mc="http://schemas.openxmlformats.org/markup-compatibility/2006">
              <mc:Choice xmlns:v="urn:schemas-microsoft-com:vml" Requires="v">
                <p:oleObj spid="_x0000_s234156" name="Equation" r:id="rId14" imgW="2590560" imgH="774360" progId="Equation.DSMT4">
                  <p:embed/>
                </p:oleObj>
              </mc:Choice>
              <mc:Fallback>
                <p:oleObj name="Equation" r:id="rId14" imgW="2590560" imgH="77436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11713" y="3824288"/>
                        <a:ext cx="3648075" cy="1087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Object 1"/>
          <p:cNvGraphicFramePr>
            <a:graphicFrameLocks noChangeAspect="1"/>
          </p:cNvGraphicFramePr>
          <p:nvPr/>
        </p:nvGraphicFramePr>
        <p:xfrm>
          <a:off x="6630988" y="5689600"/>
          <a:ext cx="1570037" cy="330200"/>
        </p:xfrm>
        <a:graphic>
          <a:graphicData uri="http://schemas.openxmlformats.org/presentationml/2006/ole">
            <mc:AlternateContent xmlns:mc="http://schemas.openxmlformats.org/markup-compatibility/2006">
              <mc:Choice xmlns:v="urn:schemas-microsoft-com:vml" Requires="v">
                <p:oleObj spid="_x0000_s234157" name="Equation" r:id="rId16" imgW="927000" imgH="203040" progId="Equation.DSMT4">
                  <p:embed/>
                </p:oleObj>
              </mc:Choice>
              <mc:Fallback>
                <p:oleObj name="Equation" r:id="rId16" imgW="927000" imgH="20304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630988" y="5689600"/>
                        <a:ext cx="1570037"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 name="TextBox 13"/>
          <p:cNvSpPr txBox="1">
            <a:spLocks noChangeArrowheads="1"/>
          </p:cNvSpPr>
          <p:nvPr/>
        </p:nvSpPr>
        <p:spPr bwMode="auto">
          <a:xfrm>
            <a:off x="4743450" y="3316288"/>
            <a:ext cx="1479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1" i="0" u="none" strike="noStrike" kern="0" cap="none" spc="0" normalizeH="0" baseline="0" noProof="0" dirty="0">
                <a:ln>
                  <a:noFill/>
                </a:ln>
                <a:solidFill>
                  <a:srgbClr val="FF0000"/>
                </a:solidFill>
                <a:effectLst/>
                <a:uLnTx/>
                <a:uFillTx/>
                <a:latin typeface="Times New Roman" pitchFamily="18" charset="0"/>
                <a:ea typeface="ＭＳ Ｐゴシック" pitchFamily="34" charset="-128"/>
              </a:rPr>
              <a:t>Find I</a:t>
            </a:r>
            <a:r>
              <a:rPr kumimoji="0" lang="en-US" altLang="en-US" sz="2000" b="1" i="0" u="none" strike="noStrike" kern="0" cap="none" spc="0" normalizeH="0" baseline="-25000" noProof="0" dirty="0">
                <a:ln>
                  <a:noFill/>
                </a:ln>
                <a:solidFill>
                  <a:srgbClr val="FF0000"/>
                </a:solidFill>
                <a:effectLst/>
                <a:uLnTx/>
                <a:uFillTx/>
                <a:latin typeface="Times New Roman" pitchFamily="18" charset="0"/>
                <a:ea typeface="ＭＳ Ｐゴシック" pitchFamily="34" charset="-128"/>
              </a:rPr>
              <a:t>C</a:t>
            </a:r>
          </a:p>
        </p:txBody>
      </p:sp>
      <p:sp>
        <p:nvSpPr>
          <p:cNvPr id="30" name="TextBox 13"/>
          <p:cNvSpPr txBox="1">
            <a:spLocks noChangeArrowheads="1"/>
          </p:cNvSpPr>
          <p:nvPr/>
        </p:nvSpPr>
        <p:spPr bwMode="auto">
          <a:xfrm>
            <a:off x="665163" y="4914900"/>
            <a:ext cx="2692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1" i="0" u="none" strike="noStrike" kern="0" cap="none" spc="0" normalizeH="0" baseline="0" noProof="0" dirty="0">
                <a:ln>
                  <a:noFill/>
                </a:ln>
                <a:solidFill>
                  <a:srgbClr val="FF0000"/>
                </a:solidFill>
                <a:effectLst/>
                <a:uLnTx/>
                <a:uFillTx/>
                <a:latin typeface="Times New Roman" pitchFamily="18" charset="0"/>
                <a:ea typeface="ＭＳ Ｐゴシック" pitchFamily="34" charset="-128"/>
              </a:rPr>
              <a:t>Substitute and solve</a:t>
            </a:r>
            <a:endParaRPr kumimoji="0" lang="en-US" altLang="en-US" sz="2000" b="1" i="0" u="none" strike="noStrike" kern="0" cap="none" spc="0" normalizeH="0" baseline="-25000" noProof="0" dirty="0">
              <a:ln>
                <a:noFill/>
              </a:ln>
              <a:solidFill>
                <a:srgbClr val="FF0000"/>
              </a:solidFill>
              <a:effectLst/>
              <a:uLnTx/>
              <a:uFillTx/>
              <a:latin typeface="Times New Roman" pitchFamily="18" charset="0"/>
              <a:ea typeface="ＭＳ Ｐゴシック" pitchFamily="34" charset="-128"/>
            </a:endParaRPr>
          </a:p>
        </p:txBody>
      </p:sp>
    </p:spTree>
    <p:extLst>
      <p:ext uri="{BB962C8B-B14F-4D97-AF65-F5344CB8AC3E}">
        <p14:creationId xmlns:p14="http://schemas.microsoft.com/office/powerpoint/2010/main" val="989877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9" grpId="0"/>
      <p:bldP spid="3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70560"/>
          </a:xfrm>
        </p:spPr>
        <p:txBody>
          <a:bodyPr/>
          <a:lstStyle/>
          <a:p>
            <a:r>
              <a:rPr lang="en-US" altLang="en-US" sz="4000" b="1" dirty="0">
                <a:ea typeface="ＭＳ Ｐゴシック" pitchFamily="34" charset="-128"/>
              </a:rPr>
              <a:t>Group Problem Solving </a:t>
            </a:r>
            <a:r>
              <a:rPr lang="en-US" altLang="en-US" sz="1000" dirty="0">
                <a:ea typeface="ＭＳ Ｐゴシック" pitchFamily="34" charset="-128"/>
              </a:rPr>
              <a:t>8</a:t>
            </a:r>
            <a:endParaRPr lang="en-US" sz="1000" dirty="0"/>
          </a:p>
        </p:txBody>
      </p:sp>
      <p:sp>
        <p:nvSpPr>
          <p:cNvPr id="5" name="Text Placeholder 4"/>
          <p:cNvSpPr>
            <a:spLocks noGrp="1"/>
          </p:cNvSpPr>
          <p:nvPr>
            <p:ph type="body" sz="quarter" idx="11"/>
          </p:nvPr>
        </p:nvSpPr>
        <p:spPr/>
        <p:txBody>
          <a:bodyPr/>
          <a:lstStyle/>
          <a:p>
            <a:endParaRPr lang="en-US"/>
          </a:p>
        </p:txBody>
      </p:sp>
      <p:pic>
        <p:nvPicPr>
          <p:cNvPr id="21" name="Picture 3" descr="bee29230_p17-096"/>
          <p:cNvPicPr>
            <a:picLocks noChangeAspect="1" noChangeArrowheads="1"/>
          </p:cNvPicPr>
          <p:nvPr/>
        </p:nvPicPr>
        <p:blipFill>
          <a:blip r:embed="rId3">
            <a:extLst>
              <a:ext uri="{28A0092B-C50C-407E-A947-70E740481C1C}">
                <a14:useLocalDpi xmlns:a14="http://schemas.microsoft.com/office/drawing/2010/main" val="0"/>
              </a:ext>
            </a:extLst>
          </a:blip>
          <a:srcRect t="4747"/>
          <a:stretch>
            <a:fillRect/>
          </a:stretch>
        </p:blipFill>
        <p:spPr bwMode="auto">
          <a:xfrm>
            <a:off x="5926030" y="1038225"/>
            <a:ext cx="2600325" cy="307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3"/>
          <p:cNvSpPr txBox="1">
            <a:spLocks noChangeArrowheads="1"/>
          </p:cNvSpPr>
          <p:nvPr/>
        </p:nvSpPr>
        <p:spPr bwMode="auto">
          <a:xfrm>
            <a:off x="390525" y="1046163"/>
            <a:ext cx="50133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1" i="0" u="none" strike="noStrike" kern="0" cap="none" spc="0" normalizeH="0" baseline="0" noProof="0" dirty="0">
                <a:ln>
                  <a:noFill/>
                </a:ln>
                <a:solidFill>
                  <a:srgbClr val="FF0000"/>
                </a:solidFill>
                <a:effectLst/>
                <a:uLnTx/>
                <a:uFillTx/>
                <a:latin typeface="Times New Roman" pitchFamily="18" charset="0"/>
                <a:ea typeface="ＭＳ Ｐゴシック" pitchFamily="34" charset="-128"/>
              </a:rPr>
              <a:t>Draw position 1 and 2, set your datum and apply the conservation of energy equation </a:t>
            </a:r>
          </a:p>
        </p:txBody>
      </p:sp>
      <p:graphicFrame>
        <p:nvGraphicFramePr>
          <p:cNvPr id="23" name="Object 3"/>
          <p:cNvGraphicFramePr>
            <a:graphicFrameLocks noChangeAspect="1"/>
          </p:cNvGraphicFramePr>
          <p:nvPr/>
        </p:nvGraphicFramePr>
        <p:xfrm>
          <a:off x="1152525" y="1884363"/>
          <a:ext cx="1941513" cy="442912"/>
        </p:xfrm>
        <a:graphic>
          <a:graphicData uri="http://schemas.openxmlformats.org/presentationml/2006/ole">
            <mc:AlternateContent xmlns:mc="http://schemas.openxmlformats.org/markup-compatibility/2006">
              <mc:Choice xmlns:v="urn:schemas-microsoft-com:vml" Requires="v">
                <p:oleObj spid="_x0000_s233179" name="Equation" r:id="rId4" imgW="901309" imgH="203112" progId="Equation.DSMT4">
                  <p:embed/>
                </p:oleObj>
              </mc:Choice>
              <mc:Fallback>
                <p:oleObj name="Equation" r:id="rId4" imgW="901309" imgH="203112"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2525" y="1884363"/>
                        <a:ext cx="1941513" cy="442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Rounded Rectangle 23"/>
          <p:cNvSpPr/>
          <p:nvPr/>
        </p:nvSpPr>
        <p:spPr>
          <a:xfrm rot="16200000">
            <a:off x="6664325" y="1050926"/>
            <a:ext cx="136525" cy="2565400"/>
          </a:xfrm>
          <a:prstGeom prst="roundRect">
            <a:avLst/>
          </a:prstGeom>
          <a:noFill/>
          <a:ln w="28575"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84868"/>
              </a:solidFill>
              <a:effectLst/>
              <a:uLnTx/>
              <a:uFillTx/>
              <a:latin typeface="Times New Roman"/>
              <a:ea typeface="+mn-ea"/>
              <a:cs typeface="+mn-cs"/>
            </a:endParaRPr>
          </a:p>
        </p:txBody>
      </p:sp>
      <p:sp>
        <p:nvSpPr>
          <p:cNvPr id="25" name="TextBox 24"/>
          <p:cNvSpPr txBox="1"/>
          <p:nvPr/>
        </p:nvSpPr>
        <p:spPr>
          <a:xfrm>
            <a:off x="8023118" y="2155825"/>
            <a:ext cx="1127232" cy="400110"/>
          </a:xfrm>
          <a:prstGeom prst="rect">
            <a:avLst/>
          </a:prstGeom>
          <a:no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2D2DB9"/>
                </a:solidFill>
                <a:effectLst/>
                <a:uLnTx/>
                <a:uFillTx/>
                <a:latin typeface="Times New Roman" pitchFamily="18" charset="0"/>
                <a:cs typeface="Times New Roman" pitchFamily="18" charset="0"/>
              </a:rPr>
              <a:t>DATUM</a:t>
            </a:r>
          </a:p>
        </p:txBody>
      </p:sp>
      <p:cxnSp>
        <p:nvCxnSpPr>
          <p:cNvPr id="26" name="Straight Arrow Connector 25"/>
          <p:cNvCxnSpPr/>
          <p:nvPr/>
        </p:nvCxnSpPr>
        <p:spPr>
          <a:xfrm flipV="1">
            <a:off x="2714625" y="1843088"/>
            <a:ext cx="301625" cy="546100"/>
          </a:xfrm>
          <a:prstGeom prst="straightConnector1">
            <a:avLst/>
          </a:prstGeom>
          <a:noFill/>
          <a:ln w="9525" cap="flat" cmpd="sng" algn="ctr">
            <a:solidFill>
              <a:srgbClr val="FF0000"/>
            </a:solidFill>
            <a:prstDash val="solid"/>
            <a:tailEnd type="arrow"/>
          </a:ln>
          <a:effectLst>
            <a:outerShdw blurRad="40000" dist="20000" dir="5400000" rotWithShape="0">
              <a:srgbClr val="000000">
                <a:alpha val="38000"/>
              </a:srgbClr>
            </a:outerShdw>
          </a:effectLst>
        </p:spPr>
      </p:cxnSp>
      <p:graphicFrame>
        <p:nvGraphicFramePr>
          <p:cNvPr id="27" name="Object 11"/>
          <p:cNvGraphicFramePr>
            <a:graphicFrameLocks noChangeAspect="1"/>
          </p:cNvGraphicFramePr>
          <p:nvPr/>
        </p:nvGraphicFramePr>
        <p:xfrm>
          <a:off x="1924050" y="2538413"/>
          <a:ext cx="3022600" cy="587375"/>
        </p:xfrm>
        <a:graphic>
          <a:graphicData uri="http://schemas.openxmlformats.org/presentationml/2006/ole">
            <mc:AlternateContent xmlns:mc="http://schemas.openxmlformats.org/markup-compatibility/2006">
              <mc:Choice xmlns:v="urn:schemas-microsoft-com:vml" Requires="v">
                <p:oleObj spid="_x0000_s233180" name="Equation" r:id="rId6" imgW="1752480" imgH="342720" progId="Equation.DSMT4">
                  <p:embed/>
                </p:oleObj>
              </mc:Choice>
              <mc:Fallback>
                <p:oleObj name="Equation" r:id="rId6" imgW="1752480" imgH="34272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24050" y="2538413"/>
                        <a:ext cx="3022600" cy="587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Object 1"/>
          <p:cNvGraphicFramePr>
            <a:graphicFrameLocks noChangeAspect="1"/>
          </p:cNvGraphicFramePr>
          <p:nvPr/>
        </p:nvGraphicFramePr>
        <p:xfrm>
          <a:off x="2651125" y="3276600"/>
          <a:ext cx="1390650" cy="342900"/>
        </p:xfrm>
        <a:graphic>
          <a:graphicData uri="http://schemas.openxmlformats.org/presentationml/2006/ole">
            <mc:AlternateContent xmlns:mc="http://schemas.openxmlformats.org/markup-compatibility/2006">
              <mc:Choice xmlns:v="urn:schemas-microsoft-com:vml" Requires="v">
                <p:oleObj spid="_x0000_s233181" name="Equation" r:id="rId8" imgW="812520" imgH="203040" progId="Equation.DSMT4">
                  <p:embed/>
                </p:oleObj>
              </mc:Choice>
              <mc:Fallback>
                <p:oleObj name="Equation" r:id="rId8" imgW="812520" imgH="20304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51125" y="3276600"/>
                        <a:ext cx="139065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 name="Object 2"/>
          <p:cNvGraphicFramePr>
            <a:graphicFrameLocks noChangeAspect="1"/>
          </p:cNvGraphicFramePr>
          <p:nvPr/>
        </p:nvGraphicFramePr>
        <p:xfrm>
          <a:off x="987425" y="4008438"/>
          <a:ext cx="4357688" cy="354012"/>
        </p:xfrm>
        <a:graphic>
          <a:graphicData uri="http://schemas.openxmlformats.org/presentationml/2006/ole">
            <mc:AlternateContent xmlns:mc="http://schemas.openxmlformats.org/markup-compatibility/2006">
              <mc:Choice xmlns:v="urn:schemas-microsoft-com:vml" Requires="v">
                <p:oleObj spid="_x0000_s233182" name="Equation" r:id="rId10" imgW="2527300" imgH="203200" progId="Equation.DSMT4">
                  <p:embed/>
                </p:oleObj>
              </mc:Choice>
              <mc:Fallback>
                <p:oleObj name="Equation" r:id="rId10" imgW="2527300" imgH="2032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87425" y="4008438"/>
                        <a:ext cx="4357688" cy="354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Object 3"/>
          <p:cNvGraphicFramePr>
            <a:graphicFrameLocks noChangeAspect="1"/>
          </p:cNvGraphicFramePr>
          <p:nvPr/>
        </p:nvGraphicFramePr>
        <p:xfrm>
          <a:off x="1044575" y="4468813"/>
          <a:ext cx="7396163" cy="371475"/>
        </p:xfrm>
        <a:graphic>
          <a:graphicData uri="http://schemas.openxmlformats.org/presentationml/2006/ole">
            <mc:AlternateContent xmlns:mc="http://schemas.openxmlformats.org/markup-compatibility/2006">
              <mc:Choice xmlns:v="urn:schemas-microsoft-com:vml" Requires="v">
                <p:oleObj spid="_x0000_s233183" name="Equation" r:id="rId12" imgW="4292280" imgH="215640" progId="Equation.DSMT4">
                  <p:embed/>
                </p:oleObj>
              </mc:Choice>
              <mc:Fallback>
                <p:oleObj name="Equation" r:id="rId12" imgW="4292280" imgH="21564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4575" y="4468813"/>
                        <a:ext cx="7396163"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 name="TextBox 13"/>
          <p:cNvSpPr txBox="1">
            <a:spLocks noChangeArrowheads="1"/>
          </p:cNvSpPr>
          <p:nvPr/>
        </p:nvSpPr>
        <p:spPr bwMode="auto">
          <a:xfrm>
            <a:off x="434975" y="2413000"/>
            <a:ext cx="11207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1" i="0" u="none" strike="noStrike" kern="0" cap="none" spc="0" normalizeH="0" baseline="0" noProof="0" dirty="0">
                <a:ln>
                  <a:noFill/>
                </a:ln>
                <a:solidFill>
                  <a:srgbClr val="FF0000"/>
                </a:solidFill>
                <a:effectLst/>
                <a:uLnTx/>
                <a:uFillTx/>
                <a:latin typeface="Times New Roman" pitchFamily="18" charset="0"/>
                <a:ea typeface="ＭＳ Ｐゴシック" pitchFamily="34" charset="-128"/>
              </a:rPr>
              <a:t>Find T</a:t>
            </a:r>
            <a:r>
              <a:rPr kumimoji="0" lang="en-US" altLang="en-US" sz="2000" b="1" i="0" u="none" strike="noStrike" kern="0" cap="none" spc="0" normalizeH="0" baseline="-25000" noProof="0" dirty="0">
                <a:ln>
                  <a:noFill/>
                </a:ln>
                <a:solidFill>
                  <a:srgbClr val="FF0000"/>
                </a:solidFill>
                <a:effectLst/>
                <a:uLnTx/>
                <a:uFillTx/>
                <a:latin typeface="Times New Roman" pitchFamily="18" charset="0"/>
                <a:ea typeface="ＭＳ Ｐゴシック" pitchFamily="34" charset="-128"/>
              </a:rPr>
              <a:t>2</a:t>
            </a:r>
          </a:p>
        </p:txBody>
      </p:sp>
      <p:sp>
        <p:nvSpPr>
          <p:cNvPr id="32" name="TextBox 13"/>
          <p:cNvSpPr txBox="1">
            <a:spLocks noChangeArrowheads="1"/>
          </p:cNvSpPr>
          <p:nvPr/>
        </p:nvSpPr>
        <p:spPr bwMode="auto">
          <a:xfrm>
            <a:off x="463550" y="3465513"/>
            <a:ext cx="12017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1" i="0" u="none" strike="noStrike" kern="0" cap="none" spc="0" normalizeH="0" baseline="0" noProof="0" dirty="0">
                <a:ln>
                  <a:noFill/>
                </a:ln>
                <a:solidFill>
                  <a:srgbClr val="FF0000"/>
                </a:solidFill>
                <a:effectLst/>
                <a:uLnTx/>
                <a:uFillTx/>
                <a:latin typeface="Times New Roman" pitchFamily="18" charset="0"/>
                <a:ea typeface="ＭＳ Ｐゴシック" pitchFamily="34" charset="-128"/>
              </a:rPr>
              <a:t>Find V</a:t>
            </a:r>
            <a:r>
              <a:rPr kumimoji="0" lang="en-US" altLang="en-US" sz="2000" b="1" i="0" u="none" strike="noStrike" kern="0" cap="none" spc="0" normalizeH="0" baseline="-25000" noProof="0" dirty="0">
                <a:ln>
                  <a:noFill/>
                </a:ln>
                <a:solidFill>
                  <a:srgbClr val="FF0000"/>
                </a:solidFill>
                <a:effectLst/>
                <a:uLnTx/>
                <a:uFillTx/>
                <a:latin typeface="Times New Roman" pitchFamily="18" charset="0"/>
                <a:ea typeface="ＭＳ Ｐゴシック" pitchFamily="34" charset="-128"/>
              </a:rPr>
              <a:t>2</a:t>
            </a:r>
          </a:p>
        </p:txBody>
      </p:sp>
      <p:sp>
        <p:nvSpPr>
          <p:cNvPr id="33" name="TextBox 6"/>
          <p:cNvSpPr txBox="1">
            <a:spLocks noChangeArrowheads="1"/>
          </p:cNvSpPr>
          <p:nvPr/>
        </p:nvSpPr>
        <p:spPr bwMode="auto">
          <a:xfrm>
            <a:off x="5257800" y="1911350"/>
            <a:ext cx="339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B</a:t>
            </a:r>
          </a:p>
        </p:txBody>
      </p:sp>
      <p:sp>
        <p:nvSpPr>
          <p:cNvPr id="34" name="TextBox 13"/>
          <p:cNvSpPr txBox="1">
            <a:spLocks noChangeArrowheads="1"/>
          </p:cNvSpPr>
          <p:nvPr/>
        </p:nvSpPr>
        <p:spPr bwMode="auto">
          <a:xfrm>
            <a:off x="520700" y="4791075"/>
            <a:ext cx="1581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1" i="0" u="none" strike="noStrike" kern="0" cap="none" spc="0" normalizeH="0" baseline="0" noProof="0" dirty="0">
                <a:ln>
                  <a:noFill/>
                </a:ln>
                <a:solidFill>
                  <a:srgbClr val="FF0000"/>
                </a:solidFill>
                <a:effectLst/>
                <a:uLnTx/>
                <a:uFillTx/>
                <a:latin typeface="Times New Roman" pitchFamily="18" charset="0"/>
                <a:ea typeface="ＭＳ Ｐゴシック" pitchFamily="34" charset="-128"/>
              </a:rPr>
              <a:t>Solve for </a:t>
            </a:r>
            <a:r>
              <a:rPr kumimoji="0" lang="en-US" altLang="en-US" sz="2000" b="1" i="0" u="none" strike="noStrike" kern="0" cap="none" spc="0" normalizeH="0" baseline="0" noProof="0" dirty="0">
                <a:ln>
                  <a:noFill/>
                </a:ln>
                <a:solidFill>
                  <a:srgbClr val="FF0000"/>
                </a:solidFill>
                <a:effectLst/>
                <a:uLnTx/>
                <a:uFillTx/>
                <a:latin typeface="Symbol" pitchFamily="18" charset="2"/>
                <a:ea typeface="ＭＳ Ｐゴシック" pitchFamily="34" charset="-128"/>
              </a:rPr>
              <a:t>w</a:t>
            </a:r>
            <a:r>
              <a:rPr kumimoji="0" lang="en-US" altLang="en-US" sz="2000" b="1" i="0" u="none" strike="noStrike" kern="0" cap="none" spc="0" normalizeH="0" baseline="-25000" noProof="0" dirty="0">
                <a:ln>
                  <a:noFill/>
                </a:ln>
                <a:solidFill>
                  <a:srgbClr val="FF0000"/>
                </a:solidFill>
                <a:effectLst/>
                <a:uLnTx/>
                <a:uFillTx/>
                <a:latin typeface="Times New Roman" pitchFamily="18" charset="0"/>
                <a:ea typeface="ＭＳ Ｐゴシック" pitchFamily="34" charset="-128"/>
              </a:rPr>
              <a:t>3</a:t>
            </a:r>
          </a:p>
        </p:txBody>
      </p:sp>
      <p:graphicFrame>
        <p:nvGraphicFramePr>
          <p:cNvPr id="35" name="Object 7"/>
          <p:cNvGraphicFramePr>
            <a:graphicFrameLocks noChangeAspect="1"/>
          </p:cNvGraphicFramePr>
          <p:nvPr/>
        </p:nvGraphicFramePr>
        <p:xfrm>
          <a:off x="944563" y="5194300"/>
          <a:ext cx="2312987" cy="704850"/>
        </p:xfrm>
        <a:graphic>
          <a:graphicData uri="http://schemas.openxmlformats.org/presentationml/2006/ole">
            <mc:AlternateContent xmlns:mc="http://schemas.openxmlformats.org/markup-compatibility/2006">
              <mc:Choice xmlns:v="urn:schemas-microsoft-com:vml" Requires="v">
                <p:oleObj spid="_x0000_s233184" name="Equation" r:id="rId14" imgW="1180588" imgH="355446" progId="Equation.DSMT4">
                  <p:embed/>
                </p:oleObj>
              </mc:Choice>
              <mc:Fallback>
                <p:oleObj name="Equation" r:id="rId14" imgW="1180588" imgH="355446"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44563" y="5194300"/>
                        <a:ext cx="2312987" cy="704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 name="Object 9"/>
          <p:cNvGraphicFramePr>
            <a:graphicFrameLocks noChangeAspect="1"/>
          </p:cNvGraphicFramePr>
          <p:nvPr/>
        </p:nvGraphicFramePr>
        <p:xfrm>
          <a:off x="877888" y="5829300"/>
          <a:ext cx="3400425" cy="673100"/>
        </p:xfrm>
        <a:graphic>
          <a:graphicData uri="http://schemas.openxmlformats.org/presentationml/2006/ole">
            <mc:AlternateContent xmlns:mc="http://schemas.openxmlformats.org/markup-compatibility/2006">
              <mc:Choice xmlns:v="urn:schemas-microsoft-com:vml" Requires="v">
                <p:oleObj spid="_x0000_s233185" name="Equation" r:id="rId16" imgW="1739880" imgH="342720" progId="Equation.DSMT4">
                  <p:embed/>
                </p:oleObj>
              </mc:Choice>
              <mc:Fallback>
                <p:oleObj name="Equation" r:id="rId16" imgW="1739880" imgH="34272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888" y="5829300"/>
                        <a:ext cx="3400425"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 name="Object 36"/>
          <p:cNvGraphicFramePr>
            <a:graphicFrameLocks noChangeAspect="1"/>
          </p:cNvGraphicFramePr>
          <p:nvPr/>
        </p:nvGraphicFramePr>
        <p:xfrm>
          <a:off x="5524500" y="5920740"/>
          <a:ext cx="1855788" cy="431800"/>
        </p:xfrm>
        <a:graphic>
          <a:graphicData uri="http://schemas.openxmlformats.org/presentationml/2006/ole">
            <mc:AlternateContent xmlns:mc="http://schemas.openxmlformats.org/markup-compatibility/2006">
              <mc:Choice xmlns:v="urn:schemas-microsoft-com:vml" Requires="v">
                <p:oleObj spid="_x0000_s233186" name="Equation" r:id="rId18" imgW="863280" imgH="203040" progId="Equation.DSMT4">
                  <p:embed/>
                </p:oleObj>
              </mc:Choice>
              <mc:Fallback>
                <p:oleObj name="Equation" r:id="rId18" imgW="863280" imgH="203040"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524500" y="5920740"/>
                        <a:ext cx="1855788"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 name="Rectangle 37"/>
          <p:cNvSpPr/>
          <p:nvPr/>
        </p:nvSpPr>
        <p:spPr>
          <a:xfrm>
            <a:off x="5403850" y="5842000"/>
            <a:ext cx="2074863" cy="585788"/>
          </a:xfrm>
          <a:prstGeom prst="rect">
            <a:avLst/>
          </a:prstGeom>
          <a:noFill/>
          <a:ln w="9525" cap="flat" cmpd="sng" algn="ctr">
            <a:solidFill>
              <a:srgbClr val="FF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84868"/>
              </a:solidFill>
              <a:effectLst/>
              <a:uLnTx/>
              <a:uFillTx/>
              <a:latin typeface="Times New Roman"/>
              <a:ea typeface="+mn-ea"/>
              <a:cs typeface="+mn-cs"/>
            </a:endParaRPr>
          </a:p>
        </p:txBody>
      </p:sp>
      <p:sp>
        <p:nvSpPr>
          <p:cNvPr id="39" name="TextBox 38"/>
          <p:cNvSpPr txBox="1">
            <a:spLocks noChangeArrowheads="1"/>
          </p:cNvSpPr>
          <p:nvPr/>
        </p:nvSpPr>
        <p:spPr bwMode="auto">
          <a:xfrm>
            <a:off x="7115175" y="3030538"/>
            <a:ext cx="3127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1"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1</a:t>
            </a:r>
            <a:endParaRPr kumimoji="0" lang="en-US" altLang="en-US" sz="1800" b="1"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endParaRPr>
          </a:p>
        </p:txBody>
      </p:sp>
      <p:sp>
        <p:nvSpPr>
          <p:cNvPr id="40" name="TextBox 39"/>
          <p:cNvSpPr txBox="1">
            <a:spLocks noChangeArrowheads="1"/>
          </p:cNvSpPr>
          <p:nvPr/>
        </p:nvSpPr>
        <p:spPr bwMode="auto">
          <a:xfrm>
            <a:off x="5815013" y="1930400"/>
            <a:ext cx="312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1"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2</a:t>
            </a:r>
            <a:endParaRPr kumimoji="0" lang="en-US" altLang="en-US" sz="1800" b="1"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endParaRPr>
          </a:p>
        </p:txBody>
      </p:sp>
    </p:spTree>
    <p:extLst>
      <p:ext uri="{BB962C8B-B14F-4D97-AF65-F5344CB8AC3E}">
        <p14:creationId xmlns:p14="http://schemas.microsoft.com/office/powerpoint/2010/main" val="782792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31" grpId="0"/>
      <p:bldP spid="32" grpId="0"/>
      <p:bldP spid="33" grpId="0"/>
      <p:bldP spid="34" grpId="0"/>
      <p:bldP spid="38" grpId="0" animBg="1"/>
      <p:bldP spid="39" grpId="0"/>
      <p:bldP spid="4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70560"/>
          </a:xfrm>
        </p:spPr>
        <p:txBody>
          <a:bodyPr/>
          <a:lstStyle/>
          <a:p>
            <a:r>
              <a:rPr lang="en-US" altLang="en-US" sz="4000" b="1" dirty="0">
                <a:ea typeface="ＭＳ Ｐゴシック" pitchFamily="34" charset="-128"/>
              </a:rPr>
              <a:t>Concept Question </a:t>
            </a:r>
            <a:r>
              <a:rPr lang="en-US" altLang="en-US" sz="1000" dirty="0">
                <a:ea typeface="ＭＳ Ｐゴシック" pitchFamily="34" charset="-128"/>
              </a:rPr>
              <a:t>5</a:t>
            </a:r>
            <a:endParaRPr lang="en-US" sz="1000" dirty="0"/>
          </a:p>
        </p:txBody>
      </p:sp>
      <p:sp>
        <p:nvSpPr>
          <p:cNvPr id="3" name="Content Placeholder 2"/>
          <p:cNvSpPr>
            <a:spLocks noGrp="1"/>
          </p:cNvSpPr>
          <p:nvPr>
            <p:ph idx="1"/>
          </p:nvPr>
        </p:nvSpPr>
        <p:spPr>
          <a:xfrm>
            <a:off x="457200" y="1722120"/>
            <a:ext cx="5219288" cy="1173480"/>
          </a:xfrm>
        </p:spPr>
        <p:txBody>
          <a:bodyPr/>
          <a:lstStyle/>
          <a:p>
            <a:r>
              <a:rPr lang="en-US" altLang="en-US" b="1" dirty="0">
                <a:solidFill>
                  <a:srgbClr val="C00000"/>
                </a:solidFill>
              </a:rPr>
              <a:t>For the previous problem, how would you determine the reaction forces at C when the bar is horizontal?</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8429" y="914400"/>
            <a:ext cx="2248371" cy="3094349"/>
          </a:xfrm>
          <a:prstGeom prst="rect">
            <a:avLst/>
          </a:prstGeom>
        </p:spPr>
      </p:pic>
      <p:sp>
        <p:nvSpPr>
          <p:cNvPr id="6" name="Content Placeholder 5"/>
          <p:cNvSpPr>
            <a:spLocks noGrp="1"/>
          </p:cNvSpPr>
          <p:nvPr>
            <p:ph idx="13"/>
          </p:nvPr>
        </p:nvSpPr>
        <p:spPr>
          <a:xfrm>
            <a:off x="457200" y="4305300"/>
            <a:ext cx="7543800" cy="495300"/>
          </a:xfrm>
        </p:spPr>
        <p:txBody>
          <a:bodyPr/>
          <a:lstStyle/>
          <a:p>
            <a:r>
              <a:rPr lang="en-US" altLang="en-US" dirty="0"/>
              <a:t>a) Apply linear-momentum to solve for C</a:t>
            </a:r>
            <a:r>
              <a:rPr lang="en-US" altLang="en-US" baseline="-25000" dirty="0"/>
              <a:t>x</a:t>
            </a:r>
            <a:r>
              <a:rPr lang="en-US" altLang="en-US" dirty="0">
                <a:latin typeface="Symbol" pitchFamily="18" charset="2"/>
              </a:rPr>
              <a:t>D</a:t>
            </a:r>
            <a:r>
              <a:rPr lang="en-US" altLang="en-US" dirty="0"/>
              <a:t>t and </a:t>
            </a:r>
            <a:r>
              <a:rPr lang="en-US" altLang="en-US" dirty="0" err="1"/>
              <a:t>C</a:t>
            </a:r>
            <a:r>
              <a:rPr lang="en-US" altLang="en-US" baseline="-25000" dirty="0" err="1"/>
              <a:t>y</a:t>
            </a:r>
            <a:r>
              <a:rPr lang="en-US" altLang="en-US" dirty="0" err="1">
                <a:latin typeface="Symbol" pitchFamily="18" charset="2"/>
              </a:rPr>
              <a:t>D</a:t>
            </a:r>
            <a:r>
              <a:rPr lang="en-US" altLang="en-US" dirty="0" err="1"/>
              <a:t>t</a:t>
            </a:r>
            <a:r>
              <a:rPr lang="en-US" altLang="en-US" dirty="0"/>
              <a:t>.</a:t>
            </a:r>
          </a:p>
        </p:txBody>
      </p:sp>
      <p:sp>
        <p:nvSpPr>
          <p:cNvPr id="7" name="Content Placeholder 6"/>
          <p:cNvSpPr>
            <a:spLocks noGrp="1"/>
          </p:cNvSpPr>
          <p:nvPr>
            <p:ph idx="14"/>
          </p:nvPr>
        </p:nvSpPr>
        <p:spPr>
          <a:xfrm>
            <a:off x="457200" y="4841690"/>
            <a:ext cx="7543800" cy="757486"/>
          </a:xfrm>
        </p:spPr>
        <p:txBody>
          <a:bodyPr/>
          <a:lstStyle/>
          <a:p>
            <a:pPr marL="360363" indent="-360363"/>
            <a:r>
              <a:rPr lang="en-US" altLang="en-US" dirty="0"/>
              <a:t>b) Use work-energy to determine the work done by the moment at C.</a:t>
            </a:r>
          </a:p>
        </p:txBody>
      </p:sp>
      <p:sp>
        <p:nvSpPr>
          <p:cNvPr id="8" name="Content Placeholder 7"/>
          <p:cNvSpPr>
            <a:spLocks noGrp="1"/>
          </p:cNvSpPr>
          <p:nvPr>
            <p:ph idx="15"/>
          </p:nvPr>
        </p:nvSpPr>
        <p:spPr>
          <a:xfrm>
            <a:off x="457200" y="5640133"/>
            <a:ext cx="7848600" cy="760667"/>
          </a:xfrm>
        </p:spPr>
        <p:txBody>
          <a:bodyPr/>
          <a:lstStyle/>
          <a:p>
            <a:pPr marL="360363" indent="-360363"/>
            <a:r>
              <a:rPr lang="en-US" altLang="en-US" dirty="0"/>
              <a:t>c) Use sum of forces and sum of moments equations when the bar is horizontal.</a:t>
            </a:r>
          </a:p>
        </p:txBody>
      </p:sp>
    </p:spTree>
    <p:extLst>
      <p:ext uri="{BB962C8B-B14F-4D97-AF65-F5344CB8AC3E}">
        <p14:creationId xmlns:p14="http://schemas.microsoft.com/office/powerpoint/2010/main" val="36100203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70560"/>
          </a:xfrm>
        </p:spPr>
        <p:txBody>
          <a:bodyPr/>
          <a:lstStyle/>
          <a:p>
            <a:r>
              <a:rPr lang="en-US" altLang="en-US" sz="4000" b="1" dirty="0">
                <a:ea typeface="ＭＳ Ｐゴシック" pitchFamily="34" charset="-128"/>
              </a:rPr>
              <a:t>Concept Question </a:t>
            </a:r>
            <a:r>
              <a:rPr lang="en-US" altLang="en-US" sz="1000" dirty="0">
                <a:ea typeface="ＭＳ Ｐゴシック" pitchFamily="34" charset="-128"/>
              </a:rPr>
              <a:t>6</a:t>
            </a:r>
            <a:endParaRPr lang="en-US" sz="1000" dirty="0"/>
          </a:p>
        </p:txBody>
      </p:sp>
      <p:sp>
        <p:nvSpPr>
          <p:cNvPr id="3" name="Content Placeholder 2"/>
          <p:cNvSpPr>
            <a:spLocks noGrp="1"/>
          </p:cNvSpPr>
          <p:nvPr>
            <p:ph idx="1"/>
          </p:nvPr>
        </p:nvSpPr>
        <p:spPr>
          <a:xfrm>
            <a:off x="457200" y="1722120"/>
            <a:ext cx="5219288" cy="1173480"/>
          </a:xfrm>
        </p:spPr>
        <p:txBody>
          <a:bodyPr/>
          <a:lstStyle/>
          <a:p>
            <a:r>
              <a:rPr lang="en-US" altLang="en-US" b="1" dirty="0">
                <a:solidFill>
                  <a:srgbClr val="C00000"/>
                </a:solidFill>
              </a:rPr>
              <a:t>For the previous problem, how would you determine the reaction forces at C when the bar is horizontal?</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8429" y="914400"/>
            <a:ext cx="2248371" cy="3094349"/>
          </a:xfrm>
          <a:prstGeom prst="rect">
            <a:avLst/>
          </a:prstGeom>
        </p:spPr>
      </p:pic>
      <p:sp>
        <p:nvSpPr>
          <p:cNvPr id="6" name="Content Placeholder 5"/>
          <p:cNvSpPr>
            <a:spLocks noGrp="1"/>
          </p:cNvSpPr>
          <p:nvPr>
            <p:ph idx="13"/>
          </p:nvPr>
        </p:nvSpPr>
        <p:spPr>
          <a:xfrm>
            <a:off x="457200" y="4305300"/>
            <a:ext cx="7543800" cy="495300"/>
          </a:xfrm>
        </p:spPr>
        <p:txBody>
          <a:bodyPr/>
          <a:lstStyle/>
          <a:p>
            <a:r>
              <a:rPr lang="en-US" altLang="en-US" dirty="0"/>
              <a:t>a) Apply linear-momentum to solve for C</a:t>
            </a:r>
            <a:r>
              <a:rPr lang="en-US" altLang="en-US" baseline="-25000" dirty="0"/>
              <a:t>x</a:t>
            </a:r>
            <a:r>
              <a:rPr lang="en-US" altLang="en-US" dirty="0">
                <a:latin typeface="Symbol" pitchFamily="18" charset="2"/>
              </a:rPr>
              <a:t>D</a:t>
            </a:r>
            <a:r>
              <a:rPr lang="en-US" altLang="en-US" dirty="0"/>
              <a:t>t and </a:t>
            </a:r>
            <a:r>
              <a:rPr lang="en-US" altLang="en-US" dirty="0" err="1"/>
              <a:t>C</a:t>
            </a:r>
            <a:r>
              <a:rPr lang="en-US" altLang="en-US" baseline="-25000" dirty="0" err="1"/>
              <a:t>y</a:t>
            </a:r>
            <a:r>
              <a:rPr lang="en-US" altLang="en-US" dirty="0" err="1">
                <a:latin typeface="Symbol" pitchFamily="18" charset="2"/>
              </a:rPr>
              <a:t>D</a:t>
            </a:r>
            <a:r>
              <a:rPr lang="en-US" altLang="en-US" dirty="0" err="1"/>
              <a:t>t</a:t>
            </a:r>
            <a:r>
              <a:rPr lang="en-US" altLang="en-US" dirty="0"/>
              <a:t>.</a:t>
            </a:r>
          </a:p>
        </p:txBody>
      </p:sp>
      <p:sp>
        <p:nvSpPr>
          <p:cNvPr id="7" name="Content Placeholder 6"/>
          <p:cNvSpPr>
            <a:spLocks noGrp="1"/>
          </p:cNvSpPr>
          <p:nvPr>
            <p:ph idx="14"/>
          </p:nvPr>
        </p:nvSpPr>
        <p:spPr>
          <a:xfrm>
            <a:off x="457200" y="4841690"/>
            <a:ext cx="7543800" cy="757486"/>
          </a:xfrm>
        </p:spPr>
        <p:txBody>
          <a:bodyPr/>
          <a:lstStyle/>
          <a:p>
            <a:pPr marL="360363" indent="-360363"/>
            <a:r>
              <a:rPr lang="en-US" altLang="en-US" dirty="0"/>
              <a:t>b) Use work-energy to determine the work done by the moment at C.</a:t>
            </a:r>
          </a:p>
        </p:txBody>
      </p:sp>
      <p:sp>
        <p:nvSpPr>
          <p:cNvPr id="8" name="Content Placeholder 7"/>
          <p:cNvSpPr>
            <a:spLocks noGrp="1"/>
          </p:cNvSpPr>
          <p:nvPr>
            <p:ph idx="15"/>
          </p:nvPr>
        </p:nvSpPr>
        <p:spPr>
          <a:xfrm>
            <a:off x="457200" y="5640133"/>
            <a:ext cx="7848600" cy="760667"/>
          </a:xfrm>
          <a:ln>
            <a:solidFill>
              <a:srgbClr val="C00000"/>
            </a:solidFill>
          </a:ln>
        </p:spPr>
        <p:txBody>
          <a:bodyPr/>
          <a:lstStyle/>
          <a:p>
            <a:pPr marL="360363" indent="-360363"/>
            <a:r>
              <a:rPr lang="en-US" altLang="en-US" dirty="0"/>
              <a:t>c) Use sum of forces and sum of moments equations when the bar is horizontal.</a:t>
            </a:r>
          </a:p>
        </p:txBody>
      </p:sp>
    </p:spTree>
    <p:extLst>
      <p:ext uri="{BB962C8B-B14F-4D97-AF65-F5344CB8AC3E}">
        <p14:creationId xmlns:p14="http://schemas.microsoft.com/office/powerpoint/2010/main" val="2309530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09600"/>
          </a:xfrm>
        </p:spPr>
        <p:txBody>
          <a:bodyPr/>
          <a:lstStyle/>
          <a:p>
            <a:r>
              <a:rPr lang="en-US" altLang="en-US" sz="4000" b="1" dirty="0">
                <a:ea typeface="ＭＳ Ｐゴシック" pitchFamily="34" charset="-128"/>
              </a:rPr>
              <a:t>Concept Question </a:t>
            </a:r>
            <a:r>
              <a:rPr lang="en-US" altLang="en-US" sz="1000" dirty="0">
                <a:ea typeface="ＭＳ Ｐゴシック" pitchFamily="34" charset="-128"/>
              </a:rPr>
              <a:t>7</a:t>
            </a:r>
            <a:endParaRPr lang="en-US" sz="1000" dirty="0"/>
          </a:p>
        </p:txBody>
      </p:sp>
      <p:sp>
        <p:nvSpPr>
          <p:cNvPr id="3" name="Content Placeholder 2"/>
          <p:cNvSpPr>
            <a:spLocks noGrp="1"/>
          </p:cNvSpPr>
          <p:nvPr>
            <p:ph idx="1"/>
          </p:nvPr>
        </p:nvSpPr>
        <p:spPr>
          <a:xfrm>
            <a:off x="457200" y="1600200"/>
            <a:ext cx="5219288" cy="1561902"/>
          </a:xfrm>
        </p:spPr>
        <p:txBody>
          <a:bodyPr/>
          <a:lstStyle/>
          <a:p>
            <a:r>
              <a:rPr lang="en-US" altLang="en-US" b="1" dirty="0">
                <a:solidFill>
                  <a:srgbClr val="C00000"/>
                </a:solidFill>
              </a:rPr>
              <a:t>For the previous problem, what would happen if the coefficient of restitution between the projectile and bar was 1.0 instead of zero?</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200" y="1066800"/>
            <a:ext cx="2248371" cy="3094349"/>
          </a:xfrm>
          <a:prstGeom prst="rect">
            <a:avLst/>
          </a:prstGeom>
        </p:spPr>
      </p:pic>
      <p:sp>
        <p:nvSpPr>
          <p:cNvPr id="6" name="Content Placeholder 5"/>
          <p:cNvSpPr>
            <a:spLocks noGrp="1"/>
          </p:cNvSpPr>
          <p:nvPr>
            <p:ph idx="13"/>
          </p:nvPr>
        </p:nvSpPr>
        <p:spPr>
          <a:xfrm>
            <a:off x="838200" y="4541703"/>
            <a:ext cx="7315200" cy="411297"/>
          </a:xfrm>
        </p:spPr>
        <p:txBody>
          <a:bodyPr/>
          <a:lstStyle/>
          <a:p>
            <a:r>
              <a:rPr lang="en-US" altLang="en-US" dirty="0"/>
              <a:t>a) The angular velocity after impact would be bigger.</a:t>
            </a:r>
          </a:p>
        </p:txBody>
      </p:sp>
      <p:sp>
        <p:nvSpPr>
          <p:cNvPr id="7" name="Content Placeholder 6"/>
          <p:cNvSpPr>
            <a:spLocks noGrp="1"/>
          </p:cNvSpPr>
          <p:nvPr>
            <p:ph idx="14"/>
          </p:nvPr>
        </p:nvSpPr>
        <p:spPr>
          <a:xfrm>
            <a:off x="838200" y="4980824"/>
            <a:ext cx="7848600" cy="429376"/>
          </a:xfrm>
        </p:spPr>
        <p:txBody>
          <a:bodyPr/>
          <a:lstStyle/>
          <a:p>
            <a:r>
              <a:rPr lang="en-US" altLang="en-US" dirty="0"/>
              <a:t>b) The angular velocity after impact would be smaller.</a:t>
            </a:r>
          </a:p>
        </p:txBody>
      </p:sp>
      <p:sp>
        <p:nvSpPr>
          <p:cNvPr id="8" name="Content Placeholder 7"/>
          <p:cNvSpPr>
            <a:spLocks noGrp="1"/>
          </p:cNvSpPr>
          <p:nvPr>
            <p:ph idx="15"/>
          </p:nvPr>
        </p:nvSpPr>
        <p:spPr>
          <a:xfrm>
            <a:off x="838200" y="5438024"/>
            <a:ext cx="7543800" cy="429376"/>
          </a:xfrm>
        </p:spPr>
        <p:txBody>
          <a:bodyPr/>
          <a:lstStyle/>
          <a:p>
            <a:r>
              <a:rPr lang="en-US" altLang="en-US" dirty="0"/>
              <a:t>c) The angular velocity after impact would be the same.</a:t>
            </a:r>
          </a:p>
        </p:txBody>
      </p:sp>
      <p:sp>
        <p:nvSpPr>
          <p:cNvPr id="9" name="Content Placeholder 8"/>
          <p:cNvSpPr>
            <a:spLocks noGrp="1"/>
          </p:cNvSpPr>
          <p:nvPr>
            <p:ph idx="16"/>
          </p:nvPr>
        </p:nvSpPr>
        <p:spPr>
          <a:xfrm>
            <a:off x="838200" y="5919879"/>
            <a:ext cx="5181600" cy="390342"/>
          </a:xfrm>
        </p:spPr>
        <p:txBody>
          <a:bodyPr/>
          <a:lstStyle/>
          <a:p>
            <a:r>
              <a:rPr lang="en-US" altLang="en-US" dirty="0"/>
              <a:t>c) Not enough information to tell.</a:t>
            </a:r>
          </a:p>
        </p:txBody>
      </p:sp>
    </p:spTree>
    <p:extLst>
      <p:ext uri="{BB962C8B-B14F-4D97-AF65-F5344CB8AC3E}">
        <p14:creationId xmlns:p14="http://schemas.microsoft.com/office/powerpoint/2010/main" val="2574189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09600"/>
          </a:xfrm>
        </p:spPr>
        <p:txBody>
          <a:bodyPr/>
          <a:lstStyle/>
          <a:p>
            <a:r>
              <a:rPr lang="en-US" altLang="en-US" sz="4000" b="1" dirty="0">
                <a:ea typeface="ＭＳ Ｐゴシック" pitchFamily="34" charset="-128"/>
              </a:rPr>
              <a:t>Concept Question </a:t>
            </a:r>
            <a:r>
              <a:rPr lang="en-US" altLang="en-US" sz="1000" dirty="0">
                <a:ea typeface="ＭＳ Ｐゴシック" pitchFamily="34" charset="-128"/>
              </a:rPr>
              <a:t>8</a:t>
            </a:r>
            <a:endParaRPr lang="en-US" sz="1000" dirty="0"/>
          </a:p>
        </p:txBody>
      </p:sp>
      <p:sp>
        <p:nvSpPr>
          <p:cNvPr id="3" name="Content Placeholder 2"/>
          <p:cNvSpPr>
            <a:spLocks noGrp="1"/>
          </p:cNvSpPr>
          <p:nvPr>
            <p:ph idx="1"/>
          </p:nvPr>
        </p:nvSpPr>
        <p:spPr>
          <a:xfrm>
            <a:off x="457200" y="1600200"/>
            <a:ext cx="5219288" cy="1561902"/>
          </a:xfrm>
        </p:spPr>
        <p:txBody>
          <a:bodyPr/>
          <a:lstStyle/>
          <a:p>
            <a:r>
              <a:rPr lang="en-US" altLang="en-US" b="1" dirty="0">
                <a:solidFill>
                  <a:srgbClr val="C00000"/>
                </a:solidFill>
              </a:rPr>
              <a:t>For the previous problem, what would happen if the coefficient of restitution between the projectile and bar was 1.0 instead of zero?</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200" y="1066800"/>
            <a:ext cx="2248371" cy="3094349"/>
          </a:xfrm>
          <a:prstGeom prst="rect">
            <a:avLst/>
          </a:prstGeom>
        </p:spPr>
      </p:pic>
      <p:sp>
        <p:nvSpPr>
          <p:cNvPr id="6" name="Content Placeholder 5"/>
          <p:cNvSpPr>
            <a:spLocks noGrp="1"/>
          </p:cNvSpPr>
          <p:nvPr>
            <p:ph idx="13"/>
          </p:nvPr>
        </p:nvSpPr>
        <p:spPr>
          <a:xfrm>
            <a:off x="838200" y="4541703"/>
            <a:ext cx="7315200" cy="411297"/>
          </a:xfrm>
          <a:ln>
            <a:solidFill>
              <a:srgbClr val="C00000"/>
            </a:solidFill>
          </a:ln>
        </p:spPr>
        <p:txBody>
          <a:bodyPr/>
          <a:lstStyle/>
          <a:p>
            <a:r>
              <a:rPr lang="en-US" altLang="en-US" dirty="0"/>
              <a:t>a) The angular velocity after impact would be bigger.</a:t>
            </a:r>
          </a:p>
        </p:txBody>
      </p:sp>
      <p:sp>
        <p:nvSpPr>
          <p:cNvPr id="7" name="Content Placeholder 6"/>
          <p:cNvSpPr>
            <a:spLocks noGrp="1"/>
          </p:cNvSpPr>
          <p:nvPr>
            <p:ph idx="14"/>
          </p:nvPr>
        </p:nvSpPr>
        <p:spPr>
          <a:xfrm>
            <a:off x="838200" y="4980824"/>
            <a:ext cx="7848600" cy="429376"/>
          </a:xfrm>
        </p:spPr>
        <p:txBody>
          <a:bodyPr/>
          <a:lstStyle/>
          <a:p>
            <a:r>
              <a:rPr lang="en-US" altLang="en-US" dirty="0"/>
              <a:t>b) The angular velocity after impact would be smaller.</a:t>
            </a:r>
          </a:p>
        </p:txBody>
      </p:sp>
      <p:sp>
        <p:nvSpPr>
          <p:cNvPr id="8" name="Content Placeholder 7"/>
          <p:cNvSpPr>
            <a:spLocks noGrp="1"/>
          </p:cNvSpPr>
          <p:nvPr>
            <p:ph idx="15"/>
          </p:nvPr>
        </p:nvSpPr>
        <p:spPr>
          <a:xfrm>
            <a:off x="838200" y="5438024"/>
            <a:ext cx="7543800" cy="429376"/>
          </a:xfrm>
        </p:spPr>
        <p:txBody>
          <a:bodyPr/>
          <a:lstStyle/>
          <a:p>
            <a:r>
              <a:rPr lang="en-US" altLang="en-US" dirty="0"/>
              <a:t>c) The angular velocity after impact would be the same.</a:t>
            </a:r>
          </a:p>
        </p:txBody>
      </p:sp>
      <p:sp>
        <p:nvSpPr>
          <p:cNvPr id="9" name="Content Placeholder 8"/>
          <p:cNvSpPr>
            <a:spLocks noGrp="1"/>
          </p:cNvSpPr>
          <p:nvPr>
            <p:ph idx="16"/>
          </p:nvPr>
        </p:nvSpPr>
        <p:spPr>
          <a:xfrm>
            <a:off x="838200" y="5919879"/>
            <a:ext cx="5181600" cy="390342"/>
          </a:xfrm>
        </p:spPr>
        <p:txBody>
          <a:bodyPr/>
          <a:lstStyle/>
          <a:p>
            <a:r>
              <a:rPr lang="en-US" altLang="en-US" dirty="0"/>
              <a:t>d) Not enough information to tell.</a:t>
            </a:r>
          </a:p>
        </p:txBody>
      </p:sp>
    </p:spTree>
    <p:extLst>
      <p:ext uri="{BB962C8B-B14F-4D97-AF65-F5344CB8AC3E}">
        <p14:creationId xmlns:p14="http://schemas.microsoft.com/office/powerpoint/2010/main" val="1894929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Work of Forces Acting on a Rigid Body </a:t>
            </a:r>
            <a:r>
              <a:rPr lang="en-US" altLang="en-US" sz="1000" dirty="0">
                <a:solidFill>
                  <a:srgbClr val="AD0B1E"/>
                </a:solidFill>
                <a:ea typeface="ＭＳ Ｐゴシック" pitchFamily="34" charset="-128"/>
              </a:rPr>
              <a:t>1</a:t>
            </a:r>
            <a:endParaRPr lang="en-US" sz="1000" dirty="0">
              <a:solidFill>
                <a:srgbClr val="AD0B1E"/>
              </a:solidFill>
            </a:endParaRPr>
          </a:p>
        </p:txBody>
      </p:sp>
      <p:sp>
        <p:nvSpPr>
          <p:cNvPr id="3" name="Content Placeholder 2"/>
          <p:cNvSpPr>
            <a:spLocks noGrp="1"/>
          </p:cNvSpPr>
          <p:nvPr>
            <p:ph idx="1"/>
          </p:nvPr>
        </p:nvSpPr>
        <p:spPr>
          <a:xfrm>
            <a:off x="3733800" y="1016275"/>
            <a:ext cx="4953000" cy="736325"/>
          </a:xfrm>
        </p:spPr>
        <p:txBody>
          <a:bodyPr/>
          <a:lstStyle/>
          <a:p>
            <a:pPr marL="292608" indent="-292608">
              <a:buFont typeface="Arial" panose="020B0604020202020204" pitchFamily="34" charset="0"/>
              <a:buChar char="•"/>
            </a:pPr>
            <a:r>
              <a:rPr lang="en-US" altLang="en-US" sz="2000" dirty="0"/>
              <a:t>Work of a force during a displacement of its point of application,</a:t>
            </a:r>
          </a:p>
        </p:txBody>
      </p:sp>
      <p:graphicFrame>
        <p:nvGraphicFramePr>
          <p:cNvPr id="15" name="Object 2"/>
          <p:cNvGraphicFramePr>
            <a:graphicFrameLocks noChangeAspect="1"/>
          </p:cNvGraphicFramePr>
          <p:nvPr>
            <p:extLst>
              <p:ext uri="{D42A27DB-BD31-4B8C-83A1-F6EECF244321}">
                <p14:modId xmlns:p14="http://schemas.microsoft.com/office/powerpoint/2010/main" val="2240195862"/>
              </p:ext>
            </p:extLst>
          </p:nvPr>
        </p:nvGraphicFramePr>
        <p:xfrm>
          <a:off x="4510577" y="1794081"/>
          <a:ext cx="2926372" cy="754455"/>
        </p:xfrm>
        <a:graphic>
          <a:graphicData uri="http://schemas.openxmlformats.org/presentationml/2006/ole">
            <mc:AlternateContent xmlns:mc="http://schemas.openxmlformats.org/markup-compatibility/2006">
              <mc:Choice xmlns:v="urn:schemas-microsoft-com:vml" Requires="v">
                <p:oleObj spid="_x0000_s234968" name="Equation" r:id="rId3" imgW="3251200" imgH="838200" progId="Equation.DSMT4">
                  <p:embed/>
                </p:oleObj>
              </mc:Choice>
              <mc:Fallback>
                <p:oleObj name="Equation" r:id="rId3" imgW="3251200" imgH="838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0577" y="1794081"/>
                        <a:ext cx="2926372" cy="7544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8" name="Picture 27" descr="Particles A and B are separated by distance r. Force -F acts on A, while force F acts on B. The displacement of A is dr1. The displacement of B is broken up into two parts, dr1 which is the displacement of A, plus dr2 which represents a rotation about A through an incremental angl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522" y="3257775"/>
            <a:ext cx="3202024" cy="2583659"/>
          </a:xfrm>
          <a:prstGeom prst="rect">
            <a:avLst/>
          </a:prstGeom>
        </p:spPr>
      </p:pic>
      <p:sp>
        <p:nvSpPr>
          <p:cNvPr id="6" name="Content Placeholder 5"/>
          <p:cNvSpPr>
            <a:spLocks noGrp="1"/>
          </p:cNvSpPr>
          <p:nvPr>
            <p:ph idx="13"/>
          </p:nvPr>
        </p:nvSpPr>
        <p:spPr>
          <a:xfrm>
            <a:off x="3733801" y="2628299"/>
            <a:ext cx="4190999" cy="343501"/>
          </a:xfrm>
        </p:spPr>
        <p:txBody>
          <a:bodyPr/>
          <a:lstStyle/>
          <a:p>
            <a:pPr marL="292608" indent="-292608">
              <a:buFont typeface="Arial" panose="020B0604020202020204" pitchFamily="34" charset="0"/>
              <a:buChar char="•"/>
            </a:pPr>
            <a:r>
              <a:rPr lang="en-US" altLang="en-US" sz="2000" dirty="0"/>
              <a:t>Consider the net work of two forces</a:t>
            </a:r>
          </a:p>
        </p:txBody>
      </p:sp>
      <p:graphicFrame>
        <p:nvGraphicFramePr>
          <p:cNvPr id="16" name="Object 5"/>
          <p:cNvGraphicFramePr>
            <a:graphicFrameLocks noChangeAspect="1"/>
          </p:cNvGraphicFramePr>
          <p:nvPr>
            <p:extLst>
              <p:ext uri="{D42A27DB-BD31-4B8C-83A1-F6EECF244321}">
                <p14:modId xmlns:p14="http://schemas.microsoft.com/office/powerpoint/2010/main" val="659559034"/>
              </p:ext>
            </p:extLst>
          </p:nvPr>
        </p:nvGraphicFramePr>
        <p:xfrm>
          <a:off x="7880216" y="2692978"/>
          <a:ext cx="969818" cy="265545"/>
        </p:xfrm>
        <a:graphic>
          <a:graphicData uri="http://schemas.openxmlformats.org/presentationml/2006/ole">
            <mc:AlternateContent xmlns:mc="http://schemas.openxmlformats.org/markup-compatibility/2006">
              <mc:Choice xmlns:v="urn:schemas-microsoft-com:vml" Requires="v">
                <p:oleObj spid="_x0000_s234969" name="Equation" r:id="rId6" imgW="1066800" imgH="292100" progId="Equation.3">
                  <p:embed/>
                </p:oleObj>
              </mc:Choice>
              <mc:Fallback>
                <p:oleObj name="Equation" r:id="rId6" imgW="1066800" imgH="2921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80216" y="2692978"/>
                        <a:ext cx="969818" cy="2655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Content Placeholder 11"/>
          <p:cNvSpPr>
            <a:spLocks noGrp="1"/>
          </p:cNvSpPr>
          <p:nvPr>
            <p:ph idx="14"/>
          </p:nvPr>
        </p:nvSpPr>
        <p:spPr>
          <a:xfrm>
            <a:off x="4038601" y="2993803"/>
            <a:ext cx="3200400" cy="377851"/>
          </a:xfrm>
        </p:spPr>
        <p:txBody>
          <a:bodyPr/>
          <a:lstStyle/>
          <a:p>
            <a:r>
              <a:rPr lang="en-US" altLang="en-US" sz="2000" dirty="0"/>
              <a:t>forming a couple of moment</a:t>
            </a:r>
            <a:endParaRPr lang="en-US" sz="2000" dirty="0"/>
          </a:p>
        </p:txBody>
      </p:sp>
      <p:graphicFrame>
        <p:nvGraphicFramePr>
          <p:cNvPr id="17" name="Object 6"/>
          <p:cNvGraphicFramePr>
            <a:graphicFrameLocks noChangeAspect="1"/>
          </p:cNvGraphicFramePr>
          <p:nvPr>
            <p:extLst>
              <p:ext uri="{D42A27DB-BD31-4B8C-83A1-F6EECF244321}">
                <p14:modId xmlns:p14="http://schemas.microsoft.com/office/powerpoint/2010/main" val="2708125016"/>
              </p:ext>
            </p:extLst>
          </p:nvPr>
        </p:nvGraphicFramePr>
        <p:xfrm>
          <a:off x="7139064" y="3048509"/>
          <a:ext cx="277091" cy="254000"/>
        </p:xfrm>
        <a:graphic>
          <a:graphicData uri="http://schemas.openxmlformats.org/presentationml/2006/ole">
            <mc:AlternateContent xmlns:mc="http://schemas.openxmlformats.org/markup-compatibility/2006">
              <mc:Choice xmlns:v="urn:schemas-microsoft-com:vml" Requires="v">
                <p:oleObj spid="_x0000_s234970" name="Equation" r:id="rId8" imgW="304668" imgH="279279" progId="Equation.3">
                  <p:embed/>
                </p:oleObj>
              </mc:Choice>
              <mc:Fallback>
                <p:oleObj name="Equation" r:id="rId8" imgW="304668" imgH="279279"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39064" y="3048509"/>
                        <a:ext cx="277091" cy="25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Content Placeholder 12"/>
          <p:cNvSpPr>
            <a:spLocks noGrp="1"/>
          </p:cNvSpPr>
          <p:nvPr>
            <p:ph idx="15"/>
          </p:nvPr>
        </p:nvSpPr>
        <p:spPr>
          <a:xfrm>
            <a:off x="7362335" y="3002269"/>
            <a:ext cx="1112071" cy="377851"/>
          </a:xfrm>
        </p:spPr>
        <p:txBody>
          <a:bodyPr/>
          <a:lstStyle/>
          <a:p>
            <a:r>
              <a:rPr lang="en-US" altLang="en-US" sz="2000" dirty="0"/>
              <a:t>during a</a:t>
            </a:r>
            <a:endParaRPr lang="en-US" sz="2000" dirty="0"/>
          </a:p>
        </p:txBody>
      </p:sp>
      <p:sp>
        <p:nvSpPr>
          <p:cNvPr id="14" name="Content Placeholder 13"/>
          <p:cNvSpPr>
            <a:spLocks noGrp="1"/>
          </p:cNvSpPr>
          <p:nvPr>
            <p:ph idx="16"/>
          </p:nvPr>
        </p:nvSpPr>
        <p:spPr>
          <a:xfrm>
            <a:off x="4038600" y="3352800"/>
            <a:ext cx="4645395" cy="377851"/>
          </a:xfrm>
        </p:spPr>
        <p:txBody>
          <a:bodyPr/>
          <a:lstStyle/>
          <a:p>
            <a:r>
              <a:rPr lang="en-US" altLang="en-US" sz="2000" dirty="0"/>
              <a:t>displacement of their points of application.</a:t>
            </a:r>
            <a:endParaRPr lang="en-US" sz="2000" dirty="0"/>
          </a:p>
        </p:txBody>
      </p:sp>
      <p:graphicFrame>
        <p:nvGraphicFramePr>
          <p:cNvPr id="18" name="Object 3"/>
          <p:cNvGraphicFramePr>
            <a:graphicFrameLocks noChangeAspect="1"/>
          </p:cNvGraphicFramePr>
          <p:nvPr>
            <p:extLst>
              <p:ext uri="{D42A27DB-BD31-4B8C-83A1-F6EECF244321}">
                <p14:modId xmlns:p14="http://schemas.microsoft.com/office/powerpoint/2010/main" val="1008636924"/>
              </p:ext>
            </p:extLst>
          </p:nvPr>
        </p:nvGraphicFramePr>
        <p:xfrm>
          <a:off x="4680095" y="3937000"/>
          <a:ext cx="2701636" cy="1016000"/>
        </p:xfrm>
        <a:graphic>
          <a:graphicData uri="http://schemas.openxmlformats.org/presentationml/2006/ole">
            <mc:AlternateContent xmlns:mc="http://schemas.openxmlformats.org/markup-compatibility/2006">
              <mc:Choice xmlns:v="urn:schemas-microsoft-com:vml" Requires="v">
                <p:oleObj spid="_x0000_s234971" name="Equation" r:id="rId10" imgW="2971800" imgH="1117600" progId="Equation.DSMT4">
                  <p:embed/>
                </p:oleObj>
              </mc:Choice>
              <mc:Fallback>
                <p:oleObj name="Equation" r:id="rId10" imgW="2971800" imgH="1117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80095" y="3937000"/>
                        <a:ext cx="2701636"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4"/>
          <p:cNvGraphicFramePr>
            <a:graphicFrameLocks noChangeAspect="1"/>
          </p:cNvGraphicFramePr>
          <p:nvPr>
            <p:extLst>
              <p:ext uri="{D42A27DB-BD31-4B8C-83A1-F6EECF244321}">
                <p14:modId xmlns:p14="http://schemas.microsoft.com/office/powerpoint/2010/main" val="2590895981"/>
              </p:ext>
            </p:extLst>
          </p:nvPr>
        </p:nvGraphicFramePr>
        <p:xfrm>
          <a:off x="4565073" y="5136573"/>
          <a:ext cx="1835727" cy="1131455"/>
        </p:xfrm>
        <a:graphic>
          <a:graphicData uri="http://schemas.openxmlformats.org/presentationml/2006/ole">
            <mc:AlternateContent xmlns:mc="http://schemas.openxmlformats.org/markup-compatibility/2006">
              <mc:Choice xmlns:v="urn:schemas-microsoft-com:vml" Requires="v">
                <p:oleObj spid="_x0000_s234972" name="Equation" r:id="rId12" imgW="2019300" imgH="1244600" progId="Equation.3">
                  <p:embed/>
                </p:oleObj>
              </mc:Choice>
              <mc:Fallback>
                <p:oleObj name="Equation" r:id="rId12" imgW="2019300" imgH="12446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65073" y="5136573"/>
                        <a:ext cx="1835727" cy="11314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 name="Content Placeholder 22"/>
          <p:cNvSpPr>
            <a:spLocks noGrp="1"/>
          </p:cNvSpPr>
          <p:nvPr>
            <p:ph idx="17"/>
          </p:nvPr>
        </p:nvSpPr>
        <p:spPr>
          <a:xfrm>
            <a:off x="6497525" y="5867400"/>
            <a:ext cx="1970102" cy="343501"/>
          </a:xfrm>
        </p:spPr>
        <p:txBody>
          <a:bodyPr/>
          <a:lstStyle/>
          <a:p>
            <a:r>
              <a:rPr lang="en-US" altLang="en-US" sz="2000" dirty="0"/>
              <a:t>if </a:t>
            </a:r>
            <a:r>
              <a:rPr lang="en-US" altLang="en-US" sz="2000" i="1" dirty="0"/>
              <a:t>M</a:t>
            </a:r>
            <a:r>
              <a:rPr lang="en-US" altLang="en-US" sz="2000" dirty="0"/>
              <a:t> is constant.</a:t>
            </a:r>
          </a:p>
        </p:txBody>
      </p:sp>
    </p:spTree>
    <p:extLst>
      <p:ext uri="{BB962C8B-B14F-4D97-AF65-F5344CB8AC3E}">
        <p14:creationId xmlns:p14="http://schemas.microsoft.com/office/powerpoint/2010/main" val="2567237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2" grpId="0" build="p"/>
      <p:bldP spid="13" grpId="0" build="p"/>
      <p:bldP spid="14" grpId="0" build="p"/>
      <p:bldP spid="2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70560"/>
          </a:xfrm>
        </p:spPr>
        <p:txBody>
          <a:bodyPr/>
          <a:lstStyle/>
          <a:p>
            <a:r>
              <a:rPr lang="en-US" altLang="en-US" sz="4000" b="1" dirty="0">
                <a:ea typeface="ＭＳ Ｐゴシック" pitchFamily="34" charset="-128"/>
              </a:rPr>
              <a:t>Eccentric Impact</a:t>
            </a:r>
            <a:endParaRPr lang="en-US" sz="4000" b="1" dirty="0"/>
          </a:p>
        </p:txBody>
      </p:sp>
      <p:pic>
        <p:nvPicPr>
          <p:cNvPr id="14" name="Picture 13" descr="Before impact the velcoties of the two points that contact each other can be different. These two velocities are v_A and v_B."/>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948978"/>
            <a:ext cx="1572723" cy="1799833"/>
          </a:xfrm>
          <a:prstGeom prst="rect">
            <a:avLst/>
          </a:prstGeom>
        </p:spPr>
      </p:pic>
      <p:pic>
        <p:nvPicPr>
          <p:cNvPr id="15" name="Picture 14" descr="During impact, the normal velocity of the points in contact with each other must be the same, although tangential velocities can still be different. These two velocities are u_A and u_B."/>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1790" y="975044"/>
            <a:ext cx="1447815" cy="1691956"/>
          </a:xfrm>
          <a:prstGeom prst="rect">
            <a:avLst/>
          </a:prstGeom>
        </p:spPr>
      </p:pic>
      <p:pic>
        <p:nvPicPr>
          <p:cNvPr id="16" name="Picture 15" descr="After impact, the points that were in contact during the impact can once again have different velocities. These two velocities are v'_A and v'_B."/>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1902" y="1067451"/>
            <a:ext cx="1833898" cy="1958808"/>
          </a:xfrm>
          <a:prstGeom prst="rect">
            <a:avLst/>
          </a:prstGeom>
        </p:spPr>
      </p:pic>
      <p:graphicFrame>
        <p:nvGraphicFramePr>
          <p:cNvPr id="13" name="Object 4"/>
          <p:cNvGraphicFramePr>
            <a:graphicFrameLocks noChangeAspect="1"/>
          </p:cNvGraphicFramePr>
          <p:nvPr>
            <p:extLst>
              <p:ext uri="{D42A27DB-BD31-4B8C-83A1-F6EECF244321}">
                <p14:modId xmlns:p14="http://schemas.microsoft.com/office/powerpoint/2010/main" val="3752973246"/>
              </p:ext>
            </p:extLst>
          </p:nvPr>
        </p:nvGraphicFramePr>
        <p:xfrm>
          <a:off x="3657600" y="2810933"/>
          <a:ext cx="1485900" cy="355600"/>
        </p:xfrm>
        <a:graphic>
          <a:graphicData uri="http://schemas.openxmlformats.org/presentationml/2006/ole">
            <mc:AlternateContent xmlns:mc="http://schemas.openxmlformats.org/markup-compatibility/2006">
              <mc:Choice xmlns:v="urn:schemas-microsoft-com:vml" Requires="v">
                <p:oleObj spid="_x0000_s209858" name="Equation" r:id="rId6" imgW="1485255" imgH="355446" progId="Equation.3">
                  <p:embed/>
                </p:oleObj>
              </mc:Choice>
              <mc:Fallback>
                <p:oleObj name="Equation" r:id="rId6" imgW="1485255" imgH="355446"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7600" y="2810933"/>
                        <a:ext cx="148590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Content Placeholder 2"/>
          <p:cNvSpPr>
            <a:spLocks noGrp="1"/>
          </p:cNvSpPr>
          <p:nvPr>
            <p:ph idx="1"/>
          </p:nvPr>
        </p:nvSpPr>
        <p:spPr>
          <a:xfrm>
            <a:off x="1371600" y="3241485"/>
            <a:ext cx="2514600" cy="339915"/>
          </a:xfrm>
        </p:spPr>
        <p:txBody>
          <a:bodyPr/>
          <a:lstStyle/>
          <a:p>
            <a:r>
              <a:rPr lang="en-US" altLang="en-US" sz="2000" dirty="0"/>
              <a:t>Period of deformation</a:t>
            </a:r>
          </a:p>
        </p:txBody>
      </p:sp>
      <p:graphicFrame>
        <p:nvGraphicFramePr>
          <p:cNvPr id="11" name="Object 2"/>
          <p:cNvGraphicFramePr>
            <a:graphicFrameLocks noChangeAspect="1"/>
          </p:cNvGraphicFramePr>
          <p:nvPr>
            <p:extLst>
              <p:ext uri="{D42A27DB-BD31-4B8C-83A1-F6EECF244321}">
                <p14:modId xmlns:p14="http://schemas.microsoft.com/office/powerpoint/2010/main" val="3713733900"/>
              </p:ext>
            </p:extLst>
          </p:nvPr>
        </p:nvGraphicFramePr>
        <p:xfrm>
          <a:off x="1820863" y="3683001"/>
          <a:ext cx="1625600" cy="368300"/>
        </p:xfrm>
        <a:graphic>
          <a:graphicData uri="http://schemas.openxmlformats.org/presentationml/2006/ole">
            <mc:AlternateContent xmlns:mc="http://schemas.openxmlformats.org/markup-compatibility/2006">
              <mc:Choice xmlns:v="urn:schemas-microsoft-com:vml" Requires="v">
                <p:oleObj spid="_x0000_s209859" name="Equation" r:id="rId8" imgW="1625600" imgH="368300" progId="Equation.3">
                  <p:embed/>
                </p:oleObj>
              </mc:Choice>
              <mc:Fallback>
                <p:oleObj name="Equation" r:id="rId8" imgW="1625600" imgH="3683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20863" y="3683001"/>
                        <a:ext cx="16256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Content Placeholder 5"/>
          <p:cNvSpPr>
            <a:spLocks noGrp="1"/>
          </p:cNvSpPr>
          <p:nvPr>
            <p:ph idx="13"/>
          </p:nvPr>
        </p:nvSpPr>
        <p:spPr>
          <a:xfrm>
            <a:off x="5257800" y="3207494"/>
            <a:ext cx="2209800" cy="373906"/>
          </a:xfrm>
        </p:spPr>
        <p:txBody>
          <a:bodyPr/>
          <a:lstStyle/>
          <a:p>
            <a:r>
              <a:rPr lang="en-US" altLang="en-US" sz="2000" dirty="0"/>
              <a:t>Period of restitution</a:t>
            </a:r>
          </a:p>
        </p:txBody>
      </p:sp>
      <p:graphicFrame>
        <p:nvGraphicFramePr>
          <p:cNvPr id="12" name="Object 3"/>
          <p:cNvGraphicFramePr>
            <a:graphicFrameLocks noChangeAspect="1"/>
          </p:cNvGraphicFramePr>
          <p:nvPr>
            <p:extLst>
              <p:ext uri="{D42A27DB-BD31-4B8C-83A1-F6EECF244321}">
                <p14:modId xmlns:p14="http://schemas.microsoft.com/office/powerpoint/2010/main" val="5755452"/>
              </p:ext>
            </p:extLst>
          </p:nvPr>
        </p:nvGraphicFramePr>
        <p:xfrm>
          <a:off x="5370513" y="3636433"/>
          <a:ext cx="1625600" cy="368300"/>
        </p:xfrm>
        <a:graphic>
          <a:graphicData uri="http://schemas.openxmlformats.org/presentationml/2006/ole">
            <mc:AlternateContent xmlns:mc="http://schemas.openxmlformats.org/markup-compatibility/2006">
              <mc:Choice xmlns:v="urn:schemas-microsoft-com:vml" Requires="v">
                <p:oleObj spid="_x0000_s209860" name="Equation" r:id="rId10" imgW="1625600" imgH="368300" progId="Equation.3">
                  <p:embed/>
                </p:oleObj>
              </mc:Choice>
              <mc:Fallback>
                <p:oleObj name="Equation" r:id="rId10" imgW="1625600" imgH="3683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70513" y="3636433"/>
                        <a:ext cx="16256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Content Placeholder 6"/>
          <p:cNvSpPr>
            <a:spLocks noGrp="1"/>
          </p:cNvSpPr>
          <p:nvPr>
            <p:ph idx="14"/>
          </p:nvPr>
        </p:nvSpPr>
        <p:spPr>
          <a:xfrm>
            <a:off x="457200" y="4139325"/>
            <a:ext cx="6400800" cy="390342"/>
          </a:xfrm>
        </p:spPr>
        <p:txBody>
          <a:bodyPr/>
          <a:lstStyle/>
          <a:p>
            <a:pPr marL="292608" indent="-292608">
              <a:buFont typeface="Arial" panose="020B0604020202020204" pitchFamily="34" charset="0"/>
              <a:buChar char="•"/>
            </a:pPr>
            <a:r>
              <a:rPr lang="en-US" altLang="en-US" sz="2000" dirty="0"/>
              <a:t>Principle of impulse and momentum is supplemented by</a:t>
            </a:r>
          </a:p>
        </p:txBody>
      </p:sp>
      <p:graphicFrame>
        <p:nvGraphicFramePr>
          <p:cNvPr id="10" name="Object 5"/>
          <p:cNvGraphicFramePr>
            <a:graphicFrameLocks noChangeAspect="1"/>
          </p:cNvGraphicFramePr>
          <p:nvPr>
            <p:extLst>
              <p:ext uri="{D42A27DB-BD31-4B8C-83A1-F6EECF244321}">
                <p14:modId xmlns:p14="http://schemas.microsoft.com/office/powerpoint/2010/main" val="3779580705"/>
              </p:ext>
            </p:extLst>
          </p:nvPr>
        </p:nvGraphicFramePr>
        <p:xfrm>
          <a:off x="1371600" y="4622800"/>
          <a:ext cx="3708400" cy="1549400"/>
        </p:xfrm>
        <a:graphic>
          <a:graphicData uri="http://schemas.openxmlformats.org/presentationml/2006/ole">
            <mc:AlternateContent xmlns:mc="http://schemas.openxmlformats.org/markup-compatibility/2006">
              <mc:Choice xmlns:v="urn:schemas-microsoft-com:vml" Requires="v">
                <p:oleObj spid="_x0000_s209861" name="Equation" r:id="rId12" imgW="3708400" imgH="1549400" progId="Equation.3">
                  <p:embed/>
                </p:oleObj>
              </mc:Choice>
              <mc:Fallback>
                <p:oleObj name="Equation" r:id="rId12" imgW="3708400" imgH="15494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71600" y="4622800"/>
                        <a:ext cx="3708400" cy="154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Content Placeholder 7"/>
          <p:cNvSpPr>
            <a:spLocks noGrp="1"/>
          </p:cNvSpPr>
          <p:nvPr>
            <p:ph idx="15"/>
          </p:nvPr>
        </p:nvSpPr>
        <p:spPr>
          <a:xfrm>
            <a:off x="5181600" y="5276850"/>
            <a:ext cx="3581400" cy="895350"/>
          </a:xfrm>
        </p:spPr>
        <p:txBody>
          <a:bodyPr/>
          <a:lstStyle/>
          <a:p>
            <a:r>
              <a:rPr lang="en-US" altLang="en-US" dirty="0">
                <a:solidFill>
                  <a:srgbClr val="3333CC"/>
                </a:solidFill>
              </a:rPr>
              <a:t>These velocities are for the points of impact</a:t>
            </a:r>
          </a:p>
        </p:txBody>
      </p:sp>
    </p:spTree>
    <p:extLst>
      <p:ext uri="{BB962C8B-B14F-4D97-AF65-F5344CB8AC3E}">
        <p14:creationId xmlns:p14="http://schemas.microsoft.com/office/powerpoint/2010/main" val="40544757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r>
              <a:rPr lang="en-US" altLang="en-US" sz="4000" b="1" dirty="0">
                <a:ea typeface="ＭＳ Ｐゴシック" pitchFamily="34" charset="-128"/>
              </a:rPr>
              <a:t>Concept Question </a:t>
            </a:r>
            <a:r>
              <a:rPr lang="en-US" altLang="en-US" sz="1000" dirty="0">
                <a:ea typeface="ＭＳ Ｐゴシック" pitchFamily="34" charset="-128"/>
              </a:rPr>
              <a:t>9</a:t>
            </a:r>
            <a:endParaRPr lang="en-US" sz="1000" dirty="0"/>
          </a:p>
        </p:txBody>
      </p:sp>
      <p:sp>
        <p:nvSpPr>
          <p:cNvPr id="3" name="Content Placeholder 2"/>
          <p:cNvSpPr>
            <a:spLocks noGrp="1"/>
          </p:cNvSpPr>
          <p:nvPr>
            <p:ph idx="1"/>
          </p:nvPr>
        </p:nvSpPr>
        <p:spPr>
          <a:xfrm>
            <a:off x="457200" y="1028898"/>
            <a:ext cx="4572000" cy="1561902"/>
          </a:xfrm>
        </p:spPr>
        <p:txBody>
          <a:bodyPr/>
          <a:lstStyle/>
          <a:p>
            <a:r>
              <a:rPr lang="en-US" altLang="en-US" b="1" dirty="0">
                <a:solidFill>
                  <a:schemeClr val="bg2"/>
                </a:solidFill>
              </a:rPr>
              <a:t>The cars collide, hitting at point P as shown. Which of the following can you use to help analyze the collision?</a:t>
            </a:r>
          </a:p>
        </p:txBody>
      </p:sp>
      <p:pic>
        <p:nvPicPr>
          <p:cNvPr id="10" name="Picture 9" descr="Bars A and B collide off-center at point of contact 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2670" y="2056028"/>
            <a:ext cx="1176833" cy="2745945"/>
          </a:xfrm>
          <a:prstGeom prst="rect">
            <a:avLst/>
          </a:prstGeom>
        </p:spPr>
      </p:pic>
      <p:sp>
        <p:nvSpPr>
          <p:cNvPr id="6" name="Content Placeholder 5"/>
          <p:cNvSpPr>
            <a:spLocks noGrp="1"/>
          </p:cNvSpPr>
          <p:nvPr>
            <p:ph idx="13"/>
          </p:nvPr>
        </p:nvSpPr>
        <p:spPr>
          <a:xfrm>
            <a:off x="457200" y="2859887"/>
            <a:ext cx="5334000" cy="721513"/>
          </a:xfrm>
        </p:spPr>
        <p:txBody>
          <a:bodyPr/>
          <a:lstStyle/>
          <a:p>
            <a:pPr marL="360363" indent="-360363"/>
            <a:r>
              <a:rPr lang="en-US" altLang="en-US" b="1" dirty="0"/>
              <a:t>a) The linear momentum of car A is conserved.</a:t>
            </a:r>
          </a:p>
        </p:txBody>
      </p:sp>
      <p:sp>
        <p:nvSpPr>
          <p:cNvPr id="7" name="Content Placeholder 6"/>
          <p:cNvSpPr>
            <a:spLocks noGrp="1"/>
          </p:cNvSpPr>
          <p:nvPr>
            <p:ph idx="14"/>
          </p:nvPr>
        </p:nvSpPr>
        <p:spPr>
          <a:xfrm>
            <a:off x="457200" y="3677383"/>
            <a:ext cx="5219288" cy="836734"/>
          </a:xfrm>
        </p:spPr>
        <p:txBody>
          <a:bodyPr/>
          <a:lstStyle/>
          <a:p>
            <a:pPr marL="360363" indent="-360363"/>
            <a:r>
              <a:rPr lang="en-US" altLang="en-US" b="1" dirty="0"/>
              <a:t>b) The linear momentum of the combined two cars is conserved</a:t>
            </a:r>
          </a:p>
        </p:txBody>
      </p:sp>
      <p:sp>
        <p:nvSpPr>
          <p:cNvPr id="8" name="Content Placeholder 7"/>
          <p:cNvSpPr>
            <a:spLocks noGrp="1"/>
          </p:cNvSpPr>
          <p:nvPr>
            <p:ph idx="15"/>
          </p:nvPr>
        </p:nvSpPr>
        <p:spPr>
          <a:xfrm>
            <a:off x="457200" y="4495800"/>
            <a:ext cx="5486400" cy="1162050"/>
          </a:xfrm>
        </p:spPr>
        <p:txBody>
          <a:bodyPr/>
          <a:lstStyle/>
          <a:p>
            <a:pPr marL="360363" indent="-360363"/>
            <a:r>
              <a:rPr lang="en-US" altLang="en-US" b="1" dirty="0"/>
              <a:t>c) The total kinetic energy before the impact equals the total kinetic energy after the impact</a:t>
            </a:r>
          </a:p>
        </p:txBody>
      </p:sp>
      <p:sp>
        <p:nvSpPr>
          <p:cNvPr id="9" name="Content Placeholder 8"/>
          <p:cNvSpPr>
            <a:spLocks noGrp="1"/>
          </p:cNvSpPr>
          <p:nvPr>
            <p:ph idx="16"/>
          </p:nvPr>
        </p:nvSpPr>
        <p:spPr>
          <a:xfrm>
            <a:off x="457200" y="5695245"/>
            <a:ext cx="5867400" cy="800100"/>
          </a:xfrm>
        </p:spPr>
        <p:txBody>
          <a:bodyPr/>
          <a:lstStyle/>
          <a:p>
            <a:pPr marL="360363" indent="-360363"/>
            <a:r>
              <a:rPr lang="en-US" altLang="en-US" b="1" dirty="0"/>
              <a:t>d) The angular momentum about the CG of car B is conserved</a:t>
            </a:r>
          </a:p>
        </p:txBody>
      </p:sp>
    </p:spTree>
    <p:extLst>
      <p:ext uri="{BB962C8B-B14F-4D97-AF65-F5344CB8AC3E}">
        <p14:creationId xmlns:p14="http://schemas.microsoft.com/office/powerpoint/2010/main" val="14754962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r>
              <a:rPr lang="en-US" altLang="en-US" sz="4000" b="1" dirty="0">
                <a:ea typeface="ＭＳ Ｐゴシック" pitchFamily="34" charset="-128"/>
              </a:rPr>
              <a:t>Concept Question </a:t>
            </a:r>
            <a:r>
              <a:rPr lang="en-US" altLang="en-US" sz="1000" dirty="0">
                <a:ea typeface="ＭＳ Ｐゴシック" pitchFamily="34" charset="-128"/>
              </a:rPr>
              <a:t>10</a:t>
            </a:r>
            <a:endParaRPr lang="en-US" sz="1000" dirty="0"/>
          </a:p>
        </p:txBody>
      </p:sp>
      <p:sp>
        <p:nvSpPr>
          <p:cNvPr id="3" name="Content Placeholder 2"/>
          <p:cNvSpPr>
            <a:spLocks noGrp="1"/>
          </p:cNvSpPr>
          <p:nvPr>
            <p:ph idx="1"/>
          </p:nvPr>
        </p:nvSpPr>
        <p:spPr>
          <a:xfrm>
            <a:off x="457200" y="1028898"/>
            <a:ext cx="4572000" cy="1561902"/>
          </a:xfrm>
        </p:spPr>
        <p:txBody>
          <a:bodyPr/>
          <a:lstStyle/>
          <a:p>
            <a:r>
              <a:rPr lang="en-US" altLang="en-US" b="1" dirty="0">
                <a:solidFill>
                  <a:srgbClr val="C00000"/>
                </a:solidFill>
              </a:rPr>
              <a:t>The cars collide, hitting at point P as shown. Which of the following can you use to help analyze the collision?</a:t>
            </a:r>
          </a:p>
        </p:txBody>
      </p:sp>
      <p:pic>
        <p:nvPicPr>
          <p:cNvPr id="10" name="Picture 9" descr="Bars A and B collide off-center at point of contact 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2670" y="2056028"/>
            <a:ext cx="1176833" cy="2745945"/>
          </a:xfrm>
          <a:prstGeom prst="rect">
            <a:avLst/>
          </a:prstGeom>
        </p:spPr>
      </p:pic>
      <p:sp>
        <p:nvSpPr>
          <p:cNvPr id="6" name="Content Placeholder 5"/>
          <p:cNvSpPr>
            <a:spLocks noGrp="1"/>
          </p:cNvSpPr>
          <p:nvPr>
            <p:ph idx="13"/>
          </p:nvPr>
        </p:nvSpPr>
        <p:spPr>
          <a:xfrm>
            <a:off x="457200" y="2859887"/>
            <a:ext cx="5334000" cy="721513"/>
          </a:xfrm>
        </p:spPr>
        <p:txBody>
          <a:bodyPr/>
          <a:lstStyle/>
          <a:p>
            <a:pPr marL="360363" indent="-360363"/>
            <a:r>
              <a:rPr lang="en-US" altLang="en-US" b="1" dirty="0"/>
              <a:t>a) The linear momentum of car A is conserved.</a:t>
            </a:r>
          </a:p>
        </p:txBody>
      </p:sp>
      <p:sp>
        <p:nvSpPr>
          <p:cNvPr id="7" name="Content Placeholder 6"/>
          <p:cNvSpPr>
            <a:spLocks noGrp="1"/>
          </p:cNvSpPr>
          <p:nvPr>
            <p:ph idx="14"/>
          </p:nvPr>
        </p:nvSpPr>
        <p:spPr>
          <a:xfrm>
            <a:off x="457200" y="3677383"/>
            <a:ext cx="5219288" cy="836734"/>
          </a:xfrm>
          <a:ln>
            <a:solidFill>
              <a:srgbClr val="C00000"/>
            </a:solidFill>
          </a:ln>
        </p:spPr>
        <p:txBody>
          <a:bodyPr/>
          <a:lstStyle/>
          <a:p>
            <a:pPr marL="360363" indent="-360363"/>
            <a:r>
              <a:rPr lang="en-US" altLang="en-US" b="1" dirty="0"/>
              <a:t>b) The linear momentum of the combined two cars is conserved</a:t>
            </a:r>
          </a:p>
        </p:txBody>
      </p:sp>
      <p:sp>
        <p:nvSpPr>
          <p:cNvPr id="8" name="Content Placeholder 7"/>
          <p:cNvSpPr>
            <a:spLocks noGrp="1"/>
          </p:cNvSpPr>
          <p:nvPr>
            <p:ph idx="15"/>
          </p:nvPr>
        </p:nvSpPr>
        <p:spPr>
          <a:xfrm>
            <a:off x="457200" y="4495800"/>
            <a:ext cx="5486400" cy="1162050"/>
          </a:xfrm>
        </p:spPr>
        <p:txBody>
          <a:bodyPr/>
          <a:lstStyle/>
          <a:p>
            <a:pPr marL="360363" indent="-360363"/>
            <a:r>
              <a:rPr lang="en-US" altLang="en-US" b="1" dirty="0"/>
              <a:t>c) The total kinetic energy before the impact equals the total kinetic energy after the impact</a:t>
            </a:r>
          </a:p>
        </p:txBody>
      </p:sp>
      <p:sp>
        <p:nvSpPr>
          <p:cNvPr id="9" name="Content Placeholder 8"/>
          <p:cNvSpPr>
            <a:spLocks noGrp="1"/>
          </p:cNvSpPr>
          <p:nvPr>
            <p:ph idx="16"/>
          </p:nvPr>
        </p:nvSpPr>
        <p:spPr>
          <a:xfrm>
            <a:off x="457200" y="5695245"/>
            <a:ext cx="5867400" cy="800100"/>
          </a:xfrm>
        </p:spPr>
        <p:txBody>
          <a:bodyPr/>
          <a:lstStyle/>
          <a:p>
            <a:pPr marL="360363" indent="-360363"/>
            <a:r>
              <a:rPr lang="en-US" altLang="en-US" b="1" dirty="0"/>
              <a:t>d) The angular momentum about the CG of car B is conserved</a:t>
            </a:r>
          </a:p>
        </p:txBody>
      </p:sp>
    </p:spTree>
    <p:extLst>
      <p:ext uri="{BB962C8B-B14F-4D97-AF65-F5344CB8AC3E}">
        <p14:creationId xmlns:p14="http://schemas.microsoft.com/office/powerpoint/2010/main" val="4057526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70560"/>
          </a:xfrm>
        </p:spPr>
        <p:txBody>
          <a:bodyPr/>
          <a:lstStyle/>
          <a:p>
            <a:r>
              <a:rPr lang="en-US" altLang="en-US" sz="4000" b="1" dirty="0">
                <a:ea typeface="ＭＳ Ｐゴシック" pitchFamily="34" charset="-128"/>
              </a:rPr>
              <a:t>Sample Problem 17.11 </a:t>
            </a:r>
            <a:r>
              <a:rPr lang="en-US" altLang="en-US" sz="1000" dirty="0">
                <a:ea typeface="ＭＳ Ｐゴシック" pitchFamily="34" charset="-128"/>
              </a:rPr>
              <a:t>1</a:t>
            </a:r>
            <a:endParaRPr lang="en-US" sz="1000" dirty="0"/>
          </a:p>
        </p:txBody>
      </p:sp>
      <p:pic>
        <p:nvPicPr>
          <p:cNvPr id="11" name="Picture 3" descr="msotw9_temp0"/>
          <p:cNvPicPr>
            <a:picLocks noChangeAspect="1" noChangeArrowheads="1"/>
          </p:cNvPicPr>
          <p:nvPr/>
        </p:nvPicPr>
        <p:blipFill>
          <a:blip r:embed="rId2"/>
          <a:stretch>
            <a:fillRect/>
          </a:stretch>
        </p:blipFill>
        <p:spPr bwMode="auto">
          <a:xfrm>
            <a:off x="444500" y="1182061"/>
            <a:ext cx="3328988" cy="2277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4"/>
          <p:cNvSpPr txBox="1">
            <a:spLocks noChangeArrowheads="1"/>
          </p:cNvSpPr>
          <p:nvPr/>
        </p:nvSpPr>
        <p:spPr bwMode="auto">
          <a:xfrm>
            <a:off x="273050" y="3857625"/>
            <a:ext cx="4335463"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 25-g bullet is fired into the side of a 10-kg square panel which is initially at rest.</a:t>
            </a:r>
          </a:p>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Determine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the angular velocity of the panel immediately after the bullet becomes embedded and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b</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the impulsive reaction at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assuming that the bullet becomes embedded in 0.0006 s.</a:t>
            </a:r>
          </a:p>
        </p:txBody>
      </p:sp>
      <p:sp>
        <p:nvSpPr>
          <p:cNvPr id="13" name="Text Box 5"/>
          <p:cNvSpPr txBox="1">
            <a:spLocks noChangeArrowheads="1"/>
          </p:cNvSpPr>
          <p:nvPr/>
        </p:nvSpPr>
        <p:spPr bwMode="auto">
          <a:xfrm>
            <a:off x="4654550" y="1057275"/>
            <a:ext cx="4487863"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lvl="0" eaLnBrk="1" hangingPunct="1">
              <a:spcBef>
                <a:spcPct val="50000"/>
              </a:spcBef>
            </a:pPr>
            <a:r>
              <a:rPr lang="en-US" altLang="en-US" sz="2000" b="1" dirty="0">
                <a:solidFill>
                  <a:srgbClr val="C00000"/>
                </a:solidFill>
              </a:rPr>
              <a:t>Strategy:</a:t>
            </a:r>
            <a:endParaRPr kumimoji="0" lang="en-US" altLang="en-US" sz="20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Consider a system consisting of the bullet and panel.  Apply the principle of impulse and momentum.</a:t>
            </a:r>
          </a:p>
        </p:txBody>
      </p:sp>
      <p:sp>
        <p:nvSpPr>
          <p:cNvPr id="14" name="Text Box 6"/>
          <p:cNvSpPr txBox="1">
            <a:spLocks noChangeArrowheads="1"/>
          </p:cNvSpPr>
          <p:nvPr/>
        </p:nvSpPr>
        <p:spPr bwMode="auto">
          <a:xfrm>
            <a:off x="4654550" y="2568575"/>
            <a:ext cx="4475163"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The final angular velocity is found from the moments of the momenta and impulses about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t>
            </a:r>
          </a:p>
        </p:txBody>
      </p:sp>
      <p:sp>
        <p:nvSpPr>
          <p:cNvPr id="15" name="Text Box 8"/>
          <p:cNvSpPr txBox="1">
            <a:spLocks noChangeArrowheads="1"/>
          </p:cNvSpPr>
          <p:nvPr/>
        </p:nvSpPr>
        <p:spPr bwMode="auto">
          <a:xfrm>
            <a:off x="4654550" y="3622675"/>
            <a:ext cx="4487863"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The reaction at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is found from the horizontal and vertical momenta and impulses.</a:t>
            </a:r>
          </a:p>
        </p:txBody>
      </p:sp>
    </p:spTree>
    <p:extLst>
      <p:ext uri="{BB962C8B-B14F-4D97-AF65-F5344CB8AC3E}">
        <p14:creationId xmlns:p14="http://schemas.microsoft.com/office/powerpoint/2010/main" val="1969028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4" grpId="0" autoUpdateAnimBg="0"/>
      <p:bldP spid="15"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r>
              <a:rPr lang="en-US" altLang="en-US" sz="4000" b="1" dirty="0">
                <a:ea typeface="ＭＳ Ｐゴシック" pitchFamily="34" charset="-128"/>
              </a:rPr>
              <a:t>Sample Problem 17.11 </a:t>
            </a:r>
            <a:r>
              <a:rPr lang="en-US" altLang="en-US" sz="1000" dirty="0">
                <a:ea typeface="ＭＳ Ｐゴシック" pitchFamily="34" charset="-128"/>
              </a:rPr>
              <a:t>2</a:t>
            </a:r>
            <a:endParaRPr lang="en-US" sz="1000" dirty="0"/>
          </a:p>
        </p:txBody>
      </p:sp>
      <p:pic>
        <p:nvPicPr>
          <p:cNvPr id="18" name="Picture 4" descr="msotw9_temp0"/>
          <p:cNvPicPr>
            <a:picLocks noChangeAspect="1" noChangeArrowheads="1"/>
          </p:cNvPicPr>
          <p:nvPr/>
        </p:nvPicPr>
        <p:blipFill>
          <a:blip r:embed="rId3"/>
          <a:stretch>
            <a:fillRect/>
          </a:stretch>
        </p:blipFill>
        <p:spPr bwMode="auto">
          <a:xfrm>
            <a:off x="379413" y="1096182"/>
            <a:ext cx="5492750" cy="1992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5"/>
          <p:cNvSpPr txBox="1">
            <a:spLocks noChangeArrowheads="1"/>
          </p:cNvSpPr>
          <p:nvPr/>
        </p:nvSpPr>
        <p:spPr bwMode="auto">
          <a:xfrm>
            <a:off x="5902325" y="1057275"/>
            <a:ext cx="3217863"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lvl="0" eaLnBrk="1" hangingPunct="1">
              <a:spcBef>
                <a:spcPct val="50000"/>
              </a:spcBef>
            </a:pPr>
            <a:r>
              <a:rPr lang="en-US" altLang="en-US" b="1" dirty="0">
                <a:solidFill>
                  <a:srgbClr val="C00000"/>
                </a:solidFill>
              </a:rPr>
              <a:t>Modeling and Analysis:</a:t>
            </a:r>
            <a:endParaRPr kumimoji="0" lang="en-US" altLang="en-US" sz="18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227013" marR="0" lvl="0" indent="-227013" defTabSz="914400" eaLnBrk="1" fontAlgn="auto" latinLnBrk="0" hangingPunct="1">
              <a:lnSpc>
                <a:spcPct val="100000"/>
              </a:lnSpc>
              <a:spcBef>
                <a:spcPct val="20000"/>
              </a:spcBef>
              <a:spcAft>
                <a:spcPts val="0"/>
              </a:spcAft>
              <a:buClrTx/>
              <a:buSzTx/>
              <a:buFontTx/>
              <a:buChar char="•"/>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Consider a system consisting of the bullet and panel.  Apply the principle of impulse and momentum.</a:t>
            </a:r>
          </a:p>
        </p:txBody>
      </p:sp>
      <p:grpSp>
        <p:nvGrpSpPr>
          <p:cNvPr id="20" name="Group 22"/>
          <p:cNvGrpSpPr>
            <a:grpSpLocks/>
          </p:cNvGrpSpPr>
          <p:nvPr/>
        </p:nvGrpSpPr>
        <p:grpSpPr bwMode="auto">
          <a:xfrm>
            <a:off x="384175" y="2651124"/>
            <a:ext cx="8758238" cy="1406525"/>
            <a:chOff x="242" y="1670"/>
            <a:chExt cx="5517" cy="886"/>
          </a:xfrm>
        </p:grpSpPr>
        <p:sp>
          <p:nvSpPr>
            <p:cNvPr id="21" name="Text Box 6"/>
            <p:cNvSpPr txBox="1">
              <a:spLocks noChangeArrowheads="1"/>
            </p:cNvSpPr>
            <p:nvPr/>
          </p:nvSpPr>
          <p:spPr bwMode="auto">
            <a:xfrm>
              <a:off x="3718" y="1670"/>
              <a:ext cx="2041"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The final angular velocity is found from the moments of the momenta and impulses about </a:t>
              </a:r>
              <a:r>
                <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a:t>
              </a: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t>
              </a:r>
            </a:p>
          </p:txBody>
        </p:sp>
        <p:grpSp>
          <p:nvGrpSpPr>
            <p:cNvPr id="22" name="Group 9"/>
            <p:cNvGrpSpPr>
              <a:grpSpLocks/>
            </p:cNvGrpSpPr>
            <p:nvPr/>
          </p:nvGrpSpPr>
          <p:grpSpPr bwMode="auto">
            <a:xfrm>
              <a:off x="242" y="2057"/>
              <a:ext cx="1286" cy="231"/>
              <a:chOff x="323" y="2162"/>
              <a:chExt cx="1286" cy="231"/>
            </a:xfrm>
          </p:grpSpPr>
          <p:graphicFrame>
            <p:nvGraphicFramePr>
              <p:cNvPr id="24" name="Object 9"/>
              <p:cNvGraphicFramePr>
                <a:graphicFrameLocks noChangeAspect="1"/>
              </p:cNvGraphicFramePr>
              <p:nvPr/>
            </p:nvGraphicFramePr>
            <p:xfrm>
              <a:off x="323" y="2197"/>
              <a:ext cx="132" cy="162"/>
            </p:xfrm>
            <a:graphic>
              <a:graphicData uri="http://schemas.openxmlformats.org/presentationml/2006/ole">
                <mc:AlternateContent xmlns:mc="http://schemas.openxmlformats.org/markup-compatibility/2006">
                  <mc:Choice xmlns:v="urn:schemas-microsoft-com:vml" Requires="v">
                    <p:oleObj spid="_x0000_s240087" name="Bitmap Image" r:id="rId4" imgW="209524" imgH="257007" progId="PBrush">
                      <p:embed/>
                    </p:oleObj>
                  </mc:Choice>
                  <mc:Fallback>
                    <p:oleObj name="Bitmap Image" r:id="rId4" imgW="209524" imgH="257007"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 y="2197"/>
                            <a:ext cx="132" cy="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 name="Text Box 8"/>
              <p:cNvSpPr txBox="1">
                <a:spLocks noChangeArrowheads="1"/>
              </p:cNvSpPr>
              <p:nvPr/>
            </p:nvSpPr>
            <p:spPr bwMode="auto">
              <a:xfrm>
                <a:off x="441" y="2162"/>
                <a:ext cx="11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moments about </a:t>
                </a:r>
                <a:r>
                  <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a:t>
                </a: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t>
                </a:r>
              </a:p>
            </p:txBody>
          </p:sp>
        </p:grpSp>
        <p:graphicFrame>
          <p:nvGraphicFramePr>
            <p:cNvPr id="23" name="Object 8"/>
            <p:cNvGraphicFramePr>
              <a:graphicFrameLocks noChangeAspect="1"/>
            </p:cNvGraphicFramePr>
            <p:nvPr/>
          </p:nvGraphicFramePr>
          <p:xfrm>
            <a:off x="392" y="2348"/>
            <a:ext cx="2336" cy="208"/>
          </p:xfrm>
          <a:graphic>
            <a:graphicData uri="http://schemas.openxmlformats.org/presentationml/2006/ole">
              <mc:AlternateContent xmlns:mc="http://schemas.openxmlformats.org/markup-compatibility/2006">
                <mc:Choice xmlns:v="urn:schemas-microsoft-com:vml" Requires="v">
                  <p:oleObj spid="_x0000_s240088" name="Equation" r:id="rId6" imgW="3708360" imgH="330120" progId="Equation.DSMT4">
                    <p:embed/>
                  </p:oleObj>
                </mc:Choice>
                <mc:Fallback>
                  <p:oleObj name="Equation" r:id="rId6" imgW="3708360" imgH="33012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 y="2348"/>
                          <a:ext cx="2336" cy="2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26" name="Object 2"/>
          <p:cNvGraphicFramePr>
            <a:graphicFrameLocks noChangeAspect="1"/>
          </p:cNvGraphicFramePr>
          <p:nvPr/>
        </p:nvGraphicFramePr>
        <p:xfrm>
          <a:off x="450850" y="4387850"/>
          <a:ext cx="1485900" cy="330200"/>
        </p:xfrm>
        <a:graphic>
          <a:graphicData uri="http://schemas.openxmlformats.org/presentationml/2006/ole">
            <mc:AlternateContent xmlns:mc="http://schemas.openxmlformats.org/markup-compatibility/2006">
              <mc:Choice xmlns:v="urn:schemas-microsoft-com:vml" Requires="v">
                <p:oleObj spid="_x0000_s240089" name="Equation" r:id="rId8" imgW="1485720" imgH="330120" progId="Equation.DSMT4">
                  <p:embed/>
                </p:oleObj>
              </mc:Choice>
              <mc:Fallback>
                <p:oleObj name="Equation" r:id="rId8" imgW="1485720" imgH="33012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0850" y="4387850"/>
                        <a:ext cx="14859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Object 3"/>
          <p:cNvGraphicFramePr>
            <a:graphicFrameLocks noChangeAspect="1"/>
          </p:cNvGraphicFramePr>
          <p:nvPr/>
        </p:nvGraphicFramePr>
        <p:xfrm>
          <a:off x="2298700" y="4249420"/>
          <a:ext cx="4305300" cy="571500"/>
        </p:xfrm>
        <a:graphic>
          <a:graphicData uri="http://schemas.openxmlformats.org/presentationml/2006/ole">
            <mc:AlternateContent xmlns:mc="http://schemas.openxmlformats.org/markup-compatibility/2006">
              <mc:Choice xmlns:v="urn:schemas-microsoft-com:vml" Requires="v">
                <p:oleObj spid="_x0000_s240090" name="Equation" r:id="rId10" imgW="4305240" imgH="571320" progId="Equation.DSMT4">
                  <p:embed/>
                </p:oleObj>
              </mc:Choice>
              <mc:Fallback>
                <p:oleObj name="Equation" r:id="rId10" imgW="4305240" imgH="57132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98700" y="4249420"/>
                        <a:ext cx="4305300" cy="57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Object 4"/>
          <p:cNvGraphicFramePr>
            <a:graphicFrameLocks noChangeAspect="1"/>
          </p:cNvGraphicFramePr>
          <p:nvPr/>
        </p:nvGraphicFramePr>
        <p:xfrm>
          <a:off x="476250" y="4950460"/>
          <a:ext cx="4635500" cy="342900"/>
        </p:xfrm>
        <a:graphic>
          <a:graphicData uri="http://schemas.openxmlformats.org/presentationml/2006/ole">
            <mc:AlternateContent xmlns:mc="http://schemas.openxmlformats.org/markup-compatibility/2006">
              <mc:Choice xmlns:v="urn:schemas-microsoft-com:vml" Requires="v">
                <p:oleObj spid="_x0000_s240091" name="Equation" r:id="rId12" imgW="4635360" imgH="342720" progId="Equation.DSMT4">
                  <p:embed/>
                </p:oleObj>
              </mc:Choice>
              <mc:Fallback>
                <p:oleObj name="Equation" r:id="rId12" imgW="4635360" imgH="34272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6250" y="4950460"/>
                        <a:ext cx="46355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 name="Object 5"/>
          <p:cNvGraphicFramePr>
            <a:graphicFrameLocks noChangeAspect="1"/>
          </p:cNvGraphicFramePr>
          <p:nvPr/>
        </p:nvGraphicFramePr>
        <p:xfrm>
          <a:off x="476250" y="5534025"/>
          <a:ext cx="2273300" cy="685800"/>
        </p:xfrm>
        <a:graphic>
          <a:graphicData uri="http://schemas.openxmlformats.org/presentationml/2006/ole">
            <mc:AlternateContent xmlns:mc="http://schemas.openxmlformats.org/markup-compatibility/2006">
              <mc:Choice xmlns:v="urn:schemas-microsoft-com:vml" Requires="v">
                <p:oleObj spid="_x0000_s240092" name="Equation" r:id="rId14" imgW="2273040" imgH="685800" progId="Equation.DSMT4">
                  <p:embed/>
                </p:oleObj>
              </mc:Choice>
              <mc:Fallback>
                <p:oleObj name="Equation" r:id="rId14" imgW="2273040" imgH="6858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6250" y="5534025"/>
                        <a:ext cx="2273300"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0" name="Group 20"/>
          <p:cNvGrpSpPr>
            <a:grpSpLocks/>
          </p:cNvGrpSpPr>
          <p:nvPr/>
        </p:nvGrpSpPr>
        <p:grpSpPr bwMode="auto">
          <a:xfrm>
            <a:off x="3597275" y="5486083"/>
            <a:ext cx="1662113" cy="392112"/>
            <a:chOff x="3591" y="3538"/>
            <a:chExt cx="1047" cy="247"/>
          </a:xfrm>
        </p:grpSpPr>
        <p:grpSp>
          <p:nvGrpSpPr>
            <p:cNvPr id="31" name="Group 18"/>
            <p:cNvGrpSpPr>
              <a:grpSpLocks/>
            </p:cNvGrpSpPr>
            <p:nvPr/>
          </p:nvGrpSpPr>
          <p:grpSpPr bwMode="auto">
            <a:xfrm>
              <a:off x="3618" y="3569"/>
              <a:ext cx="996" cy="184"/>
              <a:chOff x="3614" y="3563"/>
              <a:chExt cx="996" cy="184"/>
            </a:xfrm>
          </p:grpSpPr>
          <p:graphicFrame>
            <p:nvGraphicFramePr>
              <p:cNvPr id="33" name="Object 6"/>
              <p:cNvGraphicFramePr>
                <a:graphicFrameLocks noChangeAspect="1"/>
              </p:cNvGraphicFramePr>
              <p:nvPr/>
            </p:nvGraphicFramePr>
            <p:xfrm>
              <a:off x="3614" y="3563"/>
              <a:ext cx="896" cy="184"/>
            </p:xfrm>
            <a:graphic>
              <a:graphicData uri="http://schemas.openxmlformats.org/presentationml/2006/ole">
                <mc:AlternateContent xmlns:mc="http://schemas.openxmlformats.org/markup-compatibility/2006">
                  <mc:Choice xmlns:v="urn:schemas-microsoft-com:vml" Requires="v">
                    <p:oleObj spid="_x0000_s240093" name="Equation" r:id="rId16" imgW="1422360" imgH="291960" progId="Equation.DSMT4">
                      <p:embed/>
                    </p:oleObj>
                  </mc:Choice>
                  <mc:Fallback>
                    <p:oleObj name="Equation" r:id="rId16" imgW="1422360" imgH="29196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14" y="3563"/>
                            <a:ext cx="896" cy="1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 name="Object 7"/>
              <p:cNvGraphicFramePr>
                <a:graphicFrameLocks noChangeAspect="1"/>
              </p:cNvGraphicFramePr>
              <p:nvPr/>
            </p:nvGraphicFramePr>
            <p:xfrm>
              <a:off x="4532" y="3573"/>
              <a:ext cx="78" cy="162"/>
            </p:xfrm>
            <a:graphic>
              <a:graphicData uri="http://schemas.openxmlformats.org/presentationml/2006/ole">
                <mc:AlternateContent xmlns:mc="http://schemas.openxmlformats.org/markup-compatibility/2006">
                  <mc:Choice xmlns:v="urn:schemas-microsoft-com:vml" Requires="v">
                    <p:oleObj spid="_x0000_s240094" name="Bitmap Image" r:id="rId18" imgW="123842" imgH="257007" progId="PBrush">
                      <p:embed/>
                    </p:oleObj>
                  </mc:Choice>
                  <mc:Fallback>
                    <p:oleObj name="Bitmap Image" r:id="rId18" imgW="123842" imgH="257007" progId="PBrush">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532" y="3573"/>
                            <a:ext cx="78" cy="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32" name="Rectangle 19"/>
            <p:cNvSpPr>
              <a:spLocks noChangeArrowheads="1"/>
            </p:cNvSpPr>
            <p:nvPr/>
          </p:nvSpPr>
          <p:spPr bwMode="auto">
            <a:xfrm>
              <a:off x="3591" y="3538"/>
              <a:ext cx="1047" cy="24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endParaRPr>
            </a:p>
          </p:txBody>
        </p:sp>
      </p:grpSp>
    </p:spTree>
    <p:extLst>
      <p:ext uri="{BB962C8B-B14F-4D97-AF65-F5344CB8AC3E}">
        <p14:creationId xmlns:p14="http://schemas.microsoft.com/office/powerpoint/2010/main" val="16012809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r>
              <a:rPr lang="en-US" altLang="en-US" sz="4000" b="1" dirty="0">
                <a:ea typeface="ＭＳ Ｐゴシック" pitchFamily="34" charset="-128"/>
              </a:rPr>
              <a:t>Sample Problem 17.11 </a:t>
            </a:r>
            <a:r>
              <a:rPr lang="en-US" altLang="en-US" sz="1000" dirty="0">
                <a:ea typeface="ＭＳ Ｐゴシック" pitchFamily="34" charset="-128"/>
              </a:rPr>
              <a:t>3</a:t>
            </a:r>
            <a:endParaRPr lang="en-US" sz="1000" dirty="0"/>
          </a:p>
        </p:txBody>
      </p:sp>
      <p:pic>
        <p:nvPicPr>
          <p:cNvPr id="18" name="Picture 3" descr="C:\DOCUME~1\WALTOL~1\LOCALS~1\Temp\\msotw9_temp0.jpg"/>
          <p:cNvPicPr>
            <a:picLocks noChangeAspect="1" noChangeArrowheads="1"/>
          </p:cNvPicPr>
          <p:nvPr/>
        </p:nvPicPr>
        <p:blipFill>
          <a:blip r:embed="rId3"/>
          <a:stretch>
            <a:fillRect/>
          </a:stretch>
        </p:blipFill>
        <p:spPr bwMode="auto">
          <a:xfrm>
            <a:off x="379413" y="1083482"/>
            <a:ext cx="5492750" cy="1992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8" name="Object 2"/>
          <p:cNvGraphicFramePr>
            <a:graphicFrameLocks noChangeAspect="1"/>
          </p:cNvGraphicFramePr>
          <p:nvPr/>
        </p:nvGraphicFramePr>
        <p:xfrm>
          <a:off x="558800" y="3308350"/>
          <a:ext cx="4102100" cy="330200"/>
        </p:xfrm>
        <a:graphic>
          <a:graphicData uri="http://schemas.openxmlformats.org/presentationml/2006/ole">
            <mc:AlternateContent xmlns:mc="http://schemas.openxmlformats.org/markup-compatibility/2006">
              <mc:Choice xmlns:v="urn:schemas-microsoft-com:vml" Requires="v">
                <p:oleObj spid="_x0000_s243168" name="Equation" r:id="rId4" imgW="4101840" imgH="330120" progId="Equation.DSMT4">
                  <p:embed/>
                </p:oleObj>
              </mc:Choice>
              <mc:Fallback>
                <p:oleObj name="Equation" r:id="rId4" imgW="4101840" imgH="33012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800" y="3308350"/>
                        <a:ext cx="41021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 name="Text Box 19"/>
          <p:cNvSpPr txBox="1">
            <a:spLocks noChangeArrowheads="1"/>
          </p:cNvSpPr>
          <p:nvPr/>
        </p:nvSpPr>
        <p:spPr bwMode="auto">
          <a:xfrm>
            <a:off x="5948363" y="1555750"/>
            <a:ext cx="31940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The reactions at </a:t>
            </a:r>
            <a:r>
              <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 </a:t>
            </a: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are found from the horizontal and vertical momenta and impulses.</a:t>
            </a:r>
          </a:p>
        </p:txBody>
      </p:sp>
      <p:grpSp>
        <p:nvGrpSpPr>
          <p:cNvPr id="30" name="Group 38"/>
          <p:cNvGrpSpPr>
            <a:grpSpLocks/>
          </p:cNvGrpSpPr>
          <p:nvPr/>
        </p:nvGrpSpPr>
        <p:grpSpPr bwMode="auto">
          <a:xfrm>
            <a:off x="404813" y="3727449"/>
            <a:ext cx="4052887" cy="1231900"/>
            <a:chOff x="255" y="2348"/>
            <a:chExt cx="2553" cy="776"/>
          </a:xfrm>
        </p:grpSpPr>
        <p:grpSp>
          <p:nvGrpSpPr>
            <p:cNvPr id="31" name="Group 22"/>
            <p:cNvGrpSpPr>
              <a:grpSpLocks/>
            </p:cNvGrpSpPr>
            <p:nvPr/>
          </p:nvGrpSpPr>
          <p:grpSpPr bwMode="auto">
            <a:xfrm>
              <a:off x="255" y="2348"/>
              <a:ext cx="1180" cy="231"/>
              <a:chOff x="256" y="2640"/>
              <a:chExt cx="1180" cy="231"/>
            </a:xfrm>
          </p:grpSpPr>
          <p:sp>
            <p:nvSpPr>
              <p:cNvPr id="33" name="Text Box 20"/>
              <p:cNvSpPr txBox="1">
                <a:spLocks noChangeArrowheads="1"/>
              </p:cNvSpPr>
              <p:nvPr/>
            </p:nvSpPr>
            <p:spPr bwMode="auto">
              <a:xfrm>
                <a:off x="433" y="2640"/>
                <a:ext cx="10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x</a:t>
                </a: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components:</a:t>
                </a:r>
                <a:endPar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endParaRPr>
              </a:p>
            </p:txBody>
          </p:sp>
          <p:graphicFrame>
            <p:nvGraphicFramePr>
              <p:cNvPr id="34" name="Object 10"/>
              <p:cNvGraphicFramePr>
                <a:graphicFrameLocks noChangeAspect="1"/>
              </p:cNvGraphicFramePr>
              <p:nvPr/>
            </p:nvGraphicFramePr>
            <p:xfrm>
              <a:off x="256" y="2710"/>
              <a:ext cx="162" cy="126"/>
            </p:xfrm>
            <a:graphic>
              <a:graphicData uri="http://schemas.openxmlformats.org/presentationml/2006/ole">
                <mc:AlternateContent xmlns:mc="http://schemas.openxmlformats.org/markup-compatibility/2006">
                  <mc:Choice xmlns:v="urn:schemas-microsoft-com:vml" Requires="v">
                    <p:oleObj spid="_x0000_s243169" name="Bitmap Image" r:id="rId6" imgW="257007" imgH="200159" progId="PBrush">
                      <p:embed/>
                    </p:oleObj>
                  </mc:Choice>
                  <mc:Fallback>
                    <p:oleObj name="Bitmap Image" r:id="rId6" imgW="257007" imgH="200159" progId="PBrush">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6" y="2710"/>
                            <a:ext cx="162" cy="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32" name="Object 9"/>
            <p:cNvGraphicFramePr>
              <a:graphicFrameLocks noChangeAspect="1"/>
            </p:cNvGraphicFramePr>
            <p:nvPr/>
          </p:nvGraphicFramePr>
          <p:xfrm>
            <a:off x="536" y="2676"/>
            <a:ext cx="2272" cy="448"/>
          </p:xfrm>
          <a:graphic>
            <a:graphicData uri="http://schemas.openxmlformats.org/presentationml/2006/ole">
              <mc:AlternateContent xmlns:mc="http://schemas.openxmlformats.org/markup-compatibility/2006">
                <mc:Choice xmlns:v="urn:schemas-microsoft-com:vml" Requires="v">
                  <p:oleObj spid="_x0000_s243170" name="Equation" r:id="rId8" imgW="3606480" imgH="711000" progId="Equation.DSMT4">
                    <p:embed/>
                  </p:oleObj>
                </mc:Choice>
                <mc:Fallback>
                  <p:oleObj name="Equation" r:id="rId8" imgW="3606480" imgH="7110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6" y="2676"/>
                          <a:ext cx="2272" cy="4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5" name="Group 37"/>
          <p:cNvGrpSpPr>
            <a:grpSpLocks/>
          </p:cNvGrpSpPr>
          <p:nvPr/>
        </p:nvGrpSpPr>
        <p:grpSpPr bwMode="auto">
          <a:xfrm>
            <a:off x="692151" y="5141595"/>
            <a:ext cx="3781425" cy="368300"/>
            <a:chOff x="436" y="3306"/>
            <a:chExt cx="2382" cy="232"/>
          </a:xfrm>
        </p:grpSpPr>
        <p:graphicFrame>
          <p:nvGraphicFramePr>
            <p:cNvPr id="36" name="Object 6"/>
            <p:cNvGraphicFramePr>
              <a:graphicFrameLocks noChangeAspect="1"/>
            </p:cNvGraphicFramePr>
            <p:nvPr/>
          </p:nvGraphicFramePr>
          <p:xfrm>
            <a:off x="436" y="3320"/>
            <a:ext cx="744" cy="184"/>
          </p:xfrm>
          <a:graphic>
            <a:graphicData uri="http://schemas.openxmlformats.org/presentationml/2006/ole">
              <mc:AlternateContent xmlns:mc="http://schemas.openxmlformats.org/markup-compatibility/2006">
                <mc:Choice xmlns:v="urn:schemas-microsoft-com:vml" Requires="v">
                  <p:oleObj spid="_x0000_s243171" name="Equation" r:id="rId10" imgW="1180800" imgH="291960" progId="Equation.DSMT4">
                    <p:embed/>
                  </p:oleObj>
                </mc:Choice>
                <mc:Fallback>
                  <p:oleObj name="Equation" r:id="rId10" imgW="1180800" imgH="29196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6" y="3320"/>
                          <a:ext cx="744" cy="1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7" name="Group 35"/>
            <p:cNvGrpSpPr>
              <a:grpSpLocks/>
            </p:cNvGrpSpPr>
            <p:nvPr/>
          </p:nvGrpSpPr>
          <p:grpSpPr bwMode="auto">
            <a:xfrm>
              <a:off x="1913" y="3306"/>
              <a:ext cx="905" cy="232"/>
              <a:chOff x="1930" y="3284"/>
              <a:chExt cx="905" cy="232"/>
            </a:xfrm>
          </p:grpSpPr>
          <p:grpSp>
            <p:nvGrpSpPr>
              <p:cNvPr id="38" name="Group 33"/>
              <p:cNvGrpSpPr>
                <a:grpSpLocks/>
              </p:cNvGrpSpPr>
              <p:nvPr/>
            </p:nvGrpSpPr>
            <p:grpSpPr bwMode="auto">
              <a:xfrm>
                <a:off x="1957" y="3306"/>
                <a:ext cx="855" cy="184"/>
                <a:chOff x="1964" y="3301"/>
                <a:chExt cx="855" cy="184"/>
              </a:xfrm>
            </p:grpSpPr>
            <p:graphicFrame>
              <p:nvGraphicFramePr>
                <p:cNvPr id="40" name="Object 7"/>
                <p:cNvGraphicFramePr>
                  <a:graphicFrameLocks noChangeAspect="1"/>
                </p:cNvGraphicFramePr>
                <p:nvPr/>
              </p:nvGraphicFramePr>
              <p:xfrm>
                <a:off x="1964" y="3301"/>
                <a:ext cx="664" cy="184"/>
              </p:xfrm>
              <a:graphic>
                <a:graphicData uri="http://schemas.openxmlformats.org/presentationml/2006/ole">
                  <mc:AlternateContent xmlns:mc="http://schemas.openxmlformats.org/markup-compatibility/2006">
                    <mc:Choice xmlns:v="urn:schemas-microsoft-com:vml" Requires="v">
                      <p:oleObj spid="_x0000_s243172" name="Equation" r:id="rId12" imgW="1054080" imgH="291960" progId="Equation.DSMT4">
                        <p:embed/>
                      </p:oleObj>
                    </mc:Choice>
                    <mc:Fallback>
                      <p:oleObj name="Equation" r:id="rId12" imgW="1054080" imgH="29196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64" y="3301"/>
                              <a:ext cx="664" cy="1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 name="Object 8"/>
                <p:cNvGraphicFramePr>
                  <a:graphicFrameLocks noChangeAspect="1"/>
                </p:cNvGraphicFramePr>
                <p:nvPr/>
              </p:nvGraphicFramePr>
              <p:xfrm>
                <a:off x="2657" y="3362"/>
                <a:ext cx="162" cy="66"/>
              </p:xfrm>
              <a:graphic>
                <a:graphicData uri="http://schemas.openxmlformats.org/presentationml/2006/ole">
                  <mc:AlternateContent xmlns:mc="http://schemas.openxmlformats.org/markup-compatibility/2006">
                    <mc:Choice xmlns:v="urn:schemas-microsoft-com:vml" Requires="v">
                      <p:oleObj spid="_x0000_s243173" name="Bitmap Image" r:id="rId14" imgW="257007" imgH="104762" progId="PBrush">
                        <p:embed/>
                      </p:oleObj>
                    </mc:Choice>
                    <mc:Fallback>
                      <p:oleObj name="Bitmap Image" r:id="rId14" imgW="257007" imgH="104762" progId="PBrush">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57" y="3362"/>
                              <a:ext cx="162" cy="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39" name="Rectangle 34"/>
              <p:cNvSpPr>
                <a:spLocks noChangeArrowheads="1"/>
              </p:cNvSpPr>
              <p:nvPr/>
            </p:nvSpPr>
            <p:spPr bwMode="auto">
              <a:xfrm>
                <a:off x="1930" y="3284"/>
                <a:ext cx="905" cy="23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endParaRPr>
              </a:p>
            </p:txBody>
          </p:sp>
        </p:grpSp>
      </p:grpSp>
      <p:grpSp>
        <p:nvGrpSpPr>
          <p:cNvPr id="42" name="Group 39"/>
          <p:cNvGrpSpPr>
            <a:grpSpLocks/>
          </p:cNvGrpSpPr>
          <p:nvPr/>
        </p:nvGrpSpPr>
        <p:grpSpPr bwMode="auto">
          <a:xfrm>
            <a:off x="404813" y="5661025"/>
            <a:ext cx="3279775" cy="830263"/>
            <a:chOff x="255" y="3566"/>
            <a:chExt cx="2066" cy="523"/>
          </a:xfrm>
        </p:grpSpPr>
        <p:grpSp>
          <p:nvGrpSpPr>
            <p:cNvPr id="43" name="Group 29"/>
            <p:cNvGrpSpPr>
              <a:grpSpLocks/>
            </p:cNvGrpSpPr>
            <p:nvPr/>
          </p:nvGrpSpPr>
          <p:grpSpPr bwMode="auto">
            <a:xfrm>
              <a:off x="255" y="3566"/>
              <a:ext cx="1131" cy="231"/>
              <a:chOff x="296" y="3633"/>
              <a:chExt cx="1131" cy="231"/>
            </a:xfrm>
          </p:grpSpPr>
          <p:sp>
            <p:nvSpPr>
              <p:cNvPr id="46" name="Text Box 26"/>
              <p:cNvSpPr txBox="1">
                <a:spLocks noChangeArrowheads="1"/>
              </p:cNvSpPr>
              <p:nvPr/>
            </p:nvSpPr>
            <p:spPr bwMode="auto">
              <a:xfrm>
                <a:off x="424" y="3633"/>
                <a:ext cx="10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y</a:t>
                </a: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components:</a:t>
                </a:r>
                <a:endPar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endParaRPr>
              </a:p>
            </p:txBody>
          </p:sp>
          <p:graphicFrame>
            <p:nvGraphicFramePr>
              <p:cNvPr id="47" name="Object 5"/>
              <p:cNvGraphicFramePr>
                <a:graphicFrameLocks noChangeAspect="1"/>
              </p:cNvGraphicFramePr>
              <p:nvPr/>
            </p:nvGraphicFramePr>
            <p:xfrm>
              <a:off x="296" y="3671"/>
              <a:ext cx="127" cy="156"/>
            </p:xfrm>
            <a:graphic>
              <a:graphicData uri="http://schemas.openxmlformats.org/presentationml/2006/ole">
                <mc:AlternateContent xmlns:mc="http://schemas.openxmlformats.org/markup-compatibility/2006">
                  <mc:Choice xmlns:v="urn:schemas-microsoft-com:vml" Requires="v">
                    <p:oleObj spid="_x0000_s243174" name="Bitmap Image" r:id="rId16" imgW="200159" imgH="247685" progId="PBrush">
                      <p:embed/>
                    </p:oleObj>
                  </mc:Choice>
                  <mc:Fallback>
                    <p:oleObj name="Bitmap Image" r:id="rId16" imgW="200159" imgH="247685" progId="PBrush">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6" y="3671"/>
                            <a:ext cx="127"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44" name="Object 3"/>
            <p:cNvGraphicFramePr>
              <a:graphicFrameLocks noChangeAspect="1"/>
            </p:cNvGraphicFramePr>
            <p:nvPr/>
          </p:nvGraphicFramePr>
          <p:xfrm>
            <a:off x="435" y="3881"/>
            <a:ext cx="760" cy="208"/>
          </p:xfrm>
          <a:graphic>
            <a:graphicData uri="http://schemas.openxmlformats.org/presentationml/2006/ole">
              <mc:AlternateContent xmlns:mc="http://schemas.openxmlformats.org/markup-compatibility/2006">
                <mc:Choice xmlns:v="urn:schemas-microsoft-com:vml" Requires="v">
                  <p:oleObj spid="_x0000_s243175" name="Equation" r:id="rId18" imgW="1206500" imgH="330200" progId="Equation.3">
                    <p:embed/>
                  </p:oleObj>
                </mc:Choice>
                <mc:Fallback>
                  <p:oleObj name="Equation" r:id="rId18" imgW="1206500" imgH="33020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35" y="3881"/>
                          <a:ext cx="760" cy="2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 name="Object 4"/>
            <p:cNvGraphicFramePr>
              <a:graphicFrameLocks noChangeAspect="1"/>
            </p:cNvGraphicFramePr>
            <p:nvPr/>
          </p:nvGraphicFramePr>
          <p:xfrm>
            <a:off x="1913" y="3837"/>
            <a:ext cx="408" cy="208"/>
          </p:xfrm>
          <a:graphic>
            <a:graphicData uri="http://schemas.openxmlformats.org/presentationml/2006/ole">
              <mc:AlternateContent xmlns:mc="http://schemas.openxmlformats.org/markup-compatibility/2006">
                <mc:Choice xmlns:v="urn:schemas-microsoft-com:vml" Requires="v">
                  <p:oleObj spid="_x0000_s243176" name="Equation" r:id="rId20" imgW="647700" imgH="330200" progId="Equation.3">
                    <p:embed/>
                  </p:oleObj>
                </mc:Choice>
                <mc:Fallback>
                  <p:oleObj name="Equation" r:id="rId20" imgW="647700" imgH="33020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913" y="3837"/>
                          <a:ext cx="408" cy="20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8" name="Text Box 19"/>
          <p:cNvSpPr txBox="1">
            <a:spLocks noChangeArrowheads="1"/>
          </p:cNvSpPr>
          <p:nvPr/>
        </p:nvSpPr>
        <p:spPr bwMode="auto">
          <a:xfrm>
            <a:off x="4859790" y="3315493"/>
            <a:ext cx="4101329" cy="1892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0" lvl="0" indent="0" eaLnBrk="1" hangingPunct="1">
              <a:spcBef>
                <a:spcPct val="50000"/>
              </a:spcBef>
            </a:pPr>
            <a:r>
              <a:rPr lang="en-US" altLang="en-US" b="1" dirty="0">
                <a:solidFill>
                  <a:srgbClr val="C00000"/>
                </a:solidFill>
              </a:rPr>
              <a:t>Reflect and Think:</a:t>
            </a:r>
            <a:endParaRPr kumimoji="0" lang="en-US" altLang="en-US" sz="18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The speed of the bullet is in the range of a modern high-performance rifle. Notice that the reaction at A is over 5000 times the weight of the bullet and over 10 times the weight of the plate.</a:t>
            </a:r>
          </a:p>
        </p:txBody>
      </p:sp>
    </p:spTree>
    <p:extLst>
      <p:ext uri="{BB962C8B-B14F-4D97-AF65-F5344CB8AC3E}">
        <p14:creationId xmlns:p14="http://schemas.microsoft.com/office/powerpoint/2010/main" val="2791959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70560"/>
          </a:xfrm>
        </p:spPr>
        <p:txBody>
          <a:bodyPr/>
          <a:lstStyle/>
          <a:p>
            <a:r>
              <a:rPr lang="en-US" altLang="en-US" sz="4000" b="1" dirty="0">
                <a:ea typeface="ＭＳ Ｐゴシック" pitchFamily="34" charset="-128"/>
              </a:rPr>
              <a:t>Sample Problem 17.13 </a:t>
            </a:r>
            <a:r>
              <a:rPr lang="en-US" altLang="en-US" sz="1000" dirty="0">
                <a:ea typeface="ＭＳ Ｐゴシック" pitchFamily="34" charset="-128"/>
              </a:rPr>
              <a:t>1</a:t>
            </a:r>
            <a:endParaRPr lang="en-US" sz="1000" dirty="0"/>
          </a:p>
        </p:txBody>
      </p:sp>
      <p:pic>
        <p:nvPicPr>
          <p:cNvPr id="14" name="Picture 13" descr="Vertical rod AB is suspended from the ceiling by a pinthrough its top point A. The sphere hits its bottom point B. The rod is 1.2 m long, and its center of mass is 0.6 m below 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705" y="1095243"/>
            <a:ext cx="1946928" cy="2253049"/>
          </a:xfrm>
          <a:prstGeom prst="rect">
            <a:avLst/>
          </a:prstGeom>
        </p:spPr>
      </p:pic>
      <p:sp>
        <p:nvSpPr>
          <p:cNvPr id="9" name="Content Placeholder 8"/>
          <p:cNvSpPr>
            <a:spLocks noGrp="1"/>
          </p:cNvSpPr>
          <p:nvPr>
            <p:ph idx="16"/>
          </p:nvPr>
        </p:nvSpPr>
        <p:spPr>
          <a:xfrm>
            <a:off x="152400" y="3445728"/>
            <a:ext cx="3657600" cy="3031272"/>
          </a:xfrm>
        </p:spPr>
        <p:txBody>
          <a:bodyPr/>
          <a:lstStyle/>
          <a:p>
            <a:pPr>
              <a:spcBef>
                <a:spcPct val="50000"/>
              </a:spcBef>
              <a:spcAft>
                <a:spcPts val="500"/>
              </a:spcAft>
            </a:pPr>
            <a:r>
              <a:rPr lang="en-US" altLang="en-US" sz="2000" dirty="0"/>
              <a:t>A 2-kg sphere with an initial velocity of 5 m/s strikes the lower end of an 8-kg rod </a:t>
            </a:r>
            <a:r>
              <a:rPr lang="en-US" altLang="en-US" sz="2000" i="1" dirty="0"/>
              <a:t>AB</a:t>
            </a:r>
            <a:r>
              <a:rPr lang="en-US" altLang="en-US" sz="2000" dirty="0"/>
              <a:t>. The rod is hinged at </a:t>
            </a:r>
            <a:r>
              <a:rPr lang="en-US" altLang="en-US" sz="2000" i="1" dirty="0"/>
              <a:t>A</a:t>
            </a:r>
            <a:r>
              <a:rPr lang="en-US" altLang="en-US" sz="2000" dirty="0"/>
              <a:t> and initially at rest. The coefficient of restitution between the rod and sphere is 0.8.</a:t>
            </a:r>
          </a:p>
          <a:p>
            <a:pPr>
              <a:spcBef>
                <a:spcPct val="50000"/>
              </a:spcBef>
            </a:pPr>
            <a:r>
              <a:rPr lang="en-US" altLang="en-US" sz="2000" dirty="0"/>
              <a:t>Determine the angular velocity of the rod and the velocity of the sphere immediately after impact.</a:t>
            </a:r>
          </a:p>
        </p:txBody>
      </p:sp>
      <p:sp>
        <p:nvSpPr>
          <p:cNvPr id="3" name="Content Placeholder 2"/>
          <p:cNvSpPr>
            <a:spLocks noGrp="1"/>
          </p:cNvSpPr>
          <p:nvPr>
            <p:ph idx="1"/>
          </p:nvPr>
        </p:nvSpPr>
        <p:spPr>
          <a:xfrm>
            <a:off x="3962400" y="1023366"/>
            <a:ext cx="4800600" cy="1567434"/>
          </a:xfrm>
        </p:spPr>
        <p:txBody>
          <a:bodyPr/>
          <a:lstStyle/>
          <a:p>
            <a:pPr>
              <a:spcBef>
                <a:spcPct val="50000"/>
              </a:spcBef>
            </a:pPr>
            <a:r>
              <a:rPr lang="en-US" altLang="en-US" sz="2000" b="1" dirty="0">
                <a:solidFill>
                  <a:srgbClr val="C00000"/>
                </a:solidFill>
              </a:rPr>
              <a:t>Strategy:</a:t>
            </a:r>
          </a:p>
          <a:p>
            <a:pPr marL="292608" indent="-292608">
              <a:spcBef>
                <a:spcPct val="50000"/>
              </a:spcBef>
              <a:buFontTx/>
              <a:buChar char="•"/>
            </a:pPr>
            <a:r>
              <a:rPr lang="en-US" altLang="en-US" sz="2000" dirty="0"/>
              <a:t>Consider the sphere and rod as a single system. Apply the principle of impulse and momentum.</a:t>
            </a:r>
          </a:p>
        </p:txBody>
      </p:sp>
      <p:sp>
        <p:nvSpPr>
          <p:cNvPr id="6" name="Content Placeholder 5"/>
          <p:cNvSpPr>
            <a:spLocks noGrp="1"/>
          </p:cNvSpPr>
          <p:nvPr>
            <p:ph idx="13"/>
          </p:nvPr>
        </p:nvSpPr>
        <p:spPr>
          <a:xfrm>
            <a:off x="3962400" y="2657955"/>
            <a:ext cx="4800600" cy="1304445"/>
          </a:xfrm>
        </p:spPr>
        <p:txBody>
          <a:bodyPr/>
          <a:lstStyle/>
          <a:p>
            <a:pPr marL="292608" indent="-292608">
              <a:spcBef>
                <a:spcPts val="0"/>
              </a:spcBef>
              <a:spcAft>
                <a:spcPts val="0"/>
              </a:spcAft>
              <a:buFont typeface="Arial" panose="020B0604020202020204" pitchFamily="34" charset="0"/>
              <a:buChar char="•"/>
            </a:pPr>
            <a:r>
              <a:rPr lang="en-US" altLang="en-US" sz="2000" dirty="0"/>
              <a:t>The moments about </a:t>
            </a:r>
            <a:r>
              <a:rPr lang="en-US" altLang="en-US" sz="2000" i="1" dirty="0"/>
              <a:t>A</a:t>
            </a:r>
            <a:r>
              <a:rPr lang="en-US" altLang="en-US" sz="2000" dirty="0"/>
              <a:t> of the momenta and impulses provide a relation between the final angular velocity of the rod and velocity of the sphere.</a:t>
            </a:r>
          </a:p>
        </p:txBody>
      </p:sp>
      <p:sp>
        <p:nvSpPr>
          <p:cNvPr id="7" name="Content Placeholder 6"/>
          <p:cNvSpPr>
            <a:spLocks noGrp="1"/>
          </p:cNvSpPr>
          <p:nvPr>
            <p:ph idx="14"/>
          </p:nvPr>
        </p:nvSpPr>
        <p:spPr>
          <a:xfrm>
            <a:off x="3962400" y="4083234"/>
            <a:ext cx="4800600" cy="1326966"/>
          </a:xfrm>
        </p:spPr>
        <p:txBody>
          <a:bodyPr/>
          <a:lstStyle/>
          <a:p>
            <a:pPr marL="292608" indent="-292608">
              <a:spcBef>
                <a:spcPts val="0"/>
              </a:spcBef>
              <a:spcAft>
                <a:spcPts val="0"/>
              </a:spcAft>
              <a:buFont typeface="Arial" panose="020B0604020202020204" pitchFamily="34" charset="0"/>
              <a:buChar char="•"/>
            </a:pPr>
            <a:r>
              <a:rPr lang="en-US" altLang="en-US" sz="2000" dirty="0"/>
              <a:t>The definition of the coefficient of restitution provides a second relationship between the final angular velocity of the rod and velocity of the sphere. </a:t>
            </a:r>
          </a:p>
        </p:txBody>
      </p:sp>
      <p:sp>
        <p:nvSpPr>
          <p:cNvPr id="8" name="Content Placeholder 7"/>
          <p:cNvSpPr>
            <a:spLocks noGrp="1"/>
          </p:cNvSpPr>
          <p:nvPr>
            <p:ph idx="15"/>
          </p:nvPr>
        </p:nvSpPr>
        <p:spPr>
          <a:xfrm>
            <a:off x="3962400" y="5517320"/>
            <a:ext cx="5105400" cy="959680"/>
          </a:xfrm>
        </p:spPr>
        <p:txBody>
          <a:bodyPr/>
          <a:lstStyle/>
          <a:p>
            <a:pPr marL="292608" indent="-292608">
              <a:spcBef>
                <a:spcPts val="0"/>
              </a:spcBef>
              <a:spcAft>
                <a:spcPts val="0"/>
              </a:spcAft>
              <a:buFont typeface="Arial" panose="020B0604020202020204" pitchFamily="34" charset="0"/>
              <a:buChar char="•"/>
            </a:pPr>
            <a:r>
              <a:rPr lang="en-US" altLang="en-US" sz="2000" dirty="0"/>
              <a:t>Solve the two relations simultaneously for the angular velocity of the rod and velocity of the sphere.</a:t>
            </a:r>
          </a:p>
        </p:txBody>
      </p:sp>
    </p:spTree>
    <p:extLst>
      <p:ext uri="{BB962C8B-B14F-4D97-AF65-F5344CB8AC3E}">
        <p14:creationId xmlns:p14="http://schemas.microsoft.com/office/powerpoint/2010/main" val="3995858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r>
              <a:rPr lang="en-US" altLang="en-US" sz="4000" b="1" dirty="0">
                <a:ea typeface="ＭＳ Ｐゴシック" pitchFamily="34" charset="-128"/>
              </a:rPr>
              <a:t>Sample Problem 17.13 </a:t>
            </a:r>
            <a:r>
              <a:rPr lang="en-US" altLang="en-US" sz="1000" dirty="0">
                <a:ea typeface="ＭＳ Ｐゴシック" pitchFamily="34" charset="-128"/>
              </a:rPr>
              <a:t>2</a:t>
            </a:r>
            <a:endParaRPr lang="en-US" sz="1000" dirty="0"/>
          </a:p>
        </p:txBody>
      </p:sp>
      <p:pic>
        <p:nvPicPr>
          <p:cNvPr id="12" name="Picture 11" descr="The initial momentum is entirely due to the rightward motion of the sphere. The only external impulses during the collision are dur to the pin reactions at A. The final momentum is due to linear motion of the rod's center of mass G to the right, the rod's counterclockwise angular momentum, and the final linear momentum of the sphere to the right. The sphere hits the rod 1.2 m below A, while the center of mass G is 0.6 m below 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963" y="1066800"/>
            <a:ext cx="4854437" cy="1504592"/>
          </a:xfrm>
          <a:prstGeom prst="rect">
            <a:avLst/>
          </a:prstGeom>
        </p:spPr>
      </p:pic>
      <p:sp>
        <p:nvSpPr>
          <p:cNvPr id="3" name="Content Placeholder 2"/>
          <p:cNvSpPr>
            <a:spLocks noGrp="1"/>
          </p:cNvSpPr>
          <p:nvPr>
            <p:ph idx="1"/>
          </p:nvPr>
        </p:nvSpPr>
        <p:spPr>
          <a:xfrm>
            <a:off x="5181600" y="1028898"/>
            <a:ext cx="3505200" cy="1561902"/>
          </a:xfrm>
        </p:spPr>
        <p:txBody>
          <a:bodyPr/>
          <a:lstStyle/>
          <a:p>
            <a:pPr>
              <a:spcBef>
                <a:spcPct val="50000"/>
              </a:spcBef>
            </a:pPr>
            <a:r>
              <a:rPr lang="en-US" altLang="en-US" sz="1800" b="1" dirty="0">
                <a:solidFill>
                  <a:srgbClr val="C00000"/>
                </a:solidFill>
              </a:rPr>
              <a:t>Modeling and Analysis:</a:t>
            </a:r>
          </a:p>
          <a:p>
            <a:pPr marL="292608" indent="-292608">
              <a:buFontTx/>
              <a:buChar char="•"/>
            </a:pPr>
            <a:r>
              <a:rPr lang="en-US" altLang="en-US" sz="1800" dirty="0"/>
              <a:t>Consider the sphere and rod as a single system. Apply the principle of impulse and momentum.</a:t>
            </a:r>
          </a:p>
        </p:txBody>
      </p:sp>
      <p:sp>
        <p:nvSpPr>
          <p:cNvPr id="6" name="Content Placeholder 5"/>
          <p:cNvSpPr>
            <a:spLocks noGrp="1"/>
          </p:cNvSpPr>
          <p:nvPr>
            <p:ph idx="13"/>
          </p:nvPr>
        </p:nvSpPr>
        <p:spPr>
          <a:xfrm>
            <a:off x="5181600" y="2689255"/>
            <a:ext cx="3505200" cy="1425545"/>
          </a:xfrm>
        </p:spPr>
        <p:txBody>
          <a:bodyPr/>
          <a:lstStyle/>
          <a:p>
            <a:pPr marL="292608" indent="-292608">
              <a:buFont typeface="Arial" panose="020B0604020202020204" pitchFamily="34" charset="0"/>
              <a:buChar char="•"/>
            </a:pPr>
            <a:r>
              <a:rPr lang="en-US" altLang="en-US" sz="1800" dirty="0"/>
              <a:t>The moments about </a:t>
            </a:r>
            <a:r>
              <a:rPr lang="en-US" altLang="en-US" sz="1800" i="1" dirty="0"/>
              <a:t>A</a:t>
            </a:r>
            <a:r>
              <a:rPr lang="en-US" altLang="en-US" sz="1800" dirty="0"/>
              <a:t> of the momenta and impulses provide a relation between the final angular velocity of the rod and velocity of the rod.</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304091"/>
            <a:ext cx="1861152" cy="249819"/>
          </a:xfrm>
          <a:prstGeom prst="rect">
            <a:avLst/>
          </a:prstGeom>
        </p:spPr>
      </p:pic>
      <p:graphicFrame>
        <p:nvGraphicFramePr>
          <p:cNvPr id="8" name="Object 5"/>
          <p:cNvGraphicFramePr>
            <a:graphicFrameLocks noChangeAspect="1"/>
          </p:cNvGraphicFramePr>
          <p:nvPr>
            <p:extLst>
              <p:ext uri="{D42A27DB-BD31-4B8C-83A1-F6EECF244321}">
                <p14:modId xmlns:p14="http://schemas.microsoft.com/office/powerpoint/2010/main" val="3386941572"/>
              </p:ext>
            </p:extLst>
          </p:nvPr>
        </p:nvGraphicFramePr>
        <p:xfrm>
          <a:off x="473075" y="3716338"/>
          <a:ext cx="4279900" cy="304800"/>
        </p:xfrm>
        <a:graphic>
          <a:graphicData uri="http://schemas.openxmlformats.org/presentationml/2006/ole">
            <mc:AlternateContent xmlns:mc="http://schemas.openxmlformats.org/markup-compatibility/2006">
              <mc:Choice xmlns:v="urn:schemas-microsoft-com:vml" Requires="v">
                <p:oleObj spid="_x0000_s212902" name="Equation" r:id="rId5" imgW="4279900" imgH="304800" progId="Equation.3">
                  <p:embed/>
                </p:oleObj>
              </mc:Choice>
              <mc:Fallback>
                <p:oleObj name="Equation" r:id="rId5" imgW="4279900" imgH="304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075" y="3716338"/>
                        <a:ext cx="42799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2"/>
          <p:cNvGraphicFramePr>
            <a:graphicFrameLocks noChangeAspect="1"/>
          </p:cNvGraphicFramePr>
          <p:nvPr>
            <p:extLst>
              <p:ext uri="{D42A27DB-BD31-4B8C-83A1-F6EECF244321}">
                <p14:modId xmlns:p14="http://schemas.microsoft.com/office/powerpoint/2010/main" val="3880681303"/>
              </p:ext>
            </p:extLst>
          </p:nvPr>
        </p:nvGraphicFramePr>
        <p:xfrm>
          <a:off x="855663" y="4159250"/>
          <a:ext cx="4064000" cy="749300"/>
        </p:xfrm>
        <a:graphic>
          <a:graphicData uri="http://schemas.openxmlformats.org/presentationml/2006/ole">
            <mc:AlternateContent xmlns:mc="http://schemas.openxmlformats.org/markup-compatibility/2006">
              <mc:Choice xmlns:v="urn:schemas-microsoft-com:vml" Requires="v">
                <p:oleObj spid="_x0000_s212903" name="Equation" r:id="rId7" imgW="4064000" imgH="749300" progId="Equation.3">
                  <p:embed/>
                </p:oleObj>
              </mc:Choice>
              <mc:Fallback>
                <p:oleObj name="Equation" r:id="rId7" imgW="4064000" imgH="7493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663" y="4159250"/>
                        <a:ext cx="4064000" cy="749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3"/>
          <p:cNvGraphicFramePr>
            <a:graphicFrameLocks noChangeAspect="1"/>
          </p:cNvGraphicFramePr>
          <p:nvPr>
            <p:extLst>
              <p:ext uri="{D42A27DB-BD31-4B8C-83A1-F6EECF244321}">
                <p14:modId xmlns:p14="http://schemas.microsoft.com/office/powerpoint/2010/main" val="1285517999"/>
              </p:ext>
            </p:extLst>
          </p:nvPr>
        </p:nvGraphicFramePr>
        <p:xfrm>
          <a:off x="473075" y="5181600"/>
          <a:ext cx="5537200" cy="698500"/>
        </p:xfrm>
        <a:graphic>
          <a:graphicData uri="http://schemas.openxmlformats.org/presentationml/2006/ole">
            <mc:AlternateContent xmlns:mc="http://schemas.openxmlformats.org/markup-compatibility/2006">
              <mc:Choice xmlns:v="urn:schemas-microsoft-com:vml" Requires="v">
                <p:oleObj spid="_x0000_s212904" name="Equation" r:id="rId9" imgW="5537200" imgH="698500" progId="Equation.3">
                  <p:embed/>
                </p:oleObj>
              </mc:Choice>
              <mc:Fallback>
                <p:oleObj name="Equation" r:id="rId9" imgW="5537200" imgH="6985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3075" y="5181600"/>
                        <a:ext cx="5537200" cy="698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4"/>
          <p:cNvGraphicFramePr>
            <a:graphicFrameLocks noChangeAspect="1"/>
          </p:cNvGraphicFramePr>
          <p:nvPr>
            <p:extLst>
              <p:ext uri="{D42A27DB-BD31-4B8C-83A1-F6EECF244321}">
                <p14:modId xmlns:p14="http://schemas.microsoft.com/office/powerpoint/2010/main" val="3967761274"/>
              </p:ext>
            </p:extLst>
          </p:nvPr>
        </p:nvGraphicFramePr>
        <p:xfrm>
          <a:off x="473075" y="6062663"/>
          <a:ext cx="1828800" cy="292100"/>
        </p:xfrm>
        <a:graphic>
          <a:graphicData uri="http://schemas.openxmlformats.org/presentationml/2006/ole">
            <mc:AlternateContent xmlns:mc="http://schemas.openxmlformats.org/markup-compatibility/2006">
              <mc:Choice xmlns:v="urn:schemas-microsoft-com:vml" Requires="v">
                <p:oleObj spid="_x0000_s212905" name="Equation" r:id="rId11" imgW="1828800" imgH="292100" progId="Equation.3">
                  <p:embed/>
                </p:oleObj>
              </mc:Choice>
              <mc:Fallback>
                <p:oleObj name="Equation" r:id="rId11" imgW="1828800" imgH="2921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3075" y="6062663"/>
                        <a:ext cx="18288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906967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r>
              <a:rPr lang="en-US" altLang="en-US" sz="4000" b="1" dirty="0">
                <a:ea typeface="ＭＳ Ｐゴシック" pitchFamily="34" charset="-128"/>
              </a:rPr>
              <a:t>Sample Problem 17.13 </a:t>
            </a:r>
            <a:r>
              <a:rPr lang="en-US" altLang="en-US" sz="1000" dirty="0">
                <a:ea typeface="ＭＳ Ｐゴシック" pitchFamily="34" charset="-128"/>
              </a:rPr>
              <a:t>3</a:t>
            </a:r>
            <a:endParaRPr lang="en-US" sz="1000" dirty="0"/>
          </a:p>
        </p:txBody>
      </p:sp>
      <p:pic>
        <p:nvPicPr>
          <p:cNvPr id="18" name="Picture 17" descr="The initial momentum is entirely due to the rightward motion of the sphere. The only external impulses during the collision are dur to the pin reactions at A. The final momentum is due to linear motion of the rod's center of mass G to the right, the rod's counterclockwise angular momentum, and the final linear momentum of the sphere to the right. The sphere hits the rod 1.2 m below A, while the center of mass G is 0.6 m below 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962" y="1162407"/>
            <a:ext cx="4854438" cy="1504593"/>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3200400"/>
            <a:ext cx="1942343" cy="249819"/>
          </a:xfrm>
          <a:prstGeom prst="rect">
            <a:avLst/>
          </a:prstGeom>
        </p:spPr>
      </p:pic>
      <p:graphicFrame>
        <p:nvGraphicFramePr>
          <p:cNvPr id="11" name="Object 2"/>
          <p:cNvGraphicFramePr>
            <a:graphicFrameLocks noChangeAspect="1"/>
          </p:cNvGraphicFramePr>
          <p:nvPr>
            <p:extLst>
              <p:ext uri="{D42A27DB-BD31-4B8C-83A1-F6EECF244321}">
                <p14:modId xmlns:p14="http://schemas.microsoft.com/office/powerpoint/2010/main" val="3636066353"/>
              </p:ext>
            </p:extLst>
          </p:nvPr>
        </p:nvGraphicFramePr>
        <p:xfrm>
          <a:off x="722313" y="3627438"/>
          <a:ext cx="1828800" cy="292100"/>
        </p:xfrm>
        <a:graphic>
          <a:graphicData uri="http://schemas.openxmlformats.org/presentationml/2006/ole">
            <mc:AlternateContent xmlns:mc="http://schemas.openxmlformats.org/markup-compatibility/2006">
              <mc:Choice xmlns:v="urn:schemas-microsoft-com:vml" Requires="v">
                <p:oleObj spid="_x0000_s245908" name="Equation" r:id="rId5" imgW="1828800" imgH="292100" progId="Equation.3">
                  <p:embed/>
                </p:oleObj>
              </mc:Choice>
              <mc:Fallback>
                <p:oleObj name="Equation" r:id="rId5" imgW="1828800" imgH="292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313" y="3627438"/>
                        <a:ext cx="18288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Content Placeholder 2"/>
          <p:cNvSpPr>
            <a:spLocks noGrp="1"/>
          </p:cNvSpPr>
          <p:nvPr>
            <p:ph idx="1"/>
          </p:nvPr>
        </p:nvSpPr>
        <p:spPr>
          <a:xfrm>
            <a:off x="5181600" y="1018489"/>
            <a:ext cx="3505200" cy="1419911"/>
          </a:xfrm>
        </p:spPr>
        <p:txBody>
          <a:bodyPr/>
          <a:lstStyle/>
          <a:p>
            <a:pPr marL="292608" indent="-292608">
              <a:buFont typeface="Arial" panose="020B0604020202020204" pitchFamily="34" charset="0"/>
              <a:buChar char="•"/>
            </a:pPr>
            <a:r>
              <a:rPr lang="en-US" altLang="en-US" sz="1800" dirty="0"/>
              <a:t>The definition of the coefficient of restitution provides a second relationship between the final angular velocity of the rod and velocity of the sphere. </a:t>
            </a:r>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0503" y="4114800"/>
            <a:ext cx="2246497" cy="212971"/>
          </a:xfrm>
          <a:prstGeom prst="rect">
            <a:avLst/>
          </a:prstGeom>
        </p:spPr>
      </p:pic>
      <p:graphicFrame>
        <p:nvGraphicFramePr>
          <p:cNvPr id="13" name="Object 9"/>
          <p:cNvGraphicFramePr>
            <a:graphicFrameLocks noChangeAspect="1"/>
          </p:cNvGraphicFramePr>
          <p:nvPr>
            <p:extLst>
              <p:ext uri="{D42A27DB-BD31-4B8C-83A1-F6EECF244321}">
                <p14:modId xmlns:p14="http://schemas.microsoft.com/office/powerpoint/2010/main" val="2800336584"/>
              </p:ext>
            </p:extLst>
          </p:nvPr>
        </p:nvGraphicFramePr>
        <p:xfrm>
          <a:off x="722313" y="4483100"/>
          <a:ext cx="2400300" cy="647700"/>
        </p:xfrm>
        <a:graphic>
          <a:graphicData uri="http://schemas.openxmlformats.org/presentationml/2006/ole">
            <mc:AlternateContent xmlns:mc="http://schemas.openxmlformats.org/markup-compatibility/2006">
              <mc:Choice xmlns:v="urn:schemas-microsoft-com:vml" Requires="v">
                <p:oleObj spid="_x0000_s245909" name="Equation" r:id="rId8" imgW="2400300" imgH="647700" progId="Equation.3">
                  <p:embed/>
                </p:oleObj>
              </mc:Choice>
              <mc:Fallback>
                <p:oleObj name="Equation" r:id="rId8" imgW="2400300" imgH="6477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2313" y="4483100"/>
                        <a:ext cx="2400300"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Content Placeholder 5"/>
          <p:cNvSpPr>
            <a:spLocks noGrp="1"/>
          </p:cNvSpPr>
          <p:nvPr>
            <p:ph idx="13"/>
          </p:nvPr>
        </p:nvSpPr>
        <p:spPr>
          <a:xfrm>
            <a:off x="5181600" y="2636520"/>
            <a:ext cx="3505200" cy="1173480"/>
          </a:xfrm>
        </p:spPr>
        <p:txBody>
          <a:bodyPr/>
          <a:lstStyle/>
          <a:p>
            <a:pPr marL="292608" indent="-292608">
              <a:buFont typeface="Arial" panose="020B0604020202020204" pitchFamily="34" charset="0"/>
              <a:buChar char="•"/>
            </a:pPr>
            <a:r>
              <a:rPr lang="en-US" altLang="en-US" sz="1800" dirty="0"/>
              <a:t>Solve the two relations simultaneously for the angular velocity of the rod and velocity of the sphere.</a:t>
            </a:r>
          </a:p>
        </p:txBody>
      </p:sp>
      <p:sp>
        <p:nvSpPr>
          <p:cNvPr id="8" name="Content Placeholder 7"/>
          <p:cNvSpPr>
            <a:spLocks noGrp="1"/>
          </p:cNvSpPr>
          <p:nvPr>
            <p:ph idx="15"/>
          </p:nvPr>
        </p:nvSpPr>
        <p:spPr>
          <a:xfrm>
            <a:off x="838200" y="5240004"/>
            <a:ext cx="985051" cy="322596"/>
          </a:xfrm>
        </p:spPr>
        <p:txBody>
          <a:bodyPr/>
          <a:lstStyle/>
          <a:p>
            <a:r>
              <a:rPr lang="en-US" altLang="en-US" sz="1800" dirty="0"/>
              <a:t>Solving,</a:t>
            </a:r>
          </a:p>
        </p:txBody>
      </p:sp>
      <p:graphicFrame>
        <p:nvGraphicFramePr>
          <p:cNvPr id="14" name="Object 3"/>
          <p:cNvGraphicFramePr>
            <a:graphicFrameLocks noChangeAspect="1"/>
          </p:cNvGraphicFramePr>
          <p:nvPr>
            <p:extLst>
              <p:ext uri="{D42A27DB-BD31-4B8C-83A1-F6EECF244321}">
                <p14:modId xmlns:p14="http://schemas.microsoft.com/office/powerpoint/2010/main" val="2295214866"/>
              </p:ext>
            </p:extLst>
          </p:nvPr>
        </p:nvGraphicFramePr>
        <p:xfrm>
          <a:off x="722313" y="5653088"/>
          <a:ext cx="1333500" cy="292100"/>
        </p:xfrm>
        <a:graphic>
          <a:graphicData uri="http://schemas.openxmlformats.org/presentationml/2006/ole">
            <mc:AlternateContent xmlns:mc="http://schemas.openxmlformats.org/markup-compatibility/2006">
              <mc:Choice xmlns:v="urn:schemas-microsoft-com:vml" Requires="v">
                <p:oleObj spid="_x0000_s245910" name="Equation" r:id="rId10" imgW="1333500" imgH="292100" progId="Equation.3">
                  <p:embed/>
                </p:oleObj>
              </mc:Choice>
              <mc:Fallback>
                <p:oleObj name="Equation" r:id="rId10" imgW="1333500" imgH="2921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2313" y="5653088"/>
                        <a:ext cx="13335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7" name="Picture 1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91139" y="5631724"/>
            <a:ext cx="1447955" cy="300122"/>
          </a:xfrm>
          <a:prstGeom prst="rect">
            <a:avLst/>
          </a:prstGeom>
        </p:spPr>
      </p:pic>
      <p:graphicFrame>
        <p:nvGraphicFramePr>
          <p:cNvPr id="15" name="Object 6"/>
          <p:cNvGraphicFramePr>
            <a:graphicFrameLocks noChangeAspect="1"/>
          </p:cNvGraphicFramePr>
          <p:nvPr>
            <p:extLst>
              <p:ext uri="{D42A27DB-BD31-4B8C-83A1-F6EECF244321}">
                <p14:modId xmlns:p14="http://schemas.microsoft.com/office/powerpoint/2010/main" val="660324223"/>
              </p:ext>
            </p:extLst>
          </p:nvPr>
        </p:nvGraphicFramePr>
        <p:xfrm>
          <a:off x="722313" y="6156326"/>
          <a:ext cx="1485900" cy="292100"/>
        </p:xfrm>
        <a:graphic>
          <a:graphicData uri="http://schemas.openxmlformats.org/presentationml/2006/ole">
            <mc:AlternateContent xmlns:mc="http://schemas.openxmlformats.org/markup-compatibility/2006">
              <mc:Choice xmlns:v="urn:schemas-microsoft-com:vml" Requires="v">
                <p:oleObj spid="_x0000_s245911" name="Equation" r:id="rId13" imgW="1485900" imgH="292100" progId="Equation.3">
                  <p:embed/>
                </p:oleObj>
              </mc:Choice>
              <mc:Fallback>
                <p:oleObj name="Equation" r:id="rId13" imgW="1485900" imgH="2921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2313" y="6156326"/>
                        <a:ext cx="14859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7"/>
          <p:cNvGraphicFramePr>
            <a:graphicFrameLocks noChangeAspect="1"/>
          </p:cNvGraphicFramePr>
          <p:nvPr>
            <p:extLst>
              <p:ext uri="{D42A27DB-BD31-4B8C-83A1-F6EECF244321}">
                <p14:modId xmlns:p14="http://schemas.microsoft.com/office/powerpoint/2010/main" val="1082608722"/>
              </p:ext>
            </p:extLst>
          </p:nvPr>
        </p:nvGraphicFramePr>
        <p:xfrm>
          <a:off x="3074861" y="6165660"/>
          <a:ext cx="1336929" cy="276606"/>
        </p:xfrm>
        <a:graphic>
          <a:graphicData uri="http://schemas.openxmlformats.org/presentationml/2006/ole">
            <mc:AlternateContent xmlns:mc="http://schemas.openxmlformats.org/markup-compatibility/2006">
              <mc:Choice xmlns:v="urn:schemas-microsoft-com:vml" Requires="v">
                <p:oleObj spid="_x0000_s245912" name="Equation" r:id="rId15" imgW="1104840" imgH="228600" progId="Equation.DSMT4">
                  <p:embed/>
                </p:oleObj>
              </mc:Choice>
              <mc:Fallback>
                <p:oleObj name="Equation" r:id="rId15" imgW="1104840" imgH="228600" progId="Equation.DSMT4">
                  <p:embed/>
                  <p:pic>
                    <p:nvPicPr>
                      <p:cNvPr id="0" name=""/>
                      <p:cNvPicPr>
                        <a:picLocks noChangeAspect="1" noChangeArrowheads="1"/>
                      </p:cNvPicPr>
                      <p:nvPr/>
                    </p:nvPicPr>
                    <p:blipFill>
                      <a:blip r:embed="rId16"/>
                      <a:srcRect/>
                      <a:stretch>
                        <a:fillRect/>
                      </a:stretch>
                    </p:blipFill>
                    <p:spPr bwMode="auto">
                      <a:xfrm>
                        <a:off x="3074861" y="6165660"/>
                        <a:ext cx="1336929" cy="276606"/>
                      </a:xfrm>
                      <a:prstGeom prst="rect">
                        <a:avLst/>
                      </a:prstGeom>
                      <a:noFill/>
                      <a:ln>
                        <a:solidFill>
                          <a:srgbClr val="C00000"/>
                        </a:solidFill>
                      </a:ln>
                      <a:effectLst/>
                    </p:spPr>
                  </p:pic>
                </p:oleObj>
              </mc:Fallback>
            </mc:AlternateContent>
          </a:graphicData>
        </a:graphic>
      </p:graphicFrame>
      <p:sp>
        <p:nvSpPr>
          <p:cNvPr id="7" name="Content Placeholder 6"/>
          <p:cNvSpPr>
            <a:spLocks noGrp="1"/>
          </p:cNvSpPr>
          <p:nvPr>
            <p:ph idx="14"/>
          </p:nvPr>
        </p:nvSpPr>
        <p:spPr>
          <a:xfrm>
            <a:off x="4876800" y="4343400"/>
            <a:ext cx="3962400" cy="1972975"/>
          </a:xfrm>
        </p:spPr>
        <p:txBody>
          <a:bodyPr/>
          <a:lstStyle/>
          <a:p>
            <a:pPr>
              <a:spcBef>
                <a:spcPct val="50000"/>
              </a:spcBef>
            </a:pPr>
            <a:r>
              <a:rPr lang="en-US" altLang="en-US" sz="1800" b="1" dirty="0">
                <a:solidFill>
                  <a:srgbClr val="C00000"/>
                </a:solidFill>
              </a:rPr>
              <a:t>Reflect and Think</a:t>
            </a:r>
          </a:p>
          <a:p>
            <a:pPr marL="292608" indent="-292608">
              <a:spcBef>
                <a:spcPct val="50000"/>
              </a:spcBef>
              <a:buFontTx/>
              <a:buChar char="•"/>
            </a:pPr>
            <a:r>
              <a:rPr lang="en-US" altLang="en-US" sz="1800" dirty="0"/>
              <a:t>The negative value for the velocity of the sphere after impact means that it bounces back to the left. Given the masses of the sphere and the rod, this seems reasonable</a:t>
            </a:r>
          </a:p>
        </p:txBody>
      </p:sp>
    </p:spTree>
    <p:extLst>
      <p:ext uri="{BB962C8B-B14F-4D97-AF65-F5344CB8AC3E}">
        <p14:creationId xmlns:p14="http://schemas.microsoft.com/office/powerpoint/2010/main" val="58265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build="p"/>
      <p:bldP spid="8"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3785"/>
            <a:ext cx="8229600" cy="670560"/>
          </a:xfrm>
        </p:spPr>
        <p:txBody>
          <a:bodyPr/>
          <a:lstStyle/>
          <a:p>
            <a:r>
              <a:rPr lang="en-US" altLang="en-US" sz="4000" b="1" dirty="0">
                <a:ea typeface="ＭＳ Ｐゴシック" pitchFamily="34" charset="-128"/>
              </a:rPr>
              <a:t>Sample Problem 17.14 </a:t>
            </a:r>
            <a:r>
              <a:rPr lang="en-US" altLang="en-US" sz="1000" dirty="0">
                <a:ea typeface="ＭＳ Ｐゴシック" pitchFamily="34" charset="-128"/>
              </a:rPr>
              <a:t>1</a:t>
            </a:r>
            <a:endParaRPr lang="en-US" sz="1000" dirty="0"/>
          </a:p>
        </p:txBody>
      </p:sp>
      <p:pic>
        <p:nvPicPr>
          <p:cNvPr id="10" name="Picture 9" descr="The first conveyor belt A is tilted 15 degrees from the horizontal, with the package traveling down and to the left. For the package to tip over when it strikes support B, it has to rotate so that what used to be the left side of the package ends up the bottom of the package on horizontal conveyor C."/>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177380"/>
            <a:ext cx="3111383" cy="1839576"/>
          </a:xfrm>
          <a:prstGeom prst="rect">
            <a:avLst/>
          </a:prstGeom>
        </p:spPr>
      </p:pic>
      <p:sp>
        <p:nvSpPr>
          <p:cNvPr id="8" name="Content Placeholder 7"/>
          <p:cNvSpPr>
            <a:spLocks noGrp="1"/>
          </p:cNvSpPr>
          <p:nvPr>
            <p:ph idx="15"/>
          </p:nvPr>
        </p:nvSpPr>
        <p:spPr>
          <a:xfrm>
            <a:off x="228600" y="3130356"/>
            <a:ext cx="3962400" cy="3346644"/>
          </a:xfrm>
        </p:spPr>
        <p:txBody>
          <a:bodyPr/>
          <a:lstStyle/>
          <a:p>
            <a:pPr>
              <a:spcBef>
                <a:spcPct val="50000"/>
              </a:spcBef>
            </a:pPr>
            <a:r>
              <a:rPr lang="en-US" altLang="en-US" sz="2000" dirty="0"/>
              <a:t>A square package of mass </a:t>
            </a:r>
            <a:r>
              <a:rPr lang="en-US" altLang="en-US" sz="2000" i="1" dirty="0"/>
              <a:t>m</a:t>
            </a:r>
            <a:r>
              <a:rPr lang="en-US" altLang="en-US" sz="2000" dirty="0"/>
              <a:t> moves down conveyor belt </a:t>
            </a:r>
            <a:r>
              <a:rPr lang="en-US" altLang="en-US" sz="2000" i="1" dirty="0"/>
              <a:t>A</a:t>
            </a:r>
            <a:r>
              <a:rPr lang="en-US" altLang="en-US" sz="2000" dirty="0"/>
              <a:t> with constant velocity. At the end of the conveyor, the corner of the package strikes a rigid support at </a:t>
            </a:r>
            <a:r>
              <a:rPr lang="en-US" altLang="en-US" sz="2000" i="1" dirty="0"/>
              <a:t>B</a:t>
            </a:r>
            <a:r>
              <a:rPr lang="en-US" altLang="en-US" sz="2000" dirty="0"/>
              <a:t>. The impact is perfectly plastic.</a:t>
            </a:r>
          </a:p>
          <a:p>
            <a:pPr>
              <a:spcBef>
                <a:spcPct val="50000"/>
              </a:spcBef>
            </a:pPr>
            <a:r>
              <a:rPr lang="en-US" altLang="en-US" sz="2000" dirty="0"/>
              <a:t>Derive an expression for the minimum velocity of conveyor belt </a:t>
            </a:r>
            <a:r>
              <a:rPr lang="en-US" altLang="en-US" sz="2000" i="1" dirty="0"/>
              <a:t>A</a:t>
            </a:r>
            <a:r>
              <a:rPr lang="en-US" altLang="en-US" sz="2000" dirty="0"/>
              <a:t> for which the package will rotate about </a:t>
            </a:r>
            <a:r>
              <a:rPr lang="en-US" altLang="en-US" sz="2000" i="1" dirty="0"/>
              <a:t>B</a:t>
            </a:r>
            <a:r>
              <a:rPr lang="en-US" altLang="en-US" sz="2000" dirty="0"/>
              <a:t> and reach conveyor belt </a:t>
            </a:r>
            <a:r>
              <a:rPr lang="en-US" altLang="en-US" sz="2000" i="1" dirty="0"/>
              <a:t>C</a:t>
            </a:r>
            <a:r>
              <a:rPr lang="en-US" altLang="en-US" sz="2000" dirty="0"/>
              <a:t>.</a:t>
            </a:r>
          </a:p>
        </p:txBody>
      </p:sp>
      <p:sp>
        <p:nvSpPr>
          <p:cNvPr id="3" name="Content Placeholder 2"/>
          <p:cNvSpPr>
            <a:spLocks noGrp="1"/>
          </p:cNvSpPr>
          <p:nvPr>
            <p:ph idx="1"/>
          </p:nvPr>
        </p:nvSpPr>
        <p:spPr>
          <a:xfrm>
            <a:off x="4572000" y="1066800"/>
            <a:ext cx="4419600" cy="2141884"/>
          </a:xfrm>
        </p:spPr>
        <p:txBody>
          <a:bodyPr/>
          <a:lstStyle/>
          <a:p>
            <a:pPr>
              <a:spcBef>
                <a:spcPct val="50000"/>
              </a:spcBef>
            </a:pPr>
            <a:r>
              <a:rPr lang="en-US" altLang="en-US" sz="2000" b="1" dirty="0">
                <a:solidFill>
                  <a:srgbClr val="C00000"/>
                </a:solidFill>
              </a:rPr>
              <a:t>Strategy:</a:t>
            </a:r>
          </a:p>
          <a:p>
            <a:pPr marL="292608" indent="-292608">
              <a:spcBef>
                <a:spcPct val="50000"/>
              </a:spcBef>
              <a:buFontTx/>
              <a:buChar char="•"/>
            </a:pPr>
            <a:r>
              <a:rPr lang="en-US" altLang="en-US" sz="2000" dirty="0"/>
              <a:t>Apply the principle of impulse and momentum to relate the velocity of the package on conveyor belt </a:t>
            </a:r>
            <a:r>
              <a:rPr lang="en-US" altLang="en-US" sz="2000" i="1" dirty="0"/>
              <a:t>A</a:t>
            </a:r>
            <a:r>
              <a:rPr lang="en-US" altLang="en-US" sz="2000" dirty="0"/>
              <a:t> before the impact at </a:t>
            </a:r>
            <a:r>
              <a:rPr lang="en-US" altLang="en-US" sz="2000" i="1" dirty="0"/>
              <a:t>B</a:t>
            </a:r>
            <a:r>
              <a:rPr lang="en-US" altLang="en-US" sz="2000" dirty="0"/>
              <a:t> to the angular velocity about </a:t>
            </a:r>
            <a:r>
              <a:rPr lang="en-US" altLang="en-US" sz="2000" i="1" dirty="0"/>
              <a:t>B</a:t>
            </a:r>
            <a:r>
              <a:rPr lang="en-US" altLang="en-US" sz="2000" dirty="0"/>
              <a:t> after impact.</a:t>
            </a:r>
          </a:p>
        </p:txBody>
      </p:sp>
      <p:sp>
        <p:nvSpPr>
          <p:cNvPr id="6" name="Content Placeholder 5"/>
          <p:cNvSpPr>
            <a:spLocks noGrp="1"/>
          </p:cNvSpPr>
          <p:nvPr>
            <p:ph idx="13"/>
          </p:nvPr>
        </p:nvSpPr>
        <p:spPr>
          <a:xfrm>
            <a:off x="4572000" y="3301948"/>
            <a:ext cx="4419600" cy="1651052"/>
          </a:xfrm>
        </p:spPr>
        <p:txBody>
          <a:bodyPr/>
          <a:lstStyle/>
          <a:p>
            <a:pPr marL="292608" indent="-292608">
              <a:buFont typeface="Arial" panose="020B0604020202020204" pitchFamily="34" charset="0"/>
              <a:buChar char="•"/>
            </a:pPr>
            <a:r>
              <a:rPr lang="en-US" altLang="en-US" sz="2000" dirty="0"/>
              <a:t>Apply the principle of conservation of energy to determine the minimum initial angular velocity such that the mass center of the package will reach a position directly above </a:t>
            </a:r>
            <a:r>
              <a:rPr lang="en-US" altLang="en-US" sz="2000" i="1" dirty="0"/>
              <a:t>B</a:t>
            </a:r>
            <a:r>
              <a:rPr lang="en-US" altLang="en-US" sz="2000" dirty="0"/>
              <a:t>.</a:t>
            </a:r>
          </a:p>
        </p:txBody>
      </p:sp>
      <p:sp>
        <p:nvSpPr>
          <p:cNvPr id="7" name="Content Placeholder 6"/>
          <p:cNvSpPr>
            <a:spLocks noGrp="1"/>
          </p:cNvSpPr>
          <p:nvPr>
            <p:ph idx="14"/>
          </p:nvPr>
        </p:nvSpPr>
        <p:spPr>
          <a:xfrm>
            <a:off x="4572000" y="5023485"/>
            <a:ext cx="4419600" cy="691515"/>
          </a:xfrm>
        </p:spPr>
        <p:txBody>
          <a:bodyPr/>
          <a:lstStyle/>
          <a:p>
            <a:pPr marL="292608" indent="-292608">
              <a:buFont typeface="Arial" panose="020B0604020202020204" pitchFamily="34" charset="0"/>
              <a:buChar char="•"/>
            </a:pPr>
            <a:r>
              <a:rPr lang="en-US" altLang="en-US" sz="2000" dirty="0"/>
              <a:t>Relate the required angular velocity to the velocity of conveyor belt </a:t>
            </a:r>
            <a:r>
              <a:rPr lang="en-US" altLang="en-US" sz="2000" i="1" dirty="0"/>
              <a:t>A</a:t>
            </a:r>
            <a:r>
              <a:rPr lang="en-US" altLang="en-US" sz="2000" dirty="0"/>
              <a:t>.</a:t>
            </a:r>
          </a:p>
        </p:txBody>
      </p:sp>
    </p:spTree>
    <p:extLst>
      <p:ext uri="{BB962C8B-B14F-4D97-AF65-F5344CB8AC3E}">
        <p14:creationId xmlns:p14="http://schemas.microsoft.com/office/powerpoint/2010/main" val="42891937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p:nvPr>
        </p:nvSpPr>
        <p:spPr>
          <a:xfrm>
            <a:off x="457200" y="228600"/>
            <a:ext cx="8229600" cy="609600"/>
          </a:xfrm>
        </p:spPr>
        <p:txBody>
          <a:bodyPr/>
          <a:lstStyle/>
          <a:p>
            <a:r>
              <a:rPr lang="en-US" altLang="en-US" b="1" dirty="0">
                <a:solidFill>
                  <a:srgbClr val="AD0B1E"/>
                </a:solidFill>
                <a:ea typeface="ＭＳ Ｐゴシック" pitchFamily="34" charset="-128"/>
              </a:rPr>
              <a:t>Work of Forces Acting on a Rigid Body </a:t>
            </a:r>
            <a:r>
              <a:rPr lang="en-US" altLang="en-US" sz="1000" dirty="0">
                <a:solidFill>
                  <a:srgbClr val="AD0B1E"/>
                </a:solidFill>
                <a:ea typeface="ＭＳ Ｐゴシック" pitchFamily="34" charset="-128"/>
              </a:rPr>
              <a:t>2</a:t>
            </a:r>
            <a:endParaRPr lang="en-US" sz="1000" dirty="0">
              <a:solidFill>
                <a:srgbClr val="AD0B1E"/>
              </a:solidFill>
            </a:endParaRPr>
          </a:p>
        </p:txBody>
      </p:sp>
      <p:pic>
        <p:nvPicPr>
          <p:cNvPr id="18" name="Picture 17" descr="Point A is at the top of rod AB and is attached by a pin to the ceiling. Rod AB hangs down from point A. The rod has length L. Force P acts towards the left at a distance h from the top of the rod, h being smaller than L."/>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1365692"/>
            <a:ext cx="2310685" cy="4773215"/>
          </a:xfrm>
          <a:prstGeom prst="rect">
            <a:avLst/>
          </a:prstGeom>
        </p:spPr>
      </p:pic>
      <p:sp>
        <p:nvSpPr>
          <p:cNvPr id="3" name="Content Placeholder 2"/>
          <p:cNvSpPr>
            <a:spLocks noGrp="1"/>
          </p:cNvSpPr>
          <p:nvPr>
            <p:ph idx="1"/>
          </p:nvPr>
        </p:nvSpPr>
        <p:spPr>
          <a:xfrm>
            <a:off x="457200" y="1244875"/>
            <a:ext cx="3642554" cy="812525"/>
          </a:xfrm>
        </p:spPr>
        <p:txBody>
          <a:bodyPr/>
          <a:lstStyle/>
          <a:p>
            <a:r>
              <a:rPr lang="en-US" altLang="en-US" b="1" dirty="0">
                <a:solidFill>
                  <a:srgbClr val="AD0B1E"/>
                </a:solidFill>
              </a:rPr>
              <a:t>Do the pin forces at point A do work?</a:t>
            </a:r>
          </a:p>
        </p:txBody>
      </p:sp>
      <p:sp>
        <p:nvSpPr>
          <p:cNvPr id="6" name="Content Placeholder 5"/>
          <p:cNvSpPr>
            <a:spLocks noGrp="1"/>
          </p:cNvSpPr>
          <p:nvPr>
            <p:ph idx="13"/>
          </p:nvPr>
        </p:nvSpPr>
        <p:spPr>
          <a:xfrm>
            <a:off x="914400" y="2362200"/>
            <a:ext cx="919067" cy="457200"/>
          </a:xfrm>
        </p:spPr>
        <p:txBody>
          <a:bodyPr/>
          <a:lstStyle/>
          <a:p>
            <a:r>
              <a:rPr lang="en-US" altLang="en-US" sz="2800" b="1" dirty="0"/>
              <a:t>YES</a:t>
            </a:r>
          </a:p>
        </p:txBody>
      </p:sp>
      <p:sp>
        <p:nvSpPr>
          <p:cNvPr id="7" name="Content Placeholder 6"/>
          <p:cNvSpPr>
            <a:spLocks noGrp="1"/>
          </p:cNvSpPr>
          <p:nvPr>
            <p:ph idx="14"/>
          </p:nvPr>
        </p:nvSpPr>
        <p:spPr>
          <a:xfrm>
            <a:off x="3429000" y="2362200"/>
            <a:ext cx="759559" cy="457200"/>
          </a:xfrm>
        </p:spPr>
        <p:txBody>
          <a:bodyPr/>
          <a:lstStyle/>
          <a:p>
            <a:r>
              <a:rPr lang="en-US" altLang="en-US" sz="2800" b="1" dirty="0"/>
              <a:t>NO</a:t>
            </a:r>
            <a:endParaRPr lang="en-US" sz="2800" dirty="0"/>
          </a:p>
        </p:txBody>
      </p:sp>
      <p:sp>
        <p:nvSpPr>
          <p:cNvPr id="14" name="Content Placeholder 13"/>
          <p:cNvSpPr>
            <a:spLocks noGrp="1"/>
          </p:cNvSpPr>
          <p:nvPr>
            <p:ph idx="17"/>
          </p:nvPr>
        </p:nvSpPr>
        <p:spPr>
          <a:xfrm>
            <a:off x="457201" y="4114800"/>
            <a:ext cx="3581400" cy="457200"/>
          </a:xfrm>
        </p:spPr>
        <p:txBody>
          <a:bodyPr/>
          <a:lstStyle/>
          <a:p>
            <a:r>
              <a:rPr lang="en-US" altLang="en-US" b="1" dirty="0">
                <a:solidFill>
                  <a:srgbClr val="AD0B1E"/>
                </a:solidFill>
              </a:rPr>
              <a:t>Does the force P do work?</a:t>
            </a:r>
          </a:p>
        </p:txBody>
      </p:sp>
      <p:sp>
        <p:nvSpPr>
          <p:cNvPr id="12" name="Content Placeholder 11"/>
          <p:cNvSpPr>
            <a:spLocks noGrp="1"/>
          </p:cNvSpPr>
          <p:nvPr>
            <p:ph idx="15"/>
          </p:nvPr>
        </p:nvSpPr>
        <p:spPr>
          <a:xfrm>
            <a:off x="914400" y="4905865"/>
            <a:ext cx="919067" cy="457200"/>
          </a:xfrm>
        </p:spPr>
        <p:txBody>
          <a:bodyPr/>
          <a:lstStyle/>
          <a:p>
            <a:r>
              <a:rPr lang="en-US" altLang="en-US" sz="2800" b="1" dirty="0"/>
              <a:t>YES</a:t>
            </a:r>
          </a:p>
        </p:txBody>
      </p:sp>
      <p:sp>
        <p:nvSpPr>
          <p:cNvPr id="13" name="Content Placeholder 12"/>
          <p:cNvSpPr>
            <a:spLocks noGrp="1"/>
          </p:cNvSpPr>
          <p:nvPr>
            <p:ph idx="16"/>
          </p:nvPr>
        </p:nvSpPr>
        <p:spPr>
          <a:xfrm>
            <a:off x="3507641" y="4934146"/>
            <a:ext cx="759559" cy="457200"/>
          </a:xfrm>
        </p:spPr>
        <p:txBody>
          <a:bodyPr/>
          <a:lstStyle/>
          <a:p>
            <a:r>
              <a:rPr lang="en-US" altLang="en-US" sz="2800" b="1" dirty="0"/>
              <a:t>NO</a:t>
            </a:r>
            <a:endParaRPr lang="en-US" sz="2800" dirty="0"/>
          </a:p>
        </p:txBody>
      </p:sp>
    </p:spTree>
    <p:extLst>
      <p:ext uri="{BB962C8B-B14F-4D97-AF65-F5344CB8AC3E}">
        <p14:creationId xmlns:p14="http://schemas.microsoft.com/office/powerpoint/2010/main" val="20216088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2" grpId="0" build="p"/>
      <p:bldP spid="1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r>
              <a:rPr lang="en-US" altLang="en-US" sz="4000" b="1" dirty="0">
                <a:ea typeface="ＭＳ Ｐゴシック" pitchFamily="34" charset="-128"/>
              </a:rPr>
              <a:t>Sample Problem 17.14 </a:t>
            </a:r>
            <a:r>
              <a:rPr lang="en-US" altLang="en-US" sz="1000" dirty="0">
                <a:ea typeface="ＭＳ Ｐゴシック" pitchFamily="34" charset="-128"/>
              </a:rPr>
              <a:t>2</a:t>
            </a:r>
            <a:endParaRPr lang="en-US" sz="1000" dirty="0"/>
          </a:p>
        </p:txBody>
      </p:sp>
      <p:sp>
        <p:nvSpPr>
          <p:cNvPr id="3" name="Content Placeholder 2"/>
          <p:cNvSpPr>
            <a:spLocks noGrp="1"/>
          </p:cNvSpPr>
          <p:nvPr>
            <p:ph idx="1"/>
          </p:nvPr>
        </p:nvSpPr>
        <p:spPr>
          <a:xfrm>
            <a:off x="457200" y="1066800"/>
            <a:ext cx="8382000" cy="1066800"/>
          </a:xfrm>
        </p:spPr>
        <p:txBody>
          <a:bodyPr/>
          <a:lstStyle/>
          <a:p>
            <a:pPr>
              <a:spcBef>
                <a:spcPct val="50000"/>
              </a:spcBef>
            </a:pPr>
            <a:r>
              <a:rPr lang="en-US" altLang="en-US" sz="1800" b="1" dirty="0">
                <a:solidFill>
                  <a:srgbClr val="C00000"/>
                </a:solidFill>
              </a:rPr>
              <a:t>Modeling and Analysis:</a:t>
            </a:r>
          </a:p>
          <a:p>
            <a:pPr marL="292608" indent="-292608">
              <a:buFontTx/>
              <a:buChar char="•"/>
            </a:pPr>
            <a:r>
              <a:rPr lang="en-US" altLang="en-US" sz="1800" dirty="0"/>
              <a:t>Apply the principle of impulse and momentum to relate the velocity of the package on conveyor belt </a:t>
            </a:r>
            <a:r>
              <a:rPr lang="en-US" altLang="en-US" sz="1800" i="1" dirty="0"/>
              <a:t>A</a:t>
            </a:r>
            <a:r>
              <a:rPr lang="en-US" altLang="en-US" sz="1800" dirty="0"/>
              <a:t> before the impact at </a:t>
            </a:r>
            <a:r>
              <a:rPr lang="en-US" altLang="en-US" sz="1800" i="1" dirty="0"/>
              <a:t>B</a:t>
            </a:r>
            <a:r>
              <a:rPr lang="en-US" altLang="en-US" sz="1800" dirty="0"/>
              <a:t> to angular velocity about </a:t>
            </a:r>
            <a:r>
              <a:rPr lang="en-US" altLang="en-US" sz="1800" i="1" dirty="0"/>
              <a:t>B</a:t>
            </a:r>
            <a:r>
              <a:rPr lang="en-US" altLang="en-US" sz="1800" dirty="0"/>
              <a:t> after impact.</a:t>
            </a:r>
          </a:p>
        </p:txBody>
      </p:sp>
      <p:pic>
        <p:nvPicPr>
          <p:cNvPr id="8" name="Picture 7" descr="The initial momentum of the package is down and to the left, 15 degrees from horizontal. The impulse is due to the support at B and goes up and to the right. The final momentum of the center of mass of the package G after impact with B is up and to the left, and the angular momentum is counterclockwise. The distance from B to G half the diagonal of the square pack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3148" y="2362200"/>
            <a:ext cx="5677705" cy="162377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4038600"/>
            <a:ext cx="2088486" cy="274801"/>
          </a:xfrm>
          <a:prstGeom prst="rect">
            <a:avLst/>
          </a:prstGeom>
        </p:spPr>
      </p:pic>
      <p:graphicFrame>
        <p:nvGraphicFramePr>
          <p:cNvPr id="10" name="Object 5"/>
          <p:cNvGraphicFramePr>
            <a:graphicFrameLocks noChangeAspect="1"/>
          </p:cNvGraphicFramePr>
          <p:nvPr>
            <p:extLst>
              <p:ext uri="{D42A27DB-BD31-4B8C-83A1-F6EECF244321}">
                <p14:modId xmlns:p14="http://schemas.microsoft.com/office/powerpoint/2010/main" val="2332627541"/>
              </p:ext>
            </p:extLst>
          </p:nvPr>
        </p:nvGraphicFramePr>
        <p:xfrm>
          <a:off x="733425" y="4656138"/>
          <a:ext cx="3048000" cy="419100"/>
        </p:xfrm>
        <a:graphic>
          <a:graphicData uri="http://schemas.openxmlformats.org/presentationml/2006/ole">
            <mc:AlternateContent xmlns:mc="http://schemas.openxmlformats.org/markup-compatibility/2006">
              <mc:Choice xmlns:v="urn:schemas-microsoft-com:vml" Requires="v">
                <p:oleObj spid="_x0000_s214946" name="Equation" r:id="rId5" imgW="3048000" imgH="419100" progId="Equation.3">
                  <p:embed/>
                </p:oleObj>
              </mc:Choice>
              <mc:Fallback>
                <p:oleObj name="Equation" r:id="rId5" imgW="3048000" imgH="419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425" y="4656138"/>
                        <a:ext cx="30480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2"/>
          <p:cNvGraphicFramePr>
            <a:graphicFrameLocks noChangeAspect="1"/>
          </p:cNvGraphicFramePr>
          <p:nvPr>
            <p:extLst>
              <p:ext uri="{D42A27DB-BD31-4B8C-83A1-F6EECF244321}">
                <p14:modId xmlns:p14="http://schemas.microsoft.com/office/powerpoint/2010/main" val="3160137461"/>
              </p:ext>
            </p:extLst>
          </p:nvPr>
        </p:nvGraphicFramePr>
        <p:xfrm>
          <a:off x="4614863" y="4657725"/>
          <a:ext cx="2590800" cy="419100"/>
        </p:xfrm>
        <a:graphic>
          <a:graphicData uri="http://schemas.openxmlformats.org/presentationml/2006/ole">
            <mc:AlternateContent xmlns:mc="http://schemas.openxmlformats.org/markup-compatibility/2006">
              <mc:Choice xmlns:v="urn:schemas-microsoft-com:vml" Requires="v">
                <p:oleObj spid="_x0000_s214947" name="Equation" r:id="rId7" imgW="2590800" imgH="419100" progId="Equation.3">
                  <p:embed/>
                </p:oleObj>
              </mc:Choice>
              <mc:Fallback>
                <p:oleObj name="Equation" r:id="rId7" imgW="2590800" imgH="4191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14863" y="4657725"/>
                        <a:ext cx="25908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3"/>
          <p:cNvGraphicFramePr>
            <a:graphicFrameLocks noChangeAspect="1"/>
          </p:cNvGraphicFramePr>
          <p:nvPr>
            <p:extLst>
              <p:ext uri="{D42A27DB-BD31-4B8C-83A1-F6EECF244321}">
                <p14:modId xmlns:p14="http://schemas.microsoft.com/office/powerpoint/2010/main" val="424517596"/>
              </p:ext>
            </p:extLst>
          </p:nvPr>
        </p:nvGraphicFramePr>
        <p:xfrm>
          <a:off x="747713" y="5245100"/>
          <a:ext cx="4013200" cy="419100"/>
        </p:xfrm>
        <a:graphic>
          <a:graphicData uri="http://schemas.openxmlformats.org/presentationml/2006/ole">
            <mc:AlternateContent xmlns:mc="http://schemas.openxmlformats.org/markup-compatibility/2006">
              <mc:Choice xmlns:v="urn:schemas-microsoft-com:vml" Requires="v">
                <p:oleObj spid="_x0000_s214948" name="Equation" r:id="rId9" imgW="4013200" imgH="419100" progId="Equation.3">
                  <p:embed/>
                </p:oleObj>
              </mc:Choice>
              <mc:Fallback>
                <p:oleObj name="Equation" r:id="rId9" imgW="4013200" imgH="4191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7713" y="5245100"/>
                        <a:ext cx="40132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4"/>
          <p:cNvGraphicFramePr>
            <a:graphicFrameLocks noChangeAspect="1"/>
          </p:cNvGraphicFramePr>
          <p:nvPr>
            <p:extLst>
              <p:ext uri="{D42A27DB-BD31-4B8C-83A1-F6EECF244321}">
                <p14:modId xmlns:p14="http://schemas.microsoft.com/office/powerpoint/2010/main" val="552301394"/>
              </p:ext>
            </p:extLst>
          </p:nvPr>
        </p:nvGraphicFramePr>
        <p:xfrm>
          <a:off x="787400" y="5834063"/>
          <a:ext cx="965200" cy="393700"/>
        </p:xfrm>
        <a:graphic>
          <a:graphicData uri="http://schemas.openxmlformats.org/presentationml/2006/ole">
            <mc:AlternateContent xmlns:mc="http://schemas.openxmlformats.org/markup-compatibility/2006">
              <mc:Choice xmlns:v="urn:schemas-microsoft-com:vml" Requires="v">
                <p:oleObj spid="_x0000_s214949" name="Equation" r:id="rId11" imgW="965200" imgH="393700" progId="Equation.3">
                  <p:embed/>
                </p:oleObj>
              </mc:Choice>
              <mc:Fallback>
                <p:oleObj name="Equation" r:id="rId11" imgW="965200" imgH="3937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7400" y="5834063"/>
                        <a:ext cx="9652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599619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r>
              <a:rPr lang="en-US" altLang="en-US" sz="4000" b="1" dirty="0">
                <a:ea typeface="ＭＳ Ｐゴシック" pitchFamily="34" charset="-128"/>
              </a:rPr>
              <a:t>Sample Problem 17.14 </a:t>
            </a:r>
            <a:r>
              <a:rPr lang="en-US" altLang="en-US" sz="1000" dirty="0">
                <a:ea typeface="ＭＳ Ｐゴシック" pitchFamily="34" charset="-128"/>
              </a:rPr>
              <a:t>3</a:t>
            </a:r>
            <a:endParaRPr lang="en-US" sz="1000" dirty="0"/>
          </a:p>
        </p:txBody>
      </p:sp>
      <p:pic>
        <p:nvPicPr>
          <p:cNvPr id="20" name="Picture 19" descr="h2 is the vertical distance between B and G at the beginning of the rotation. The line BG forms and angle of 45+15 degrees with the horizontal at this instant. The datum for gravitational potential energy is at support B. The length of BG is square root of 2 over 2 times the length of the side of the pack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973909"/>
            <a:ext cx="2229635" cy="1773715"/>
          </a:xfrm>
          <a:prstGeom prst="rect">
            <a:avLst/>
          </a:prstGeom>
        </p:spPr>
      </p:pic>
      <p:graphicFrame>
        <p:nvGraphicFramePr>
          <p:cNvPr id="16" name="Object 5"/>
          <p:cNvGraphicFramePr>
            <a:graphicFrameLocks noChangeAspect="1"/>
          </p:cNvGraphicFramePr>
          <p:nvPr>
            <p:extLst>
              <p:ext uri="{D42A27DB-BD31-4B8C-83A1-F6EECF244321}">
                <p14:modId xmlns:p14="http://schemas.microsoft.com/office/powerpoint/2010/main" val="1721634820"/>
              </p:ext>
            </p:extLst>
          </p:nvPr>
        </p:nvGraphicFramePr>
        <p:xfrm>
          <a:off x="609600" y="3048000"/>
          <a:ext cx="2057190" cy="640248"/>
        </p:xfrm>
        <a:graphic>
          <a:graphicData uri="http://schemas.openxmlformats.org/presentationml/2006/ole">
            <mc:AlternateContent xmlns:mc="http://schemas.openxmlformats.org/markup-compatibility/2006">
              <mc:Choice xmlns:v="urn:schemas-microsoft-com:vml" Requires="v">
                <p:oleObj spid="_x0000_s247068" name="Equation" r:id="rId4" imgW="2489200" imgH="774700" progId="Equation.3">
                  <p:embed/>
                </p:oleObj>
              </mc:Choice>
              <mc:Fallback>
                <p:oleObj name="Equation" r:id="rId4" imgW="2489200" imgH="7747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3048000"/>
                        <a:ext cx="2057190" cy="640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1" name="Picture 20" descr="When the center of mass of the package G is directly above B, the vertical distance between B and G, h3, is square root of 2 over 2 times the side of the pack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791" y="4023616"/>
            <a:ext cx="2019786" cy="2006046"/>
          </a:xfrm>
          <a:prstGeom prst="rect">
            <a:avLst/>
          </a:prstGeom>
        </p:spPr>
      </p:pic>
      <p:graphicFrame>
        <p:nvGraphicFramePr>
          <p:cNvPr id="17" name="Object 6"/>
          <p:cNvGraphicFramePr>
            <a:graphicFrameLocks noChangeAspect="1"/>
          </p:cNvGraphicFramePr>
          <p:nvPr>
            <p:extLst>
              <p:ext uri="{D42A27DB-BD31-4B8C-83A1-F6EECF244321}">
                <p14:modId xmlns:p14="http://schemas.microsoft.com/office/powerpoint/2010/main" val="1203589062"/>
              </p:ext>
            </p:extLst>
          </p:nvPr>
        </p:nvGraphicFramePr>
        <p:xfrm>
          <a:off x="692150" y="6116638"/>
          <a:ext cx="1752600" cy="419100"/>
        </p:xfrm>
        <a:graphic>
          <a:graphicData uri="http://schemas.openxmlformats.org/presentationml/2006/ole">
            <mc:AlternateContent xmlns:mc="http://schemas.openxmlformats.org/markup-compatibility/2006">
              <mc:Choice xmlns:v="urn:schemas-microsoft-com:vml" Requires="v">
                <p:oleObj spid="_x0000_s247069" name="Equation" r:id="rId7" imgW="1752600" imgH="419100" progId="Equation.3">
                  <p:embed/>
                </p:oleObj>
              </mc:Choice>
              <mc:Fallback>
                <p:oleObj name="Equation" r:id="rId7" imgW="1752600" imgH="4191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2150" y="6116638"/>
                        <a:ext cx="17526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Content Placeholder 2"/>
          <p:cNvSpPr>
            <a:spLocks noGrp="1"/>
          </p:cNvSpPr>
          <p:nvPr>
            <p:ph idx="1"/>
          </p:nvPr>
        </p:nvSpPr>
        <p:spPr>
          <a:xfrm>
            <a:off x="2667000" y="1066800"/>
            <a:ext cx="6019800" cy="971550"/>
          </a:xfrm>
        </p:spPr>
        <p:txBody>
          <a:bodyPr/>
          <a:lstStyle/>
          <a:p>
            <a:pPr marL="292608" indent="-292608">
              <a:buFont typeface="Arial" panose="020B0604020202020204" pitchFamily="34" charset="0"/>
              <a:buChar char="•"/>
            </a:pPr>
            <a:r>
              <a:rPr lang="en-US" altLang="en-US" sz="1800" dirty="0"/>
              <a:t>Apply the principle of conservation of energy to determine the minimum initial angular velocity such that the mass center of the package will reach a position directly above </a:t>
            </a:r>
            <a:r>
              <a:rPr lang="en-US" altLang="en-US" sz="1800" i="1" dirty="0"/>
              <a:t>B</a:t>
            </a:r>
            <a:r>
              <a:rPr lang="en-US" altLang="en-US" sz="1800" dirty="0"/>
              <a:t>.</a:t>
            </a:r>
          </a:p>
        </p:txBody>
      </p:sp>
      <p:graphicFrame>
        <p:nvGraphicFramePr>
          <p:cNvPr id="10" name="Object 11"/>
          <p:cNvGraphicFramePr>
            <a:graphicFrameLocks noChangeAspect="1"/>
          </p:cNvGraphicFramePr>
          <p:nvPr>
            <p:extLst>
              <p:ext uri="{D42A27DB-BD31-4B8C-83A1-F6EECF244321}">
                <p14:modId xmlns:p14="http://schemas.microsoft.com/office/powerpoint/2010/main" val="1176009836"/>
              </p:ext>
            </p:extLst>
          </p:nvPr>
        </p:nvGraphicFramePr>
        <p:xfrm>
          <a:off x="3421063" y="2057400"/>
          <a:ext cx="1536700" cy="292100"/>
        </p:xfrm>
        <a:graphic>
          <a:graphicData uri="http://schemas.openxmlformats.org/presentationml/2006/ole">
            <mc:AlternateContent xmlns:mc="http://schemas.openxmlformats.org/markup-compatibility/2006">
              <mc:Choice xmlns:v="urn:schemas-microsoft-com:vml" Requires="v">
                <p:oleObj spid="_x0000_s247070" name="Equation" r:id="rId9" imgW="1536700" imgH="292100" progId="Equation.3">
                  <p:embed/>
                </p:oleObj>
              </mc:Choice>
              <mc:Fallback>
                <p:oleObj name="Equation" r:id="rId9" imgW="1536700" imgH="2921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21063" y="2057400"/>
                        <a:ext cx="15367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3"/>
          <p:cNvGraphicFramePr>
            <a:graphicFrameLocks noChangeAspect="1"/>
          </p:cNvGraphicFramePr>
          <p:nvPr>
            <p:extLst>
              <p:ext uri="{D42A27DB-BD31-4B8C-83A1-F6EECF244321}">
                <p14:modId xmlns:p14="http://schemas.microsoft.com/office/powerpoint/2010/main" val="3726936274"/>
              </p:ext>
            </p:extLst>
          </p:nvPr>
        </p:nvGraphicFramePr>
        <p:xfrm>
          <a:off x="3879850" y="2446337"/>
          <a:ext cx="3975100" cy="952500"/>
        </p:xfrm>
        <a:graphic>
          <a:graphicData uri="http://schemas.openxmlformats.org/presentationml/2006/ole">
            <mc:AlternateContent xmlns:mc="http://schemas.openxmlformats.org/markup-compatibility/2006">
              <mc:Choice xmlns:v="urn:schemas-microsoft-com:vml" Requires="v">
                <p:oleObj spid="_x0000_s247071" name="Equation" r:id="rId11" imgW="3975100" imgH="952500" progId="Equation.3">
                  <p:embed/>
                </p:oleObj>
              </mc:Choice>
              <mc:Fallback>
                <p:oleObj name="Equation" r:id="rId11" imgW="3975100" imgH="9525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79850" y="2446337"/>
                        <a:ext cx="3975100"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2"/>
          <p:cNvGraphicFramePr>
            <a:graphicFrameLocks noChangeAspect="1"/>
          </p:cNvGraphicFramePr>
          <p:nvPr>
            <p:extLst>
              <p:ext uri="{D42A27DB-BD31-4B8C-83A1-F6EECF244321}">
                <p14:modId xmlns:p14="http://schemas.microsoft.com/office/powerpoint/2010/main" val="2844881709"/>
              </p:ext>
            </p:extLst>
          </p:nvPr>
        </p:nvGraphicFramePr>
        <p:xfrm>
          <a:off x="3879850" y="3578225"/>
          <a:ext cx="863600" cy="292100"/>
        </p:xfrm>
        <a:graphic>
          <a:graphicData uri="http://schemas.openxmlformats.org/presentationml/2006/ole">
            <mc:AlternateContent xmlns:mc="http://schemas.openxmlformats.org/markup-compatibility/2006">
              <mc:Choice xmlns:v="urn:schemas-microsoft-com:vml" Requires="v">
                <p:oleObj spid="_x0000_s247072" name="Equation" r:id="rId13" imgW="863225" imgH="291973" progId="Equation.3">
                  <p:embed/>
                </p:oleObj>
              </mc:Choice>
              <mc:Fallback>
                <p:oleObj name="Equation" r:id="rId13" imgW="863225" imgH="291973"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79850" y="3578225"/>
                        <a:ext cx="8636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10"/>
          <p:cNvGraphicFramePr>
            <a:graphicFrameLocks noChangeAspect="1"/>
          </p:cNvGraphicFramePr>
          <p:nvPr>
            <p:extLst>
              <p:ext uri="{D42A27DB-BD31-4B8C-83A1-F6EECF244321}">
                <p14:modId xmlns:p14="http://schemas.microsoft.com/office/powerpoint/2010/main" val="116035631"/>
              </p:ext>
            </p:extLst>
          </p:nvPr>
        </p:nvGraphicFramePr>
        <p:xfrm>
          <a:off x="3879850" y="4041775"/>
          <a:ext cx="584200" cy="292100"/>
        </p:xfrm>
        <a:graphic>
          <a:graphicData uri="http://schemas.openxmlformats.org/presentationml/2006/ole">
            <mc:AlternateContent xmlns:mc="http://schemas.openxmlformats.org/markup-compatibility/2006">
              <mc:Choice xmlns:v="urn:schemas-microsoft-com:vml" Requires="v">
                <p:oleObj spid="_x0000_s247073" name="Equation" r:id="rId15" imgW="583947" imgH="291973" progId="Equation.3">
                  <p:embed/>
                </p:oleObj>
              </mc:Choice>
              <mc:Fallback>
                <p:oleObj name="Equation" r:id="rId15" imgW="583947" imgH="291973"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79850" y="4041775"/>
                        <a:ext cx="5842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Content Placeholder 5"/>
          <p:cNvSpPr>
            <a:spLocks noGrp="1"/>
          </p:cNvSpPr>
          <p:nvPr>
            <p:ph idx="13"/>
          </p:nvPr>
        </p:nvSpPr>
        <p:spPr>
          <a:xfrm>
            <a:off x="4419600" y="4071937"/>
            <a:ext cx="2971800" cy="419100"/>
          </a:xfrm>
        </p:spPr>
        <p:txBody>
          <a:bodyPr/>
          <a:lstStyle/>
          <a:p>
            <a:r>
              <a:rPr lang="en-US" altLang="en-US" sz="1800" dirty="0"/>
              <a:t>(solving for the minimum </a:t>
            </a:r>
            <a:r>
              <a:rPr lang="en-US" altLang="en-US" sz="1800" i="1" dirty="0"/>
              <a:t>w</a:t>
            </a:r>
            <a:r>
              <a:rPr lang="en-US" altLang="en-US" sz="1800" i="1" baseline="-25000" dirty="0"/>
              <a:t>2</a:t>
            </a:r>
            <a:r>
              <a:rPr lang="en-US" altLang="en-US" sz="1800" dirty="0"/>
              <a:t>)</a:t>
            </a:r>
          </a:p>
        </p:txBody>
      </p:sp>
      <p:graphicFrame>
        <p:nvGraphicFramePr>
          <p:cNvPr id="14" name="Object 4"/>
          <p:cNvGraphicFramePr>
            <a:graphicFrameLocks noChangeAspect="1"/>
          </p:cNvGraphicFramePr>
          <p:nvPr>
            <p:extLst>
              <p:ext uri="{D42A27DB-BD31-4B8C-83A1-F6EECF244321}">
                <p14:modId xmlns:p14="http://schemas.microsoft.com/office/powerpoint/2010/main" val="3882802818"/>
              </p:ext>
            </p:extLst>
          </p:nvPr>
        </p:nvGraphicFramePr>
        <p:xfrm>
          <a:off x="3879850" y="4432300"/>
          <a:ext cx="838200" cy="292100"/>
        </p:xfrm>
        <a:graphic>
          <a:graphicData uri="http://schemas.openxmlformats.org/presentationml/2006/ole">
            <mc:AlternateContent xmlns:mc="http://schemas.openxmlformats.org/markup-compatibility/2006">
              <mc:Choice xmlns:v="urn:schemas-microsoft-com:vml" Requires="v">
                <p:oleObj spid="_x0000_s247074" name="Equation" r:id="rId17" imgW="837836" imgH="291973" progId="Equation.3">
                  <p:embed/>
                </p:oleObj>
              </mc:Choice>
              <mc:Fallback>
                <p:oleObj name="Equation" r:id="rId17" imgW="837836" imgH="291973"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879850" y="4432300"/>
                        <a:ext cx="8382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7"/>
          <p:cNvGraphicFramePr>
            <a:graphicFrameLocks noChangeAspect="1"/>
          </p:cNvGraphicFramePr>
          <p:nvPr>
            <p:extLst>
              <p:ext uri="{D42A27DB-BD31-4B8C-83A1-F6EECF244321}">
                <p14:modId xmlns:p14="http://schemas.microsoft.com/office/powerpoint/2010/main" val="2198662934"/>
              </p:ext>
            </p:extLst>
          </p:nvPr>
        </p:nvGraphicFramePr>
        <p:xfrm>
          <a:off x="3422650" y="4800600"/>
          <a:ext cx="5232400" cy="1054100"/>
        </p:xfrm>
        <a:graphic>
          <a:graphicData uri="http://schemas.openxmlformats.org/presentationml/2006/ole">
            <mc:AlternateContent xmlns:mc="http://schemas.openxmlformats.org/markup-compatibility/2006">
              <mc:Choice xmlns:v="urn:schemas-microsoft-com:vml" Requires="v">
                <p:oleObj spid="_x0000_s247075" name="Equation" r:id="rId19" imgW="5232400" imgH="1054100" progId="Equation.3">
                  <p:embed/>
                </p:oleObj>
              </mc:Choice>
              <mc:Fallback>
                <p:oleObj name="Equation" r:id="rId19" imgW="5232400" imgH="10541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422650" y="4800600"/>
                        <a:ext cx="5232400" cy="1054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8"/>
          <p:cNvGraphicFramePr>
            <a:graphicFrameLocks noChangeAspect="1"/>
          </p:cNvGraphicFramePr>
          <p:nvPr>
            <p:extLst>
              <p:ext uri="{D42A27DB-BD31-4B8C-83A1-F6EECF244321}">
                <p14:modId xmlns:p14="http://schemas.microsoft.com/office/powerpoint/2010/main" val="200927573"/>
              </p:ext>
            </p:extLst>
          </p:nvPr>
        </p:nvGraphicFramePr>
        <p:xfrm>
          <a:off x="3373438" y="6105525"/>
          <a:ext cx="2540000" cy="393700"/>
        </p:xfrm>
        <a:graphic>
          <a:graphicData uri="http://schemas.openxmlformats.org/presentationml/2006/ole">
            <mc:AlternateContent xmlns:mc="http://schemas.openxmlformats.org/markup-compatibility/2006">
              <mc:Choice xmlns:v="urn:schemas-microsoft-com:vml" Requires="v">
                <p:oleObj spid="_x0000_s247076" name="Equation" r:id="rId21" imgW="2540000" imgH="393700" progId="Equation.3">
                  <p:embed/>
                </p:oleObj>
              </mc:Choice>
              <mc:Fallback>
                <p:oleObj name="Equation" r:id="rId21" imgW="2540000" imgH="3937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73438" y="6105525"/>
                        <a:ext cx="25400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9"/>
          <p:cNvGraphicFramePr>
            <a:graphicFrameLocks noChangeAspect="1"/>
          </p:cNvGraphicFramePr>
          <p:nvPr>
            <p:extLst>
              <p:ext uri="{D42A27DB-BD31-4B8C-83A1-F6EECF244321}">
                <p14:modId xmlns:p14="http://schemas.microsoft.com/office/powerpoint/2010/main" val="2224427942"/>
              </p:ext>
            </p:extLst>
          </p:nvPr>
        </p:nvGraphicFramePr>
        <p:xfrm>
          <a:off x="7256463" y="6162675"/>
          <a:ext cx="1422400" cy="342900"/>
        </p:xfrm>
        <a:graphic>
          <a:graphicData uri="http://schemas.openxmlformats.org/presentationml/2006/ole">
            <mc:AlternateContent xmlns:mc="http://schemas.openxmlformats.org/markup-compatibility/2006">
              <mc:Choice xmlns:v="urn:schemas-microsoft-com:vml" Requires="v">
                <p:oleObj spid="_x0000_s247077" name="Equation" r:id="rId23" imgW="1422400" imgH="342900" progId="Equation.3">
                  <p:embed/>
                </p:oleObj>
              </mc:Choice>
              <mc:Fallback>
                <p:oleObj name="Equation" r:id="rId23" imgW="1422400" imgH="34290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256463" y="6162675"/>
                        <a:ext cx="1422400" cy="3429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6738176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499"/>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499"/>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499"/>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499"/>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r>
              <a:rPr lang="en-US" altLang="en-US" sz="4000" b="1" dirty="0">
                <a:ea typeface="ＭＳ Ｐゴシック" pitchFamily="34" charset="-128"/>
              </a:rPr>
              <a:t>Sample Problem 17.14 </a:t>
            </a:r>
            <a:r>
              <a:rPr lang="en-US" altLang="en-US" sz="1000" dirty="0">
                <a:ea typeface="ＭＳ Ｐゴシック" pitchFamily="34" charset="-128"/>
              </a:rPr>
              <a:t>4</a:t>
            </a:r>
            <a:endParaRPr lang="en-US" sz="1000"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447800"/>
            <a:ext cx="3422521" cy="2023534"/>
          </a:xfrm>
          <a:prstGeom prst="rect">
            <a:avLst/>
          </a:prstGeom>
        </p:spPr>
      </p:pic>
      <p:sp>
        <p:nvSpPr>
          <p:cNvPr id="3" name="Content Placeholder 2"/>
          <p:cNvSpPr>
            <a:spLocks noGrp="1"/>
          </p:cNvSpPr>
          <p:nvPr>
            <p:ph idx="1"/>
          </p:nvPr>
        </p:nvSpPr>
        <p:spPr>
          <a:xfrm>
            <a:off x="4419600" y="990600"/>
            <a:ext cx="4267200" cy="3886200"/>
          </a:xfrm>
        </p:spPr>
        <p:txBody>
          <a:bodyPr/>
          <a:lstStyle/>
          <a:p>
            <a:pPr>
              <a:spcBef>
                <a:spcPct val="50000"/>
              </a:spcBef>
            </a:pPr>
            <a:r>
              <a:rPr lang="en-US" altLang="en-US" sz="2000" b="1" dirty="0">
                <a:solidFill>
                  <a:srgbClr val="C00000"/>
                </a:solidFill>
              </a:rPr>
              <a:t>Reflect and Think:</a:t>
            </a:r>
          </a:p>
          <a:p>
            <a:pPr marL="292608" indent="-292608">
              <a:spcBef>
                <a:spcPct val="50000"/>
              </a:spcBef>
              <a:buFontTx/>
              <a:buChar char="•"/>
            </a:pPr>
            <a:r>
              <a:rPr lang="en-US" altLang="en-US" sz="2000" dirty="0"/>
              <a:t>The combination of energy and momentum methods is typical of many design analyses. If you had been interested in determining the reaction at B immediately after the impact or at some other point in the motion, you would have needed to draw a free-body diagram and kinetic diagram and apply Newton’s second law.</a:t>
            </a:r>
          </a:p>
        </p:txBody>
      </p:sp>
    </p:spTree>
    <p:extLst>
      <p:ext uri="{BB962C8B-B14F-4D97-AF65-F5344CB8AC3E}">
        <p14:creationId xmlns:p14="http://schemas.microsoft.com/office/powerpoint/2010/main" val="17698694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r>
              <a:rPr lang="en-US" altLang="en-US" sz="4000" b="1" dirty="0">
                <a:ea typeface="ＭＳ Ｐゴシック" pitchFamily="34" charset="-128"/>
              </a:rPr>
              <a:t>Group Problem Solving </a:t>
            </a:r>
            <a:r>
              <a:rPr lang="en-US" altLang="en-US" sz="1000" dirty="0">
                <a:ea typeface="ＭＳ Ｐゴシック" pitchFamily="34" charset="-128"/>
              </a:rPr>
              <a:t>9</a:t>
            </a:r>
            <a:endParaRPr lang="en-US" sz="1000" dirty="0"/>
          </a:p>
        </p:txBody>
      </p:sp>
      <p:sp>
        <p:nvSpPr>
          <p:cNvPr id="9" name="TextBox 9"/>
          <p:cNvSpPr txBox="1">
            <a:spLocks noChangeArrowheads="1"/>
          </p:cNvSpPr>
          <p:nvPr/>
        </p:nvSpPr>
        <p:spPr bwMode="auto">
          <a:xfrm>
            <a:off x="423863" y="4979988"/>
            <a:ext cx="765492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An 8-kg wooden panel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P</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is suspended from a pin support at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and is initially at rest. A 2-kg metal sphere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S</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is released from rest at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B</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sym typeface="Symbol" pitchFamily="18" charset="2"/>
              </a:rPr>
              <a:t></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and falls into a hemispherical cup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C</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sym typeface="Symbol" pitchFamily="18" charset="2"/>
              </a:rPr>
              <a:t></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attached to the panel at the same level as the mass center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G</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Assuming that the impact is perfectly plastic, determine the angular velocity of the panel immediately after the impact.</a:t>
            </a:r>
          </a:p>
        </p:txBody>
      </p:sp>
      <p:sp>
        <p:nvSpPr>
          <p:cNvPr id="11" name="Text Box 5"/>
          <p:cNvSpPr txBox="1">
            <a:spLocks noChangeArrowheads="1"/>
          </p:cNvSpPr>
          <p:nvPr/>
        </p:nvSpPr>
        <p:spPr bwMode="auto">
          <a:xfrm>
            <a:off x="4548188" y="927100"/>
            <a:ext cx="4570412"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lvl="0" eaLnBrk="1" hangingPunct="1">
              <a:spcBef>
                <a:spcPct val="50000"/>
              </a:spcBef>
            </a:pPr>
            <a:r>
              <a:rPr lang="en-US" altLang="en-US" sz="2000" b="1" dirty="0">
                <a:solidFill>
                  <a:srgbClr val="C00000"/>
                </a:solidFill>
              </a:rPr>
              <a:t>Strateg</a:t>
            </a:r>
            <a:r>
              <a:rPr lang="en-US" altLang="en-US" sz="2000" b="1" dirty="0">
                <a:solidFill>
                  <a:schemeClr val="bg2"/>
                </a:solidFill>
              </a:rPr>
              <a:t>y:</a:t>
            </a:r>
            <a:endParaRPr kumimoji="0" lang="en-US" altLang="en-US" sz="20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Consider the sphere and panel as a single system.  Apply the principle of impulse and momentum.</a:t>
            </a:r>
          </a:p>
        </p:txBody>
      </p:sp>
      <p:sp>
        <p:nvSpPr>
          <p:cNvPr id="12" name="Text Box 6"/>
          <p:cNvSpPr txBox="1">
            <a:spLocks noChangeArrowheads="1"/>
          </p:cNvSpPr>
          <p:nvPr/>
        </p:nvSpPr>
        <p:spPr bwMode="auto">
          <a:xfrm>
            <a:off x="4548188" y="2451100"/>
            <a:ext cx="4524375"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The moments about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 </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of the momenta and impulses provide a relation between the angular velocity of the panel and velocity of the sphere.</a:t>
            </a:r>
          </a:p>
        </p:txBody>
      </p:sp>
      <p:sp>
        <p:nvSpPr>
          <p:cNvPr id="13" name="Text Box 7"/>
          <p:cNvSpPr txBox="1">
            <a:spLocks noChangeArrowheads="1"/>
          </p:cNvSpPr>
          <p:nvPr/>
        </p:nvSpPr>
        <p:spPr bwMode="auto">
          <a:xfrm>
            <a:off x="4548188" y="3822700"/>
            <a:ext cx="448786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Use the principle of work-energy to determine the angle through which the panel swings. </a:t>
            </a:r>
          </a:p>
        </p:txBody>
      </p:sp>
      <p:pic>
        <p:nvPicPr>
          <p:cNvPr id="14" name="Picture 1"/>
          <p:cNvPicPr>
            <a:picLocks noChangeAspect="1"/>
          </p:cNvPicPr>
          <p:nvPr/>
        </p:nvPicPr>
        <p:blipFill>
          <a:blip r:embed="rId2">
            <a:extLst>
              <a:ext uri="{28A0092B-C50C-407E-A947-70E740481C1C}">
                <a14:useLocalDpi xmlns:a14="http://schemas.microsoft.com/office/drawing/2010/main" val="0"/>
              </a:ext>
            </a:extLst>
          </a:blip>
          <a:srcRect t="5515"/>
          <a:stretch>
            <a:fillRect/>
          </a:stretch>
        </p:blipFill>
        <p:spPr bwMode="auto">
          <a:xfrm>
            <a:off x="560388" y="1077913"/>
            <a:ext cx="3411537" cy="394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2093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P spid="12" grpId="0" autoUpdateAnimBg="0"/>
      <p:bldP spid="13" grpId="0"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r>
              <a:rPr lang="en-US" altLang="en-US" sz="4000" b="1" dirty="0">
                <a:ea typeface="ＭＳ Ｐゴシック" pitchFamily="34" charset="-128"/>
              </a:rPr>
              <a:t>Group Problem Solving </a:t>
            </a:r>
            <a:r>
              <a:rPr lang="en-US" altLang="en-US" sz="1000" dirty="0">
                <a:ea typeface="ＭＳ Ｐゴシック" pitchFamily="34" charset="-128"/>
              </a:rPr>
              <a:t>10</a:t>
            </a:r>
            <a:endParaRPr lang="en-US" sz="1000" dirty="0"/>
          </a:p>
        </p:txBody>
      </p:sp>
      <p:sp>
        <p:nvSpPr>
          <p:cNvPr id="12" name="TextBox 9"/>
          <p:cNvSpPr txBox="1">
            <a:spLocks noChangeArrowheads="1"/>
          </p:cNvSpPr>
          <p:nvPr/>
        </p:nvSpPr>
        <p:spPr bwMode="auto">
          <a:xfrm>
            <a:off x="403225" y="4776788"/>
            <a:ext cx="3267075"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Given: m</a:t>
            </a:r>
            <a:r>
              <a:rPr kumimoji="0" lang="en-US" altLang="en-US" sz="2000" b="0" i="0"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rPr>
              <a:t>S</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2 kg, m</a:t>
            </a:r>
            <a:r>
              <a:rPr kumimoji="0" lang="en-US" altLang="en-US" sz="2000" b="0" i="0"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rPr>
              <a:t>P</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 8 kg, h</a:t>
            </a:r>
            <a:r>
              <a:rPr kumimoji="0" lang="en-US" altLang="en-US" sz="2000" b="0" i="0"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rPr>
              <a:t>S</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0.250 m, e= 0.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Find: Angle </a:t>
            </a:r>
            <a:r>
              <a:rPr kumimoji="0" lang="en-US" altLang="en-US" sz="2000" b="0" i="0" u="none" strike="noStrike" kern="0" cap="none" spc="0" normalizeH="0" baseline="0" noProof="0" dirty="0">
                <a:ln>
                  <a:noFill/>
                </a:ln>
                <a:solidFill>
                  <a:srgbClr val="000000"/>
                </a:solidFill>
                <a:effectLst/>
                <a:uLnTx/>
                <a:uFillTx/>
                <a:latin typeface="Symbol" pitchFamily="18" charset="2"/>
                <a:ea typeface="ＭＳ Ｐゴシック" pitchFamily="34" charset="-128"/>
              </a:rPr>
              <a:t>q </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through which the panel and sphere swing after the impact</a:t>
            </a:r>
          </a:p>
        </p:txBody>
      </p:sp>
      <p:sp>
        <p:nvSpPr>
          <p:cNvPr id="13" name="TextBox 4"/>
          <p:cNvSpPr txBox="1">
            <a:spLocks noChangeArrowheads="1"/>
          </p:cNvSpPr>
          <p:nvPr/>
        </p:nvSpPr>
        <p:spPr bwMode="auto">
          <a:xfrm>
            <a:off x="4257675" y="997449"/>
            <a:ext cx="442621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lvl="0" eaLnBrk="1" hangingPunct="1"/>
            <a:r>
              <a:rPr lang="en-US" altLang="en-US" sz="2000" b="1" dirty="0">
                <a:solidFill>
                  <a:srgbClr val="C00000"/>
                </a:solidFill>
              </a:rPr>
              <a:t>Modeling and Analysis:</a:t>
            </a:r>
            <a:endParaRPr kumimoji="0" lang="en-US" altLang="en-US" sz="20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1" i="0" u="none" strike="noStrike" kern="0" cap="none" spc="0" normalizeH="0" baseline="0" noProof="0" dirty="0">
                <a:ln>
                  <a:noFill/>
                </a:ln>
                <a:solidFill>
                  <a:schemeClr val="bg2"/>
                </a:solidFill>
                <a:effectLst/>
                <a:uLnTx/>
                <a:uFillTx/>
                <a:latin typeface="Times New Roman" pitchFamily="18" charset="0"/>
                <a:ea typeface="ＭＳ Ｐゴシック" pitchFamily="34" charset="-128"/>
              </a:rPr>
              <a:t>Draw the impulse momentum diagram</a:t>
            </a:r>
          </a:p>
        </p:txBody>
      </p:sp>
      <p:sp>
        <p:nvSpPr>
          <p:cNvPr id="14" name="TextBox 13"/>
          <p:cNvSpPr txBox="1">
            <a:spLocks noChangeArrowheads="1"/>
          </p:cNvSpPr>
          <p:nvPr/>
        </p:nvSpPr>
        <p:spPr bwMode="auto">
          <a:xfrm>
            <a:off x="4211638" y="3903663"/>
            <a:ext cx="45481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1" i="0" u="none" strike="noStrike" kern="0" cap="none" spc="0" normalizeH="0" baseline="0" noProof="0" dirty="0">
                <a:ln>
                  <a:noFill/>
                </a:ln>
                <a:solidFill>
                  <a:schemeClr val="bg2"/>
                </a:solidFill>
                <a:effectLst/>
                <a:uLnTx/>
                <a:uFillTx/>
                <a:latin typeface="Times New Roman" pitchFamily="18" charset="0"/>
                <a:ea typeface="ＭＳ Ｐゴシック" pitchFamily="34" charset="-128"/>
              </a:rPr>
              <a:t>Apply the angular impulse momentum equation about point A</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rcRect t="5515"/>
          <a:stretch>
            <a:fillRect/>
          </a:stretch>
        </p:blipFill>
        <p:spPr bwMode="auto">
          <a:xfrm>
            <a:off x="560388" y="1077913"/>
            <a:ext cx="2809875" cy="324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 name="Object 2"/>
          <p:cNvGraphicFramePr>
            <a:graphicFrameLocks noChangeAspect="1"/>
          </p:cNvGraphicFramePr>
          <p:nvPr/>
        </p:nvGraphicFramePr>
        <p:xfrm>
          <a:off x="3624263" y="4776788"/>
          <a:ext cx="5284787" cy="354012"/>
        </p:xfrm>
        <a:graphic>
          <a:graphicData uri="http://schemas.openxmlformats.org/presentationml/2006/ole">
            <mc:AlternateContent xmlns:mc="http://schemas.openxmlformats.org/markup-compatibility/2006">
              <mc:Choice xmlns:v="urn:schemas-microsoft-com:vml" Requires="v">
                <p:oleObj spid="_x0000_s248859" name="Equation" r:id="rId4" imgW="3225800" imgH="215900" progId="Equation.DSMT4">
                  <p:embed/>
                </p:oleObj>
              </mc:Choice>
              <mc:Fallback>
                <p:oleObj name="Equation" r:id="rId4" imgW="3225800" imgH="2159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4263" y="4776788"/>
                        <a:ext cx="5284787" cy="354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TextBox 16"/>
          <p:cNvSpPr txBox="1"/>
          <p:nvPr/>
        </p:nvSpPr>
        <p:spPr>
          <a:xfrm>
            <a:off x="3589338" y="5376863"/>
            <a:ext cx="1665287" cy="707886"/>
          </a:xfrm>
          <a:prstGeom prst="rect">
            <a:avLst/>
          </a:prstGeom>
          <a:noFill/>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2D2DB9"/>
                </a:solidFill>
                <a:effectLst/>
                <a:uLnTx/>
                <a:uFillTx/>
                <a:latin typeface="Times New Roman" pitchFamily="18" charset="0"/>
                <a:cs typeface="Times New Roman" pitchFamily="18" charset="0"/>
              </a:rPr>
              <a:t>H</a:t>
            </a:r>
            <a:r>
              <a:rPr kumimoji="0" lang="en-US" sz="2000" b="0" i="0" u="none" strike="noStrike" kern="0" cap="none" spc="0" normalizeH="0" baseline="-25000" noProof="0" dirty="0">
                <a:ln>
                  <a:noFill/>
                </a:ln>
                <a:solidFill>
                  <a:srgbClr val="2D2DB9"/>
                </a:solidFill>
                <a:effectLst/>
                <a:uLnTx/>
                <a:uFillTx/>
                <a:latin typeface="Times New Roman" pitchFamily="18" charset="0"/>
                <a:cs typeface="Times New Roman" pitchFamily="18" charset="0"/>
              </a:rPr>
              <a:t>A</a:t>
            </a:r>
            <a:r>
              <a:rPr kumimoji="0" lang="en-US" sz="2000" b="0" i="0" u="none" strike="noStrike" kern="0" cap="none" spc="0" normalizeH="0" baseline="0" noProof="0" dirty="0">
                <a:ln>
                  <a:noFill/>
                </a:ln>
                <a:solidFill>
                  <a:srgbClr val="2D2DB9"/>
                </a:solidFill>
                <a:effectLst/>
                <a:uLnTx/>
                <a:uFillTx/>
                <a:latin typeface="Times New Roman" pitchFamily="18" charset="0"/>
                <a:cs typeface="Times New Roman" pitchFamily="18" charset="0"/>
              </a:rPr>
              <a:t> of sphere before impact</a:t>
            </a:r>
          </a:p>
        </p:txBody>
      </p:sp>
      <p:sp>
        <p:nvSpPr>
          <p:cNvPr id="18" name="TextBox 17"/>
          <p:cNvSpPr txBox="1"/>
          <p:nvPr/>
        </p:nvSpPr>
        <p:spPr>
          <a:xfrm>
            <a:off x="5407025" y="5853113"/>
            <a:ext cx="1665288" cy="707886"/>
          </a:xfrm>
          <a:prstGeom prst="rect">
            <a:avLst/>
          </a:prstGeom>
          <a:noFill/>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2D2DB9"/>
                </a:solidFill>
                <a:effectLst/>
                <a:uLnTx/>
                <a:uFillTx/>
                <a:latin typeface="Times New Roman" pitchFamily="18" charset="0"/>
                <a:cs typeface="Times New Roman" pitchFamily="18" charset="0"/>
              </a:rPr>
              <a:t>H</a:t>
            </a:r>
            <a:r>
              <a:rPr kumimoji="0" lang="en-US" sz="2000" b="0" i="0" u="none" strike="noStrike" kern="0" cap="none" spc="0" normalizeH="0" baseline="-25000" noProof="0" dirty="0">
                <a:ln>
                  <a:noFill/>
                </a:ln>
                <a:solidFill>
                  <a:srgbClr val="2D2DB9"/>
                </a:solidFill>
                <a:effectLst/>
                <a:uLnTx/>
                <a:uFillTx/>
                <a:latin typeface="Times New Roman" pitchFamily="18" charset="0"/>
                <a:cs typeface="Times New Roman" pitchFamily="18" charset="0"/>
              </a:rPr>
              <a:t>A</a:t>
            </a:r>
            <a:r>
              <a:rPr kumimoji="0" lang="en-US" sz="2000" b="0" i="0" u="none" strike="noStrike" kern="0" cap="none" spc="0" normalizeH="0" baseline="0" noProof="0" dirty="0">
                <a:ln>
                  <a:noFill/>
                </a:ln>
                <a:solidFill>
                  <a:srgbClr val="2D2DB9"/>
                </a:solidFill>
                <a:effectLst/>
                <a:uLnTx/>
                <a:uFillTx/>
                <a:latin typeface="Times New Roman" pitchFamily="18" charset="0"/>
                <a:cs typeface="Times New Roman" pitchFamily="18" charset="0"/>
              </a:rPr>
              <a:t> of sphere after impact</a:t>
            </a:r>
          </a:p>
        </p:txBody>
      </p:sp>
      <p:sp>
        <p:nvSpPr>
          <p:cNvPr id="19" name="TextBox 18"/>
          <p:cNvSpPr txBox="1"/>
          <p:nvPr/>
        </p:nvSpPr>
        <p:spPr>
          <a:xfrm>
            <a:off x="7058025" y="5419725"/>
            <a:ext cx="1665288" cy="707886"/>
          </a:xfrm>
          <a:prstGeom prst="rect">
            <a:avLst/>
          </a:prstGeom>
          <a:noFill/>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2D2DB9"/>
                </a:solidFill>
                <a:effectLst/>
                <a:uLnTx/>
                <a:uFillTx/>
                <a:latin typeface="Times New Roman" pitchFamily="18" charset="0"/>
                <a:cs typeface="Times New Roman" pitchFamily="18" charset="0"/>
              </a:rPr>
              <a:t>H</a:t>
            </a:r>
            <a:r>
              <a:rPr kumimoji="0" lang="en-US" sz="2000" b="0" i="0" u="none" strike="noStrike" kern="0" cap="none" spc="0" normalizeH="0" baseline="-25000" noProof="0" dirty="0">
                <a:ln>
                  <a:noFill/>
                </a:ln>
                <a:solidFill>
                  <a:srgbClr val="2D2DB9"/>
                </a:solidFill>
                <a:effectLst/>
                <a:uLnTx/>
                <a:uFillTx/>
                <a:latin typeface="Times New Roman" pitchFamily="18" charset="0"/>
                <a:cs typeface="Times New Roman" pitchFamily="18" charset="0"/>
              </a:rPr>
              <a:t>A</a:t>
            </a:r>
            <a:r>
              <a:rPr kumimoji="0" lang="en-US" sz="2000" b="0" i="0" u="none" strike="noStrike" kern="0" cap="none" spc="0" normalizeH="0" baseline="0" noProof="0" dirty="0">
                <a:ln>
                  <a:noFill/>
                </a:ln>
                <a:solidFill>
                  <a:srgbClr val="2D2DB9"/>
                </a:solidFill>
                <a:effectLst/>
                <a:uLnTx/>
                <a:uFillTx/>
                <a:latin typeface="Times New Roman" pitchFamily="18" charset="0"/>
                <a:cs typeface="Times New Roman" pitchFamily="18" charset="0"/>
              </a:rPr>
              <a:t> of panel after impact</a:t>
            </a:r>
          </a:p>
        </p:txBody>
      </p:sp>
      <p:cxnSp>
        <p:nvCxnSpPr>
          <p:cNvPr id="20" name="Straight Arrow Connector 19"/>
          <p:cNvCxnSpPr>
            <a:stCxn id="17" idx="0"/>
          </p:cNvCxnSpPr>
          <p:nvPr/>
        </p:nvCxnSpPr>
        <p:spPr>
          <a:xfrm flipH="1" flipV="1">
            <a:off x="4421188" y="5172075"/>
            <a:ext cx="794" cy="204788"/>
          </a:xfrm>
          <a:prstGeom prst="straightConnector1">
            <a:avLst/>
          </a:prstGeom>
          <a:noFill/>
          <a:ln w="25400" cap="flat" cmpd="sng" algn="ctr">
            <a:solidFill>
              <a:srgbClr val="3333CC"/>
            </a:solidFill>
            <a:prstDash val="solid"/>
            <a:tailEnd type="arrow"/>
          </a:ln>
          <a:effectLst>
            <a:outerShdw blurRad="40000" dist="20000" dir="5400000" rotWithShape="0">
              <a:srgbClr val="000000">
                <a:alpha val="38000"/>
              </a:srgbClr>
            </a:outerShdw>
          </a:effectLst>
        </p:spPr>
      </p:cxnSp>
      <p:cxnSp>
        <p:nvCxnSpPr>
          <p:cNvPr id="21" name="Straight Arrow Connector 20"/>
          <p:cNvCxnSpPr/>
          <p:nvPr/>
        </p:nvCxnSpPr>
        <p:spPr>
          <a:xfrm flipH="1" flipV="1">
            <a:off x="7862888" y="5214938"/>
            <a:ext cx="0" cy="204787"/>
          </a:xfrm>
          <a:prstGeom prst="straightConnector1">
            <a:avLst/>
          </a:prstGeom>
          <a:noFill/>
          <a:ln w="25400" cap="flat" cmpd="sng" algn="ctr">
            <a:solidFill>
              <a:srgbClr val="3333CC"/>
            </a:solidFill>
            <a:prstDash val="solid"/>
            <a:tailEnd type="arrow"/>
          </a:ln>
          <a:effectLst>
            <a:outerShdw blurRad="40000" dist="20000" dir="5400000" rotWithShape="0">
              <a:srgbClr val="000000">
                <a:alpha val="38000"/>
              </a:srgbClr>
            </a:outerShdw>
          </a:effectLst>
        </p:spPr>
      </p:cxnSp>
      <p:cxnSp>
        <p:nvCxnSpPr>
          <p:cNvPr id="22" name="Straight Arrow Connector 21"/>
          <p:cNvCxnSpPr/>
          <p:nvPr/>
        </p:nvCxnSpPr>
        <p:spPr>
          <a:xfrm flipH="1" flipV="1">
            <a:off x="6143625" y="5202238"/>
            <a:ext cx="0" cy="639762"/>
          </a:xfrm>
          <a:prstGeom prst="straightConnector1">
            <a:avLst/>
          </a:prstGeom>
          <a:noFill/>
          <a:ln w="25400" cap="flat" cmpd="sng" algn="ctr">
            <a:solidFill>
              <a:srgbClr val="3333CC"/>
            </a:solidFill>
            <a:prstDash val="solid"/>
            <a:tailEnd type="arrow"/>
          </a:ln>
          <a:effectLst>
            <a:outerShdw blurRad="40000" dist="20000" dir="5400000" rotWithShape="0">
              <a:srgbClr val="000000">
                <a:alpha val="38000"/>
              </a:srgbClr>
            </a:outerShdw>
          </a:effectLst>
        </p:spPr>
      </p:cxnSp>
      <p:cxnSp>
        <p:nvCxnSpPr>
          <p:cNvPr id="23" name="Straight Arrow Connector 22"/>
          <p:cNvCxnSpPr/>
          <p:nvPr/>
        </p:nvCxnSpPr>
        <p:spPr>
          <a:xfrm flipH="1">
            <a:off x="7072313" y="5145088"/>
            <a:ext cx="1809750" cy="0"/>
          </a:xfrm>
          <a:prstGeom prst="straightConnector1">
            <a:avLst/>
          </a:prstGeom>
          <a:noFill/>
          <a:ln w="25400" cap="flat" cmpd="sng" algn="ctr">
            <a:solidFill>
              <a:srgbClr val="3333CC"/>
            </a:solidFill>
            <a:prstDash val="solid"/>
            <a:headEnd type="none" w="med" len="med"/>
            <a:tailEnd type="none" w="med" len="med"/>
          </a:ln>
          <a:effectLst>
            <a:outerShdw blurRad="40000" dist="20000" dir="5400000" rotWithShape="0">
              <a:srgbClr val="000000">
                <a:alpha val="38000"/>
              </a:srgbClr>
            </a:outerShdw>
          </a:effectLst>
        </p:spPr>
      </p:cxnSp>
      <p:pic>
        <p:nvPicPr>
          <p:cNvPr id="24" name="Picture 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670300" y="1728788"/>
            <a:ext cx="5297488" cy="170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9592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8" grpId="0"/>
      <p:bldP spid="19"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r>
              <a:rPr lang="en-US" altLang="en-US" sz="4000" b="1" dirty="0">
                <a:ea typeface="ＭＳ Ｐゴシック" pitchFamily="34" charset="-128"/>
              </a:rPr>
              <a:t>Group Problem Solving </a:t>
            </a:r>
            <a:r>
              <a:rPr lang="en-US" altLang="en-US" sz="1000" dirty="0">
                <a:ea typeface="ＭＳ Ｐゴシック" pitchFamily="34" charset="-128"/>
              </a:rPr>
              <a:t>11</a:t>
            </a:r>
            <a:endParaRPr lang="en-US" sz="1000" dirty="0"/>
          </a:p>
        </p:txBody>
      </p:sp>
      <p:sp>
        <p:nvSpPr>
          <p:cNvPr id="11" name="TextBox 4"/>
          <p:cNvSpPr txBox="1">
            <a:spLocks noChangeArrowheads="1"/>
          </p:cNvSpPr>
          <p:nvPr/>
        </p:nvSpPr>
        <p:spPr bwMode="auto">
          <a:xfrm>
            <a:off x="504825" y="1609725"/>
            <a:ext cx="4938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1" i="0" u="none" strike="noStrike" kern="0" cap="none" spc="0" normalizeH="0" baseline="0" noProof="0" dirty="0">
                <a:ln>
                  <a:noFill/>
                </a:ln>
                <a:solidFill>
                  <a:schemeClr val="bg2"/>
                </a:solidFill>
                <a:effectLst/>
                <a:uLnTx/>
                <a:uFillTx/>
                <a:latin typeface="Times New Roman" pitchFamily="18" charset="0"/>
                <a:ea typeface="ＭＳ Ｐゴシック" pitchFamily="34" charset="-128"/>
              </a:rPr>
              <a:t>Determine velocity of sphere at impact (v</a:t>
            </a:r>
            <a:r>
              <a:rPr kumimoji="0" lang="en-US" altLang="en-US" sz="2000" b="1" i="0" u="none" strike="noStrike" kern="0" cap="none" spc="0" normalizeH="0" baseline="-25000" noProof="0" dirty="0">
                <a:ln>
                  <a:noFill/>
                </a:ln>
                <a:solidFill>
                  <a:schemeClr val="bg2"/>
                </a:solidFill>
                <a:effectLst/>
                <a:uLnTx/>
                <a:uFillTx/>
                <a:latin typeface="Times New Roman" pitchFamily="18" charset="0"/>
                <a:ea typeface="ＭＳ Ｐゴシック" pitchFamily="34" charset="-128"/>
              </a:rPr>
              <a:t>S</a:t>
            </a:r>
            <a:r>
              <a:rPr kumimoji="0" lang="en-US" altLang="en-US" sz="2000" b="1" i="0" u="none" strike="noStrike" kern="0" cap="none" spc="0" normalizeH="0" baseline="0" noProof="0" dirty="0">
                <a:ln>
                  <a:noFill/>
                </a:ln>
                <a:solidFill>
                  <a:schemeClr val="bg2"/>
                </a:solidFill>
                <a:effectLst/>
                <a:uLnTx/>
                <a:uFillTx/>
                <a:latin typeface="Times New Roman" pitchFamily="18" charset="0"/>
                <a:ea typeface="ＭＳ Ｐゴシック" pitchFamily="34" charset="-128"/>
              </a:rPr>
              <a:t>)</a:t>
            </a:r>
            <a:r>
              <a:rPr kumimoji="0" lang="en-US" altLang="en-US" sz="2000" b="1" i="0" u="none" strike="noStrike" kern="0" cap="none" spc="0" normalizeH="0" baseline="-25000" noProof="0" dirty="0">
                <a:ln>
                  <a:noFill/>
                </a:ln>
                <a:solidFill>
                  <a:schemeClr val="bg2"/>
                </a:solidFill>
                <a:effectLst/>
                <a:uLnTx/>
                <a:uFillTx/>
                <a:latin typeface="Times New Roman" pitchFamily="18" charset="0"/>
                <a:ea typeface="ＭＳ Ｐゴシック" pitchFamily="34" charset="-128"/>
              </a:rPr>
              <a:t>1</a:t>
            </a:r>
          </a:p>
        </p:txBody>
      </p:sp>
      <p:pic>
        <p:nvPicPr>
          <p:cNvPr id="12" name="Picture 14"/>
          <p:cNvPicPr>
            <a:picLocks noChangeAspect="1"/>
          </p:cNvPicPr>
          <p:nvPr/>
        </p:nvPicPr>
        <p:blipFill>
          <a:blip r:embed="rId3">
            <a:extLst>
              <a:ext uri="{28A0092B-C50C-407E-A947-70E740481C1C}">
                <a14:useLocalDpi xmlns:a14="http://schemas.microsoft.com/office/drawing/2010/main" val="0"/>
              </a:ext>
            </a:extLst>
          </a:blip>
          <a:srcRect t="5515"/>
          <a:stretch>
            <a:fillRect/>
          </a:stretch>
        </p:blipFill>
        <p:spPr bwMode="auto">
          <a:xfrm>
            <a:off x="6602413" y="1036638"/>
            <a:ext cx="2279650" cy="263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 name="Object 2"/>
          <p:cNvGraphicFramePr>
            <a:graphicFrameLocks noChangeAspect="1"/>
          </p:cNvGraphicFramePr>
          <p:nvPr/>
        </p:nvGraphicFramePr>
        <p:xfrm>
          <a:off x="431800" y="1082675"/>
          <a:ext cx="5286375" cy="354013"/>
        </p:xfrm>
        <a:graphic>
          <a:graphicData uri="http://schemas.openxmlformats.org/presentationml/2006/ole">
            <mc:AlternateContent xmlns:mc="http://schemas.openxmlformats.org/markup-compatibility/2006">
              <mc:Choice xmlns:v="urn:schemas-microsoft-com:vml" Requires="v">
                <p:oleObj spid="_x0000_s216562" name="Equation" r:id="rId4" imgW="3225800" imgH="215900" progId="Equation.DSMT4">
                  <p:embed/>
                </p:oleObj>
              </mc:Choice>
              <mc:Fallback>
                <p:oleObj name="Equation" r:id="rId4" imgW="3225800" imgH="2159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800" y="1082675"/>
                        <a:ext cx="5286375" cy="354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6"/>
          <p:cNvGraphicFramePr>
            <a:graphicFrameLocks noChangeAspect="1"/>
          </p:cNvGraphicFramePr>
          <p:nvPr/>
        </p:nvGraphicFramePr>
        <p:xfrm>
          <a:off x="1735138" y="2447925"/>
          <a:ext cx="2673350" cy="1081088"/>
        </p:xfrm>
        <a:graphic>
          <a:graphicData uri="http://schemas.openxmlformats.org/presentationml/2006/ole">
            <mc:AlternateContent xmlns:mc="http://schemas.openxmlformats.org/markup-compatibility/2006">
              <mc:Choice xmlns:v="urn:schemas-microsoft-com:vml" Requires="v">
                <p:oleObj spid="_x0000_s216563" name="Equation" r:id="rId6" imgW="1600200" imgH="647700" progId="Equation.DSMT4">
                  <p:embed/>
                </p:oleObj>
              </mc:Choice>
              <mc:Fallback>
                <p:oleObj name="Equation" r:id="rId6" imgW="1600200" imgH="6477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35138" y="2447925"/>
                        <a:ext cx="2673350" cy="1081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TextBox 17"/>
          <p:cNvSpPr txBox="1"/>
          <p:nvPr/>
        </p:nvSpPr>
        <p:spPr>
          <a:xfrm>
            <a:off x="1036638" y="2006600"/>
            <a:ext cx="4049712" cy="368300"/>
          </a:xfrm>
          <a:prstGeom prst="rect">
            <a:avLst/>
          </a:prstGeom>
          <a:no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2D2DB9"/>
                </a:solidFill>
                <a:effectLst/>
                <a:uLnTx/>
                <a:uFillTx/>
              </a:rPr>
              <a:t>You can apply work-energy or kinematics</a:t>
            </a:r>
          </a:p>
        </p:txBody>
      </p:sp>
      <p:sp>
        <p:nvSpPr>
          <p:cNvPr id="19" name="TextBox 4"/>
          <p:cNvSpPr txBox="1">
            <a:spLocks noChangeArrowheads="1"/>
          </p:cNvSpPr>
          <p:nvPr/>
        </p:nvSpPr>
        <p:spPr bwMode="auto">
          <a:xfrm>
            <a:off x="403225" y="3671888"/>
            <a:ext cx="63277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1" i="0" u="none" strike="noStrike" kern="0" cap="none" spc="0" normalizeH="0" baseline="0" noProof="0" dirty="0">
                <a:ln>
                  <a:noFill/>
                </a:ln>
                <a:solidFill>
                  <a:schemeClr val="bg2"/>
                </a:solidFill>
                <a:effectLst/>
                <a:uLnTx/>
                <a:uFillTx/>
                <a:latin typeface="Times New Roman" pitchFamily="18" charset="0"/>
                <a:ea typeface="ＭＳ Ｐゴシック" pitchFamily="34" charset="-128"/>
              </a:rPr>
              <a:t>Determine velocity of sphere after impact in terms of </a:t>
            </a:r>
            <a:r>
              <a:rPr kumimoji="0" lang="en-US" altLang="en-US" sz="2000" b="1" i="0" u="none" strike="noStrike" kern="0" cap="none" spc="0" normalizeH="0" baseline="0" noProof="0" dirty="0">
                <a:ln>
                  <a:noFill/>
                </a:ln>
                <a:solidFill>
                  <a:schemeClr val="bg2"/>
                </a:solidFill>
                <a:effectLst/>
                <a:uLnTx/>
                <a:uFillTx/>
                <a:latin typeface="Symbol" pitchFamily="18" charset="2"/>
                <a:ea typeface="ＭＳ Ｐゴシック" pitchFamily="34" charset="-128"/>
              </a:rPr>
              <a:t>w</a:t>
            </a:r>
            <a:r>
              <a:rPr kumimoji="0" lang="en-US" altLang="en-US" sz="2000" b="1" i="0" u="none" strike="noStrike" kern="0" cap="none" spc="0" normalizeH="0" baseline="-25000" noProof="0" dirty="0">
                <a:ln>
                  <a:noFill/>
                </a:ln>
                <a:solidFill>
                  <a:schemeClr val="bg2"/>
                </a:solidFill>
                <a:effectLst/>
                <a:uLnTx/>
                <a:uFillTx/>
                <a:latin typeface="Times New Roman" pitchFamily="18" charset="0"/>
                <a:ea typeface="ＭＳ Ｐゴシック" pitchFamily="34" charset="-128"/>
              </a:rPr>
              <a:t>2</a:t>
            </a:r>
          </a:p>
        </p:txBody>
      </p:sp>
      <p:graphicFrame>
        <p:nvGraphicFramePr>
          <p:cNvPr id="20" name="Object 9"/>
          <p:cNvGraphicFramePr>
            <a:graphicFrameLocks noChangeAspect="1"/>
          </p:cNvGraphicFramePr>
          <p:nvPr/>
        </p:nvGraphicFramePr>
        <p:xfrm>
          <a:off x="927100" y="4773613"/>
          <a:ext cx="3990975" cy="519112"/>
        </p:xfrm>
        <a:graphic>
          <a:graphicData uri="http://schemas.openxmlformats.org/presentationml/2006/ole">
            <mc:AlternateContent xmlns:mc="http://schemas.openxmlformats.org/markup-compatibility/2006">
              <mc:Choice xmlns:v="urn:schemas-microsoft-com:vml" Requires="v">
                <p:oleObj spid="_x0000_s216564" name="Equation" r:id="rId8" imgW="2043813" imgH="266584" progId="Equation.DSMT4">
                  <p:embed/>
                </p:oleObj>
              </mc:Choice>
              <mc:Fallback>
                <p:oleObj name="Equation" r:id="rId8" imgW="2043813" imgH="266584"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7100" y="4773613"/>
                        <a:ext cx="3990975" cy="519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11"/>
          <p:cNvGraphicFramePr>
            <a:graphicFrameLocks noChangeAspect="1"/>
          </p:cNvGraphicFramePr>
          <p:nvPr/>
        </p:nvGraphicFramePr>
        <p:xfrm>
          <a:off x="1577975" y="4149725"/>
          <a:ext cx="1641475" cy="388938"/>
        </p:xfrm>
        <a:graphic>
          <a:graphicData uri="http://schemas.openxmlformats.org/presentationml/2006/ole">
            <mc:AlternateContent xmlns:mc="http://schemas.openxmlformats.org/markup-compatibility/2006">
              <mc:Choice xmlns:v="urn:schemas-microsoft-com:vml" Requires="v">
                <p:oleObj spid="_x0000_s216565" name="Equation" r:id="rId10" imgW="837836" imgH="203112" progId="Equation.DSMT4">
                  <p:embed/>
                </p:oleObj>
              </mc:Choice>
              <mc:Fallback>
                <p:oleObj name="Equation" r:id="rId10" imgW="837836" imgH="203112"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77975" y="4149725"/>
                        <a:ext cx="1641475" cy="388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13"/>
          <p:cNvGraphicFramePr>
            <a:graphicFrameLocks noChangeAspect="1"/>
          </p:cNvGraphicFramePr>
          <p:nvPr/>
        </p:nvGraphicFramePr>
        <p:xfrm>
          <a:off x="1525588" y="5487988"/>
          <a:ext cx="2065337" cy="388937"/>
        </p:xfrm>
        <a:graphic>
          <a:graphicData uri="http://schemas.openxmlformats.org/presentationml/2006/ole">
            <mc:AlternateContent xmlns:mc="http://schemas.openxmlformats.org/markup-compatibility/2006">
              <mc:Choice xmlns:v="urn:schemas-microsoft-com:vml" Requires="v">
                <p:oleObj spid="_x0000_s216566" name="Equation" r:id="rId12" imgW="1054100" imgH="203200" progId="Equation.DSMT4">
                  <p:embed/>
                </p:oleObj>
              </mc:Choice>
              <mc:Fallback>
                <p:oleObj name="Equation" r:id="rId12" imgW="1054100" imgH="2032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25588" y="5487988"/>
                        <a:ext cx="2065337" cy="388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Object 18"/>
          <p:cNvGraphicFramePr>
            <a:graphicFrameLocks noChangeAspect="1"/>
          </p:cNvGraphicFramePr>
          <p:nvPr/>
        </p:nvGraphicFramePr>
        <p:xfrm>
          <a:off x="1935163" y="6049963"/>
          <a:ext cx="1825625" cy="279400"/>
        </p:xfrm>
        <a:graphic>
          <a:graphicData uri="http://schemas.openxmlformats.org/presentationml/2006/ole">
            <mc:AlternateContent xmlns:mc="http://schemas.openxmlformats.org/markup-compatibility/2006">
              <mc:Choice xmlns:v="urn:schemas-microsoft-com:vml" Requires="v">
                <p:oleObj spid="_x0000_s216567" name="Equation" r:id="rId14" imgW="1244600" imgH="190500" progId="Equation.DSMT4">
                  <p:embed/>
                </p:oleObj>
              </mc:Choice>
              <mc:Fallback>
                <p:oleObj name="Equation" r:id="rId14" imgW="1244600" imgH="1905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35163" y="6049963"/>
                        <a:ext cx="1825625"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4" name="Picture 26"/>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5962650" y="4322763"/>
            <a:ext cx="2779713" cy="217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2457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r>
              <a:rPr lang="en-US" altLang="en-US" sz="4000" b="1" dirty="0">
                <a:ea typeface="ＭＳ Ｐゴシック" pitchFamily="34" charset="-128"/>
              </a:rPr>
              <a:t>Group Problem Solving </a:t>
            </a:r>
            <a:r>
              <a:rPr lang="en-US" altLang="en-US" sz="1000" dirty="0">
                <a:ea typeface="ＭＳ Ｐゴシック" pitchFamily="34" charset="-128"/>
              </a:rPr>
              <a:t>12</a:t>
            </a:r>
            <a:endParaRPr lang="en-US" sz="1000" dirty="0"/>
          </a:p>
        </p:txBody>
      </p:sp>
      <p:sp>
        <p:nvSpPr>
          <p:cNvPr id="11" name="TextBox 4"/>
          <p:cNvSpPr txBox="1">
            <a:spLocks noChangeArrowheads="1"/>
          </p:cNvSpPr>
          <p:nvPr/>
        </p:nvSpPr>
        <p:spPr bwMode="auto">
          <a:xfrm>
            <a:off x="504825" y="1609725"/>
            <a:ext cx="5016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1" i="0" u="none" strike="noStrike" kern="0" cap="none" spc="0" normalizeH="0" baseline="0" noProof="0" dirty="0">
                <a:ln>
                  <a:noFill/>
                </a:ln>
                <a:solidFill>
                  <a:schemeClr val="bg2"/>
                </a:solidFill>
                <a:effectLst/>
                <a:uLnTx/>
                <a:uFillTx/>
                <a:latin typeface="Times New Roman" pitchFamily="18" charset="0"/>
                <a:ea typeface="ＭＳ Ｐゴシック" pitchFamily="34" charset="-128"/>
              </a:rPr>
              <a:t>Determine mass moment of inertia for panel</a:t>
            </a:r>
            <a:endParaRPr kumimoji="0" lang="en-US" altLang="en-US" sz="2000" b="1" i="0" u="none" strike="noStrike" kern="0" cap="none" spc="0" normalizeH="0" baseline="-25000" noProof="0" dirty="0">
              <a:ln>
                <a:noFill/>
              </a:ln>
              <a:solidFill>
                <a:schemeClr val="bg2"/>
              </a:solidFill>
              <a:effectLst/>
              <a:uLnTx/>
              <a:uFillTx/>
              <a:latin typeface="Times New Roman" pitchFamily="18" charset="0"/>
              <a:ea typeface="ＭＳ Ｐゴシック" pitchFamily="34" charset="-128"/>
            </a:endParaRPr>
          </a:p>
        </p:txBody>
      </p:sp>
      <p:pic>
        <p:nvPicPr>
          <p:cNvPr id="14" name="Picture 14"/>
          <p:cNvPicPr>
            <a:picLocks noChangeAspect="1"/>
          </p:cNvPicPr>
          <p:nvPr/>
        </p:nvPicPr>
        <p:blipFill>
          <a:blip r:embed="rId3">
            <a:extLst>
              <a:ext uri="{28A0092B-C50C-407E-A947-70E740481C1C}">
                <a14:useLocalDpi xmlns:a14="http://schemas.microsoft.com/office/drawing/2010/main" val="0"/>
              </a:ext>
            </a:extLst>
          </a:blip>
          <a:srcRect t="5515"/>
          <a:stretch>
            <a:fillRect/>
          </a:stretch>
        </p:blipFill>
        <p:spPr bwMode="auto">
          <a:xfrm>
            <a:off x="6305550" y="1036638"/>
            <a:ext cx="2576513"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5" name="Object 2"/>
          <p:cNvGraphicFramePr>
            <a:graphicFrameLocks noChangeAspect="1"/>
          </p:cNvGraphicFramePr>
          <p:nvPr/>
        </p:nvGraphicFramePr>
        <p:xfrm>
          <a:off x="431800" y="1082675"/>
          <a:ext cx="5286375" cy="354013"/>
        </p:xfrm>
        <a:graphic>
          <a:graphicData uri="http://schemas.openxmlformats.org/presentationml/2006/ole">
            <mc:AlternateContent xmlns:mc="http://schemas.openxmlformats.org/markup-compatibility/2006">
              <mc:Choice xmlns:v="urn:schemas-microsoft-com:vml" Requires="v">
                <p:oleObj spid="_x0000_s217671" name="Equation" r:id="rId4" imgW="3225800" imgH="215900" progId="Equation.DSMT4">
                  <p:embed/>
                </p:oleObj>
              </mc:Choice>
              <mc:Fallback>
                <p:oleObj name="Equation" r:id="rId4" imgW="3225800" imgH="2159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800" y="1082675"/>
                        <a:ext cx="5286375" cy="354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extBox 4"/>
          <p:cNvSpPr txBox="1">
            <a:spLocks noChangeArrowheads="1"/>
          </p:cNvSpPr>
          <p:nvPr/>
        </p:nvSpPr>
        <p:spPr bwMode="auto">
          <a:xfrm>
            <a:off x="531813" y="3125788"/>
            <a:ext cx="4911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1" i="0" u="none" strike="noStrike" kern="0" cap="none" spc="0" normalizeH="0" baseline="0" noProof="0" dirty="0">
                <a:ln>
                  <a:noFill/>
                </a:ln>
                <a:solidFill>
                  <a:schemeClr val="bg2"/>
                </a:solidFill>
                <a:effectLst/>
                <a:uLnTx/>
                <a:uFillTx/>
                <a:latin typeface="Times New Roman" pitchFamily="18" charset="0"/>
                <a:ea typeface="ＭＳ Ｐゴシック" pitchFamily="34" charset="-128"/>
              </a:rPr>
              <a:t>Substitute into H equation and solve for </a:t>
            </a:r>
            <a:r>
              <a:rPr kumimoji="0" lang="en-US" altLang="en-US" sz="2000" b="1" i="0" u="none" strike="noStrike" kern="0" cap="none" spc="0" normalizeH="0" baseline="0" noProof="0" dirty="0">
                <a:ln>
                  <a:noFill/>
                </a:ln>
                <a:solidFill>
                  <a:schemeClr val="bg2"/>
                </a:solidFill>
                <a:effectLst/>
                <a:uLnTx/>
                <a:uFillTx/>
                <a:latin typeface="Symbol" pitchFamily="18" charset="2"/>
                <a:ea typeface="ＭＳ Ｐゴシック" pitchFamily="34" charset="-128"/>
              </a:rPr>
              <a:t>w</a:t>
            </a:r>
            <a:r>
              <a:rPr kumimoji="0" lang="en-US" altLang="en-US" sz="2000" b="1" i="0" u="none" strike="noStrike" kern="0" cap="none" spc="0" normalizeH="0" baseline="-25000" noProof="0" dirty="0">
                <a:ln>
                  <a:noFill/>
                </a:ln>
                <a:solidFill>
                  <a:schemeClr val="bg2"/>
                </a:solidFill>
                <a:effectLst/>
                <a:uLnTx/>
                <a:uFillTx/>
                <a:latin typeface="Times New Roman" pitchFamily="18" charset="0"/>
                <a:ea typeface="ＭＳ Ｐゴシック" pitchFamily="34" charset="-128"/>
              </a:rPr>
              <a:t>2</a:t>
            </a:r>
          </a:p>
        </p:txBody>
      </p:sp>
      <p:graphicFrame>
        <p:nvGraphicFramePr>
          <p:cNvPr id="17" name="Object 5"/>
          <p:cNvGraphicFramePr>
            <a:graphicFrameLocks noChangeAspect="1"/>
          </p:cNvGraphicFramePr>
          <p:nvPr/>
        </p:nvGraphicFramePr>
        <p:xfrm>
          <a:off x="931863" y="2190750"/>
          <a:ext cx="4589462" cy="631825"/>
        </p:xfrm>
        <a:graphic>
          <a:graphicData uri="http://schemas.openxmlformats.org/presentationml/2006/ole">
            <mc:AlternateContent xmlns:mc="http://schemas.openxmlformats.org/markup-compatibility/2006">
              <mc:Choice xmlns:v="urn:schemas-microsoft-com:vml" Requires="v">
                <p:oleObj spid="_x0000_s217672" name="Equation" r:id="rId6" imgW="2590800" imgH="355600" progId="Equation.DSMT4">
                  <p:embed/>
                </p:oleObj>
              </mc:Choice>
              <mc:Fallback>
                <p:oleObj name="Equation" r:id="rId6" imgW="2590800" imgH="355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1863" y="2190750"/>
                        <a:ext cx="4589462" cy="63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19"/>
          <p:cNvGraphicFramePr>
            <a:graphicFrameLocks noChangeAspect="1"/>
          </p:cNvGraphicFramePr>
          <p:nvPr/>
        </p:nvGraphicFramePr>
        <p:xfrm>
          <a:off x="347663" y="4089400"/>
          <a:ext cx="8689975" cy="1485900"/>
        </p:xfrm>
        <a:graphic>
          <a:graphicData uri="http://schemas.openxmlformats.org/presentationml/2006/ole">
            <mc:AlternateContent xmlns:mc="http://schemas.openxmlformats.org/markup-compatibility/2006">
              <mc:Choice xmlns:v="urn:schemas-microsoft-com:vml" Requires="v">
                <p:oleObj spid="_x0000_s217673" name="Equation" r:id="rId8" imgW="4991040" imgH="850680" progId="Equation.DSMT4">
                  <p:embed/>
                </p:oleObj>
              </mc:Choice>
              <mc:Fallback>
                <p:oleObj name="Equation" r:id="rId8" imgW="4991040" imgH="85068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7663" y="4089400"/>
                        <a:ext cx="8689975" cy="148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Rectangle 18"/>
          <p:cNvSpPr/>
          <p:nvPr/>
        </p:nvSpPr>
        <p:spPr>
          <a:xfrm>
            <a:off x="2401888" y="5227638"/>
            <a:ext cx="1828800" cy="381000"/>
          </a:xfrm>
          <a:prstGeom prst="rect">
            <a:avLst/>
          </a:prstGeom>
          <a:noFill/>
          <a:ln w="9525" cap="flat" cmpd="sng" algn="ctr">
            <a:solidFill>
              <a:srgbClr val="FF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Times New Roman"/>
              <a:ea typeface="+mn-ea"/>
              <a:cs typeface="+mn-cs"/>
            </a:endParaRPr>
          </a:p>
        </p:txBody>
      </p:sp>
    </p:spTree>
    <p:extLst>
      <p:ext uri="{BB962C8B-B14F-4D97-AF65-F5344CB8AC3E}">
        <p14:creationId xmlns:p14="http://schemas.microsoft.com/office/powerpoint/2010/main" val="12449750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70560"/>
          </a:xfrm>
        </p:spPr>
        <p:txBody>
          <a:bodyPr/>
          <a:lstStyle/>
          <a:p>
            <a:r>
              <a:rPr lang="en-US" altLang="en-US" sz="4000" b="1" dirty="0">
                <a:ea typeface="ＭＳ Ｐゴシック" pitchFamily="34" charset="-128"/>
              </a:rPr>
              <a:t>Concept Question </a:t>
            </a:r>
            <a:r>
              <a:rPr lang="en-US" altLang="en-US" sz="1000" dirty="0">
                <a:ea typeface="ＭＳ Ｐゴシック" pitchFamily="34" charset="-128"/>
              </a:rPr>
              <a:t>11</a:t>
            </a:r>
            <a:endParaRPr lang="en-US" sz="4000" b="1" dirty="0"/>
          </a:p>
        </p:txBody>
      </p:sp>
      <p:sp>
        <p:nvSpPr>
          <p:cNvPr id="3" name="Content Placeholder 2"/>
          <p:cNvSpPr>
            <a:spLocks noGrp="1"/>
          </p:cNvSpPr>
          <p:nvPr>
            <p:ph idx="1"/>
          </p:nvPr>
        </p:nvSpPr>
        <p:spPr>
          <a:xfrm>
            <a:off x="457200" y="1333698"/>
            <a:ext cx="5410200" cy="1561902"/>
          </a:xfrm>
        </p:spPr>
        <p:txBody>
          <a:bodyPr/>
          <a:lstStyle/>
          <a:p>
            <a:r>
              <a:rPr lang="en-US" altLang="en-US" b="1" dirty="0">
                <a:solidFill>
                  <a:srgbClr val="C00000"/>
                </a:solidFill>
              </a:rPr>
              <a:t>For the previous problem, what would you do if you wanted to determine how high up the panel swung after the impact?</a:t>
            </a:r>
          </a:p>
        </p:txBody>
      </p:sp>
      <p:sp>
        <p:nvSpPr>
          <p:cNvPr id="6" name="Content Placeholder 5"/>
          <p:cNvSpPr>
            <a:spLocks noGrp="1"/>
          </p:cNvSpPr>
          <p:nvPr>
            <p:ph idx="13"/>
          </p:nvPr>
        </p:nvSpPr>
        <p:spPr>
          <a:xfrm>
            <a:off x="457200" y="4805373"/>
            <a:ext cx="8229600" cy="452427"/>
          </a:xfrm>
        </p:spPr>
        <p:txBody>
          <a:bodyPr/>
          <a:lstStyle/>
          <a:p>
            <a:r>
              <a:rPr lang="en-US" altLang="en-US" dirty="0"/>
              <a:t>a) Apply linear-momentum to solve for mv</a:t>
            </a:r>
            <a:r>
              <a:rPr lang="en-US" altLang="en-US" baseline="-25000" dirty="0"/>
              <a:t>G</a:t>
            </a:r>
          </a:p>
        </p:txBody>
      </p:sp>
      <p:sp>
        <p:nvSpPr>
          <p:cNvPr id="7" name="Content Placeholder 6"/>
          <p:cNvSpPr>
            <a:spLocks noGrp="1"/>
          </p:cNvSpPr>
          <p:nvPr>
            <p:ph idx="14"/>
          </p:nvPr>
        </p:nvSpPr>
        <p:spPr>
          <a:xfrm>
            <a:off x="457200" y="5242686"/>
            <a:ext cx="8229600" cy="472314"/>
          </a:xfrm>
        </p:spPr>
        <p:txBody>
          <a:bodyPr/>
          <a:lstStyle/>
          <a:p>
            <a:r>
              <a:rPr lang="en-US" altLang="en-US" dirty="0"/>
              <a:t>b) Use work-energy and set T</a:t>
            </a:r>
            <a:r>
              <a:rPr lang="en-US" altLang="en-US" baseline="-25000" dirty="0"/>
              <a:t>final</a:t>
            </a:r>
            <a:r>
              <a:rPr lang="en-US" altLang="en-US" dirty="0"/>
              <a:t> equal to zero</a:t>
            </a:r>
          </a:p>
        </p:txBody>
      </p:sp>
      <p:sp>
        <p:nvSpPr>
          <p:cNvPr id="8" name="Content Placeholder 7"/>
          <p:cNvSpPr>
            <a:spLocks noGrp="1"/>
          </p:cNvSpPr>
          <p:nvPr>
            <p:ph idx="15"/>
          </p:nvPr>
        </p:nvSpPr>
        <p:spPr>
          <a:xfrm>
            <a:off x="457200" y="5666624"/>
            <a:ext cx="7162800" cy="429376"/>
          </a:xfrm>
        </p:spPr>
        <p:txBody>
          <a:bodyPr/>
          <a:lstStyle/>
          <a:p>
            <a:r>
              <a:rPr lang="en-US" altLang="en-US" dirty="0"/>
              <a:t>c) Use sum of forces and sum of moments equations</a:t>
            </a:r>
          </a:p>
        </p:txBody>
      </p:sp>
      <p:pic>
        <p:nvPicPr>
          <p:cNvPr id="9" name="Picture 14"/>
          <p:cNvPicPr>
            <a:picLocks noChangeAspect="1"/>
          </p:cNvPicPr>
          <p:nvPr/>
        </p:nvPicPr>
        <p:blipFill>
          <a:blip r:embed="rId2">
            <a:extLst>
              <a:ext uri="{28A0092B-C50C-407E-A947-70E740481C1C}">
                <a14:useLocalDpi xmlns:a14="http://schemas.microsoft.com/office/drawing/2010/main" val="0"/>
              </a:ext>
            </a:extLst>
          </a:blip>
          <a:srcRect t="5515"/>
          <a:stretch>
            <a:fillRect/>
          </a:stretch>
        </p:blipFill>
        <p:spPr bwMode="auto">
          <a:xfrm>
            <a:off x="6019800" y="1371600"/>
            <a:ext cx="2576513"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90125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70560"/>
          </a:xfrm>
        </p:spPr>
        <p:txBody>
          <a:bodyPr/>
          <a:lstStyle/>
          <a:p>
            <a:r>
              <a:rPr lang="en-US" altLang="en-US" sz="4000" b="1" dirty="0">
                <a:ea typeface="ＭＳ Ｐゴシック" pitchFamily="34" charset="-128"/>
              </a:rPr>
              <a:t>Concept Question </a:t>
            </a:r>
            <a:r>
              <a:rPr lang="en-US" altLang="en-US" sz="1000" dirty="0">
                <a:ea typeface="ＭＳ Ｐゴシック" pitchFamily="34" charset="-128"/>
              </a:rPr>
              <a:t>12</a:t>
            </a:r>
            <a:endParaRPr lang="en-US" sz="4000" b="1" dirty="0"/>
          </a:p>
        </p:txBody>
      </p:sp>
      <p:sp>
        <p:nvSpPr>
          <p:cNvPr id="12" name="TextBox 4"/>
          <p:cNvSpPr txBox="1">
            <a:spLocks noChangeArrowheads="1"/>
          </p:cNvSpPr>
          <p:nvPr/>
        </p:nvSpPr>
        <p:spPr bwMode="auto">
          <a:xfrm>
            <a:off x="422275" y="1309688"/>
            <a:ext cx="5514975"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400" b="1" i="0" u="none" strike="noStrike" kern="0" cap="none" spc="0" normalizeH="0" baseline="0" noProof="0" dirty="0">
                <a:ln>
                  <a:noFill/>
                </a:ln>
                <a:solidFill>
                  <a:srgbClr val="FF0000"/>
                </a:solidFill>
                <a:effectLst/>
                <a:uLnTx/>
                <a:uFillTx/>
                <a:latin typeface="Times New Roman" pitchFamily="18" charset="0"/>
                <a:ea typeface="ＭＳ Ｐゴシック" pitchFamily="34" charset="-128"/>
              </a:rPr>
              <a:t>For the previous problem, what would you do if you wanted to determine how high up the panel swung after the impact?</a:t>
            </a:r>
          </a:p>
        </p:txBody>
      </p:sp>
      <p:pic>
        <p:nvPicPr>
          <p:cNvPr id="13" name="Picture 14"/>
          <p:cNvPicPr>
            <a:picLocks noChangeAspect="1"/>
          </p:cNvPicPr>
          <p:nvPr/>
        </p:nvPicPr>
        <p:blipFill>
          <a:blip r:embed="rId2">
            <a:extLst>
              <a:ext uri="{28A0092B-C50C-407E-A947-70E740481C1C}">
                <a14:useLocalDpi xmlns:a14="http://schemas.microsoft.com/office/drawing/2010/main" val="0"/>
              </a:ext>
            </a:extLst>
          </a:blip>
          <a:srcRect t="5515"/>
          <a:stretch>
            <a:fillRect/>
          </a:stretch>
        </p:blipFill>
        <p:spPr bwMode="auto">
          <a:xfrm>
            <a:off x="6305550" y="1036638"/>
            <a:ext cx="2576513"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6"/>
          <p:cNvSpPr txBox="1">
            <a:spLocks noChangeArrowheads="1"/>
          </p:cNvSpPr>
          <p:nvPr/>
        </p:nvSpPr>
        <p:spPr bwMode="auto">
          <a:xfrm>
            <a:off x="687388" y="4468813"/>
            <a:ext cx="763746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457200" marR="0" lvl="0" indent="-457200" defTabSz="914400" eaLnBrk="1" fontAlgn="auto" latinLnBrk="0" hangingPunct="1">
              <a:lnSpc>
                <a:spcPct val="100000"/>
              </a:lnSpc>
              <a:spcBef>
                <a:spcPts val="0"/>
              </a:spcBef>
              <a:spcAft>
                <a:spcPts val="0"/>
              </a:spcAft>
              <a:buClrTx/>
              <a:buSzTx/>
              <a:buFontTx/>
              <a:buAutoNum type="alphaLcParenR"/>
              <a:tabLst/>
              <a:defRPr/>
            </a:pPr>
            <a:r>
              <a:rPr kumimoji="0" lang="en-US" altLang="en-US" sz="24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Apply linear-momentum to solve for mv</a:t>
            </a:r>
            <a:r>
              <a:rPr kumimoji="0" lang="en-US" altLang="en-US" sz="2400" b="0" i="0"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rPr>
              <a:t>G</a:t>
            </a:r>
          </a:p>
          <a:p>
            <a:pPr marL="457200" marR="0" lvl="0" indent="-457200" defTabSz="914400" eaLnBrk="1" fontAlgn="auto" latinLnBrk="0" hangingPunct="1">
              <a:lnSpc>
                <a:spcPct val="100000"/>
              </a:lnSpc>
              <a:spcBef>
                <a:spcPts val="0"/>
              </a:spcBef>
              <a:spcAft>
                <a:spcPts val="0"/>
              </a:spcAft>
              <a:buClrTx/>
              <a:buSzTx/>
              <a:buFontTx/>
              <a:buAutoNum type="alphaLcParenR"/>
              <a:tabLst/>
              <a:defRPr/>
            </a:pPr>
            <a:r>
              <a:rPr kumimoji="0" lang="en-US" altLang="en-US" sz="24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Use work-energy and set T</a:t>
            </a:r>
            <a:r>
              <a:rPr kumimoji="0" lang="en-US" altLang="en-US" sz="2400" b="0" i="0"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rPr>
              <a:t>final</a:t>
            </a:r>
            <a:r>
              <a:rPr kumimoji="0" lang="en-US" altLang="en-US" sz="24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equal to zero</a:t>
            </a:r>
          </a:p>
          <a:p>
            <a:pPr marL="457200" marR="0" lvl="0" indent="-457200" defTabSz="914400" eaLnBrk="1" fontAlgn="auto" latinLnBrk="0" hangingPunct="1">
              <a:lnSpc>
                <a:spcPct val="100000"/>
              </a:lnSpc>
              <a:spcBef>
                <a:spcPts val="0"/>
              </a:spcBef>
              <a:spcAft>
                <a:spcPts val="0"/>
              </a:spcAft>
              <a:buClrTx/>
              <a:buSzTx/>
              <a:buFontTx/>
              <a:buAutoNum type="alphaLcParenR"/>
              <a:tabLst/>
              <a:defRPr/>
            </a:pPr>
            <a:r>
              <a:rPr kumimoji="0" lang="en-US" altLang="en-US" sz="24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Use sum of forces and sum of moments equations</a:t>
            </a:r>
          </a:p>
        </p:txBody>
      </p:sp>
      <p:sp>
        <p:nvSpPr>
          <p:cNvPr id="15" name="Rectangle 14"/>
          <p:cNvSpPr/>
          <p:nvPr/>
        </p:nvSpPr>
        <p:spPr>
          <a:xfrm>
            <a:off x="715963" y="4886325"/>
            <a:ext cx="5972175" cy="404813"/>
          </a:xfrm>
          <a:prstGeom prst="rect">
            <a:avLst/>
          </a:prstGeom>
          <a:noFill/>
          <a:ln w="9525" cap="flat" cmpd="sng" algn="ctr">
            <a:solidFill>
              <a:srgbClr val="FF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84868"/>
              </a:solidFill>
              <a:effectLst/>
              <a:uLnTx/>
              <a:uFillTx/>
              <a:latin typeface="Times New Roman"/>
              <a:ea typeface="+mn-ea"/>
              <a:cs typeface="+mn-cs"/>
            </a:endParaRPr>
          </a:p>
        </p:txBody>
      </p:sp>
    </p:spTree>
    <p:extLst>
      <p:ext uri="{BB962C8B-B14F-4D97-AF65-F5344CB8AC3E}">
        <p14:creationId xmlns:p14="http://schemas.microsoft.com/office/powerpoint/2010/main" val="38096008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r>
              <a:rPr lang="en-US" altLang="en-US" sz="4000" b="1" dirty="0">
                <a:ea typeface="ＭＳ Ｐゴシック" pitchFamily="34" charset="-128"/>
              </a:rPr>
              <a:t>Concept Question </a:t>
            </a:r>
            <a:r>
              <a:rPr lang="en-US" altLang="en-US" sz="1000" dirty="0">
                <a:ea typeface="ＭＳ Ｐゴシック" pitchFamily="34" charset="-128"/>
              </a:rPr>
              <a:t>13</a:t>
            </a:r>
            <a:endParaRPr lang="en-US" sz="1000" dirty="0"/>
          </a:p>
        </p:txBody>
      </p:sp>
      <p:sp>
        <p:nvSpPr>
          <p:cNvPr id="3" name="Content Placeholder 2"/>
          <p:cNvSpPr>
            <a:spLocks noGrp="1"/>
          </p:cNvSpPr>
          <p:nvPr>
            <p:ph idx="1"/>
          </p:nvPr>
        </p:nvSpPr>
        <p:spPr>
          <a:xfrm>
            <a:off x="457200" y="1264920"/>
            <a:ext cx="5562600" cy="1554480"/>
          </a:xfrm>
        </p:spPr>
        <p:txBody>
          <a:bodyPr/>
          <a:lstStyle/>
          <a:p>
            <a:r>
              <a:rPr lang="en-US" altLang="en-US" b="1" dirty="0">
                <a:solidFill>
                  <a:srgbClr val="C00000"/>
                </a:solidFill>
              </a:rPr>
              <a:t>For the previous problem, what if the ball was dropped closer to point A (example: at x= 100 mm instead of </a:t>
            </a:r>
            <a:br>
              <a:rPr lang="en-US" altLang="en-US" b="1" dirty="0">
                <a:solidFill>
                  <a:srgbClr val="C00000"/>
                </a:solidFill>
              </a:rPr>
            </a:br>
            <a:r>
              <a:rPr lang="en-US" altLang="en-US" b="1" dirty="0">
                <a:solidFill>
                  <a:srgbClr val="C00000"/>
                </a:solidFill>
              </a:rPr>
              <a:t>200 mm)?</a:t>
            </a:r>
          </a:p>
        </p:txBody>
      </p:sp>
      <p:sp>
        <p:nvSpPr>
          <p:cNvPr id="6" name="Content Placeholder 5"/>
          <p:cNvSpPr>
            <a:spLocks noGrp="1"/>
          </p:cNvSpPr>
          <p:nvPr>
            <p:ph idx="13"/>
          </p:nvPr>
        </p:nvSpPr>
        <p:spPr>
          <a:xfrm>
            <a:off x="457200" y="4533900"/>
            <a:ext cx="8229600" cy="419100"/>
          </a:xfrm>
        </p:spPr>
        <p:txBody>
          <a:bodyPr/>
          <a:lstStyle/>
          <a:p>
            <a:r>
              <a:rPr lang="en-US" altLang="en-US" dirty="0"/>
              <a:t>a) The angular velocity after impact would be bigger</a:t>
            </a:r>
          </a:p>
        </p:txBody>
      </p:sp>
      <p:sp>
        <p:nvSpPr>
          <p:cNvPr id="7" name="Content Placeholder 6"/>
          <p:cNvSpPr>
            <a:spLocks noGrp="1"/>
          </p:cNvSpPr>
          <p:nvPr>
            <p:ph idx="14"/>
          </p:nvPr>
        </p:nvSpPr>
        <p:spPr>
          <a:xfrm>
            <a:off x="445911" y="5010150"/>
            <a:ext cx="8229600" cy="400050"/>
          </a:xfrm>
        </p:spPr>
        <p:txBody>
          <a:bodyPr/>
          <a:lstStyle/>
          <a:p>
            <a:r>
              <a:rPr lang="en-US" altLang="en-US" dirty="0"/>
              <a:t>b) The angular velocity after impact would be smaller</a:t>
            </a:r>
          </a:p>
        </p:txBody>
      </p:sp>
      <p:sp>
        <p:nvSpPr>
          <p:cNvPr id="8" name="Content Placeholder 7"/>
          <p:cNvSpPr>
            <a:spLocks noGrp="1"/>
          </p:cNvSpPr>
          <p:nvPr>
            <p:ph idx="15"/>
          </p:nvPr>
        </p:nvSpPr>
        <p:spPr>
          <a:xfrm>
            <a:off x="457200" y="5438024"/>
            <a:ext cx="7620000" cy="429376"/>
          </a:xfrm>
        </p:spPr>
        <p:txBody>
          <a:bodyPr/>
          <a:lstStyle/>
          <a:p>
            <a:r>
              <a:rPr lang="en-US" altLang="en-US" dirty="0"/>
              <a:t>c) The angular velocity after impact would be the same</a:t>
            </a:r>
          </a:p>
        </p:txBody>
      </p:sp>
      <p:sp>
        <p:nvSpPr>
          <p:cNvPr id="9" name="Content Placeholder 8"/>
          <p:cNvSpPr>
            <a:spLocks noGrp="1"/>
          </p:cNvSpPr>
          <p:nvPr>
            <p:ph idx="16"/>
          </p:nvPr>
        </p:nvSpPr>
        <p:spPr>
          <a:xfrm>
            <a:off x="488244" y="5905500"/>
            <a:ext cx="5105400" cy="419100"/>
          </a:xfrm>
        </p:spPr>
        <p:txBody>
          <a:bodyPr/>
          <a:lstStyle/>
          <a:p>
            <a:r>
              <a:rPr lang="en-US" altLang="en-US" dirty="0"/>
              <a:t>d) Not enough information to tell</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rcRect t="5515"/>
          <a:stretch>
            <a:fillRect/>
          </a:stretch>
        </p:blipFill>
        <p:spPr bwMode="auto">
          <a:xfrm>
            <a:off x="5827713" y="838200"/>
            <a:ext cx="3054350" cy="353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49745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e47d74758669e70195f348c6a7c737755b38e"/>
</p:tagLst>
</file>

<file path=ppt/theme/theme1.xml><?xml version="1.0" encoding="utf-8"?>
<a:theme xmlns:a="http://schemas.openxmlformats.org/drawingml/2006/main" name="FIRST, BREAK, LAST slides ">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Red Bar Footer_APPENDIX">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 4x3 CORP PPT Template_V8-FNL_Compressed.potx_MAR-1-2019" id="{08DE2090-B8B5-4033-89C1-B4DDE1363E23}" vid="{41A9A413-2957-419E-84E7-5E9AF06433F7}"/>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lternate FIRST, BREAK, LAST slide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lain BODY/MAIN CONTENT">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Red bar footer BODY/MAIN CONTENT">
  <a:themeElements>
    <a:clrScheme name="Custom 13">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0000FF"/>
      </a:hlink>
      <a:folHlink>
        <a:srgbClr val="0000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PLAIN Section Divider, Quotes, Callout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RED FOOTER Section Divider, Quotes, Callout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BLUE Section Divider, Quotes, Callout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Plain_APPENDIX">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MHHE_Accessible_PPT_Template-v4</Template>
  <TotalTime>8876</TotalTime>
  <Words>6397</Words>
  <Application>Microsoft Office PowerPoint</Application>
  <PresentationFormat>On-screen Show (4:3)</PresentationFormat>
  <Paragraphs>577</Paragraphs>
  <Slides>101</Slides>
  <Notes>3</Notes>
  <HiddenSlides>0</HiddenSlides>
  <MMClips>0</MMClips>
  <ScaleCrop>false</ScaleCrop>
  <HeadingPairs>
    <vt:vector size="8" baseType="variant">
      <vt:variant>
        <vt:lpstr>Fonts Used</vt:lpstr>
      </vt:variant>
      <vt:variant>
        <vt:i4>11</vt:i4>
      </vt:variant>
      <vt:variant>
        <vt:lpstr>Theme</vt:lpstr>
      </vt:variant>
      <vt:variant>
        <vt:i4>11</vt:i4>
      </vt:variant>
      <vt:variant>
        <vt:lpstr>Embedded OLE Servers</vt:lpstr>
      </vt:variant>
      <vt:variant>
        <vt:i4>2</vt:i4>
      </vt:variant>
      <vt:variant>
        <vt:lpstr>Slide Titles</vt:lpstr>
      </vt:variant>
      <vt:variant>
        <vt:i4>101</vt:i4>
      </vt:variant>
    </vt:vector>
  </HeadingPairs>
  <TitlesOfParts>
    <vt:vector size="125" baseType="lpstr">
      <vt:lpstr>Arial</vt:lpstr>
      <vt:lpstr>ArumSans Bold</vt:lpstr>
      <vt:lpstr>ArumSans Regular</vt:lpstr>
      <vt:lpstr>Calibri</vt:lpstr>
      <vt:lpstr>Calibri Light</vt:lpstr>
      <vt:lpstr>Cambria Math</vt:lpstr>
      <vt:lpstr>Palatino Linotype</vt:lpstr>
      <vt:lpstr>Symbol</vt:lpstr>
      <vt:lpstr>Tahoma</vt:lpstr>
      <vt:lpstr>Times New Roman</vt:lpstr>
      <vt:lpstr>Vectipede Rg</vt:lpstr>
      <vt:lpstr>FIRST, BREAK, LAST slides </vt:lpstr>
      <vt:lpstr>Alternate FIRST, BREAK, LAST slides</vt:lpstr>
      <vt:lpstr>Plain BODY/MAIN CONTENT</vt:lpstr>
      <vt:lpstr>Custom Design</vt:lpstr>
      <vt:lpstr>Red bar footer BODY/MAIN CONTENT</vt:lpstr>
      <vt:lpstr>PLAIN Section Divider, Quotes, Callouts</vt:lpstr>
      <vt:lpstr>RED FOOTER Section Divider, Quotes, Callouts</vt:lpstr>
      <vt:lpstr>BLUE Section Divider, Quotes, Callouts</vt:lpstr>
      <vt:lpstr>Plain_APPENDIX</vt:lpstr>
      <vt:lpstr>Red Bar Footer_APPENDIX</vt:lpstr>
      <vt:lpstr>Office Theme</vt:lpstr>
      <vt:lpstr>Equation</vt:lpstr>
      <vt:lpstr>Bitmap Image</vt:lpstr>
      <vt:lpstr>Vector Mechanics For Engineers: Dynamics  Twelfth Edition  </vt:lpstr>
      <vt:lpstr>Chapter 17</vt:lpstr>
      <vt:lpstr>Contents</vt:lpstr>
      <vt:lpstr>Introduction 1</vt:lpstr>
      <vt:lpstr>Introduction 2</vt:lpstr>
      <vt:lpstr>Introduction 3</vt:lpstr>
      <vt:lpstr>Principle of Work and Energy</vt:lpstr>
      <vt:lpstr>Work of Forces Acting on a Rigid Body 1</vt:lpstr>
      <vt:lpstr>Work of Forces Acting on a Rigid Body 2</vt:lpstr>
      <vt:lpstr>Work of Forces Acting on a Rigid Body 3</vt:lpstr>
      <vt:lpstr>Work of Forces Acting on a Rigid Body 4</vt:lpstr>
      <vt:lpstr>Work of Forces Acting on a Rigid Body 5</vt:lpstr>
      <vt:lpstr>Kinetic Energy of a Rigid Body in Plane Motion 1</vt:lpstr>
      <vt:lpstr>Kinetic Energy of a Rigid Body in Plane Motion 2</vt:lpstr>
      <vt:lpstr>Concept Quiz 1</vt:lpstr>
      <vt:lpstr>Concept Quiz 2</vt:lpstr>
      <vt:lpstr>Systems of Rigid Bodies 1</vt:lpstr>
      <vt:lpstr>Systems of Rigid Bodies 2</vt:lpstr>
      <vt:lpstr>Conservation of Energy</vt:lpstr>
      <vt:lpstr>Power</vt:lpstr>
      <vt:lpstr>Sample Problem 17.1 1</vt:lpstr>
      <vt:lpstr>Sample Problem 17.1 2</vt:lpstr>
      <vt:lpstr>Sample Problem 17.1 3</vt:lpstr>
      <vt:lpstr>Sample Problem 17.1 4</vt:lpstr>
      <vt:lpstr>Sample Problem 17.2 1</vt:lpstr>
      <vt:lpstr>Sample Problem 17.2 2</vt:lpstr>
      <vt:lpstr>Sample Problem 17.2 3</vt:lpstr>
      <vt:lpstr>Sample Problem 17.2 4</vt:lpstr>
      <vt:lpstr>Sample Problem 17.3 1</vt:lpstr>
      <vt:lpstr>Sample Problem 17.3 2</vt:lpstr>
      <vt:lpstr>Sample Problem 17.3 3</vt:lpstr>
      <vt:lpstr>Sample Problem 17.3 4</vt:lpstr>
      <vt:lpstr>Sample Problem 17.4 1</vt:lpstr>
      <vt:lpstr>Sample Problem 17.4 2</vt:lpstr>
      <vt:lpstr>Sample Problem 17.4 3</vt:lpstr>
      <vt:lpstr>Sample Problem 17.4 4</vt:lpstr>
      <vt:lpstr>Sample Problem 17.6 1</vt:lpstr>
      <vt:lpstr>Sample Problem 17.6 2</vt:lpstr>
      <vt:lpstr>Sample Problem 17.6 3</vt:lpstr>
      <vt:lpstr>Sample Problem 17.6 4</vt:lpstr>
      <vt:lpstr>Group Problem Solving 1</vt:lpstr>
      <vt:lpstr>Group Problem Solving 2</vt:lpstr>
      <vt:lpstr>Group Problem Solving 3</vt:lpstr>
      <vt:lpstr>Group Problem Solving 4</vt:lpstr>
      <vt:lpstr>Concept Question 1</vt:lpstr>
      <vt:lpstr>Concept Question 2</vt:lpstr>
      <vt:lpstr>Angular Impulse Momentum</vt:lpstr>
      <vt:lpstr>Introduction</vt:lpstr>
      <vt:lpstr>Principle of Impulse and Momentum 1</vt:lpstr>
      <vt:lpstr>Principle of Impulse and Momentum 2</vt:lpstr>
      <vt:lpstr>Principle of Impulse and Momentum 3</vt:lpstr>
      <vt:lpstr>Impulse Momentum Diagrams 1</vt:lpstr>
      <vt:lpstr>Impulse Momentum Diagrams 2</vt:lpstr>
      <vt:lpstr>Principle of Impulse and Momentum 4</vt:lpstr>
      <vt:lpstr>Systems of Rigid Bodies</vt:lpstr>
      <vt:lpstr>Practice</vt:lpstr>
      <vt:lpstr>Practice – Diagram for combined system</vt:lpstr>
      <vt:lpstr>Conservation of Angular Momentum 1</vt:lpstr>
      <vt:lpstr>Conservation of Angular Momentum 2</vt:lpstr>
      <vt:lpstr>Concept Question 3</vt:lpstr>
      <vt:lpstr>Concept Question 4</vt:lpstr>
      <vt:lpstr>Sample Problem 17.7 1</vt:lpstr>
      <vt:lpstr>Sample Problem 17.7 2</vt:lpstr>
      <vt:lpstr>Sample Problem 17.7 3</vt:lpstr>
      <vt:lpstr>Sample Problem 17.8 1</vt:lpstr>
      <vt:lpstr>Sample Problem 17.8 2</vt:lpstr>
      <vt:lpstr>Sample Problem 17.8 3</vt:lpstr>
      <vt:lpstr>Sample Problem 17.9 1</vt:lpstr>
      <vt:lpstr>Sample Problem 17.9 2</vt:lpstr>
      <vt:lpstr>Sample Problem 17.9 3</vt:lpstr>
      <vt:lpstr>Sample Problem 17.9 4</vt:lpstr>
      <vt:lpstr>Group Problem Solving 5</vt:lpstr>
      <vt:lpstr>Group Problem Solving 6</vt:lpstr>
      <vt:lpstr>Group Problem Solving 7</vt:lpstr>
      <vt:lpstr>Group Problem Solving 8</vt:lpstr>
      <vt:lpstr>Concept Question 5</vt:lpstr>
      <vt:lpstr>Concept Question 6</vt:lpstr>
      <vt:lpstr>Concept Question 7</vt:lpstr>
      <vt:lpstr>Concept Question 8</vt:lpstr>
      <vt:lpstr>Eccentric Impact</vt:lpstr>
      <vt:lpstr>Concept Question 9</vt:lpstr>
      <vt:lpstr>Concept Question 10</vt:lpstr>
      <vt:lpstr>Sample Problem 17.11 1</vt:lpstr>
      <vt:lpstr>Sample Problem 17.11 2</vt:lpstr>
      <vt:lpstr>Sample Problem 17.11 3</vt:lpstr>
      <vt:lpstr>Sample Problem 17.13 1</vt:lpstr>
      <vt:lpstr>Sample Problem 17.13 2</vt:lpstr>
      <vt:lpstr>Sample Problem 17.13 3</vt:lpstr>
      <vt:lpstr>Sample Problem 17.14 1</vt:lpstr>
      <vt:lpstr>Sample Problem 17.14 2</vt:lpstr>
      <vt:lpstr>Sample Problem 17.14 3</vt:lpstr>
      <vt:lpstr>Sample Problem 17.14 4</vt:lpstr>
      <vt:lpstr>Group Problem Solving 9</vt:lpstr>
      <vt:lpstr>Group Problem Solving 10</vt:lpstr>
      <vt:lpstr>Group Problem Solving 11</vt:lpstr>
      <vt:lpstr>Group Problem Solving 12</vt:lpstr>
      <vt:lpstr>Concept Question 11</vt:lpstr>
      <vt:lpstr>Concept Question 12</vt:lpstr>
      <vt:lpstr>Concept Question 13</vt:lpstr>
      <vt:lpstr>Concept Question 14</vt:lpstr>
      <vt:lpstr>End of Chapter 17</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Vector Mechanics for Engineers: Statics, 2e</dc:title>
  <dc:creator>Ferdinand P. Beer/E.Russell Johnston, Jr./David F. Mazurek</dc:creator>
  <cp:lastModifiedBy>Mehra, Ruchika</cp:lastModifiedBy>
  <cp:revision>1038</cp:revision>
  <dcterms:created xsi:type="dcterms:W3CDTF">2017-12-05T17:18:18Z</dcterms:created>
  <dcterms:modified xsi:type="dcterms:W3CDTF">2019-07-15T07:16:07Z</dcterms:modified>
</cp:coreProperties>
</file>